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ên mô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29" y="1"/>
            <a:ext cx="121879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Kim\Desktop\Baigiang\N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" y="655853"/>
            <a:ext cx="12204701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769291" y="290287"/>
            <a:ext cx="2177110" cy="214470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6688" y="2917421"/>
            <a:ext cx="11196761" cy="742371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="1" baseline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59527" y="5656647"/>
            <a:ext cx="5616440" cy="380281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2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0682" y="396449"/>
            <a:ext cx="1903356" cy="1903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04460" y="754382"/>
            <a:ext cx="4719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800" b="1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ĐẠI HỌC TRÀ VINH</a:t>
            </a:r>
            <a:endParaRPr lang="en-US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79973" y="1123714"/>
            <a:ext cx="843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ĐÀO TẠO TRỰC TUYẾN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8351" y="2289499"/>
            <a:ext cx="20653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dirty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ISO</a:t>
            </a:r>
            <a:r>
              <a:rPr lang="en-US" sz="2000" b="0" i="0" baseline="0" dirty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 9001:2008</a:t>
            </a:r>
            <a:endParaRPr lang="en-US" sz="2000" b="0" i="0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923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93" y="24478"/>
            <a:ext cx="11461617" cy="76097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1" cap="none" baseline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484" y="6492878"/>
            <a:ext cx="683517" cy="365125"/>
          </a:xfrm>
          <a:prstGeom prst="rect">
            <a:avLst/>
          </a:prstGeom>
        </p:spPr>
        <p:txBody>
          <a:bodyPr/>
          <a:lstStyle>
            <a:lvl1pPr>
              <a:defRPr b="1" i="0" baseline="0">
                <a:solidFill>
                  <a:srgbClr val="0070C0"/>
                </a:solidFill>
              </a:defRPr>
            </a:lvl1pPr>
          </a:lstStyle>
          <a:p>
            <a:fld id="{5079154F-95F0-4A9E-90AE-46974BB9B9E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8797" y="1059474"/>
            <a:ext cx="11342435" cy="529443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50000"/>
              </a:lnSpc>
              <a:buSzPct val="100000"/>
              <a:buFontTx/>
              <a:buBlip>
                <a:blip r:embed="rId3"/>
              </a:buBlip>
              <a:defRPr sz="2400" b="1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7300" indent="-342900">
              <a:lnSpc>
                <a:spcPct val="150000"/>
              </a:lnSpc>
              <a:buFont typeface="Wingdings" pitchFamily="2" charset="2"/>
              <a:buChar char="ü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150000"/>
              </a:lnSpc>
              <a:buFont typeface="Wingdings" pitchFamily="2" charset="2"/>
              <a:buChar char="v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93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nội dung (bảng, ảnh..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186" y="1051537"/>
            <a:ext cx="5720863" cy="50015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3"/>
              </a:buBlip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ü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828800" indent="-4572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941" y="1052150"/>
            <a:ext cx="5437553" cy="500155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3"/>
              </a:buBlip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ü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3704" y="6512191"/>
            <a:ext cx="683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079154F-95F0-4A9E-90AE-46974BB9B9E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0293" y="24478"/>
            <a:ext cx="11461617" cy="76097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1" cap="none" baseline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9013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ình, table, ... và diễn giả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9855" y="1331566"/>
            <a:ext cx="6642900" cy="552643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3"/>
              </a:buBlip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ü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lnSpc>
                <a:spcPct val="150000"/>
              </a:lnSpc>
              <a:buFont typeface="Courier New" pitchFamily="49" charset="0"/>
              <a:buChar char="o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501" y="1364274"/>
            <a:ext cx="3983543" cy="30945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3704" y="6512191"/>
            <a:ext cx="683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079154F-95F0-4A9E-90AE-46974BB9B9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80293" y="24478"/>
            <a:ext cx="11461617" cy="76097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1" cap="none" baseline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099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ình minh họ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844" y="1179633"/>
            <a:ext cx="11311173" cy="48108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3704" y="6512191"/>
            <a:ext cx="683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079154F-95F0-4A9E-90AE-46974BB9B9E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0293" y="24478"/>
            <a:ext cx="11461617" cy="76097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1" cap="none" baseline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8314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ang trắ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3704" y="6512191"/>
            <a:ext cx="683517" cy="365125"/>
          </a:xfrm>
          <a:prstGeom prst="rect">
            <a:avLst/>
          </a:prstGeom>
        </p:spPr>
        <p:txBody>
          <a:bodyPr/>
          <a:lstStyle/>
          <a:p>
            <a:fld id="{5079154F-95F0-4A9E-90AE-46974BB9B9E4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6326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ỉ có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5045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im\Desktop\Baigiang\TRAVINH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395"/>
            <a:ext cx="121920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113"/>
          <p:cNvSpPr>
            <a:spLocks noChangeArrowheads="1"/>
          </p:cNvSpPr>
          <p:nvPr/>
        </p:nvSpPr>
        <p:spPr bwMode="auto">
          <a:xfrm>
            <a:off x="64330" y="631665"/>
            <a:ext cx="689084" cy="63032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598" y="650982"/>
            <a:ext cx="593704" cy="59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202298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Hướng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Chương </a:t>
            </a:r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Nghiệp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vay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Ths</a:t>
            </a:r>
            <a:r>
              <a:rPr lang="en-US" dirty="0" smtClean="0"/>
              <a:t> Lê Trung Hiếu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060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BÀI TẬP </a:t>
            </a:r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97" y="943563"/>
            <a:ext cx="11342435" cy="5294434"/>
          </a:xfrm>
        </p:spPr>
        <p:txBody>
          <a:bodyPr/>
          <a:lstStyle/>
          <a:p>
            <a:r>
              <a:rPr lang="en-US" dirty="0" smtClean="0"/>
              <a:t>Tiền </a:t>
            </a:r>
            <a:r>
              <a:rPr lang="en-US" dirty="0" err="1" smtClean="0"/>
              <a:t>lãi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10: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805533"/>
              </p:ext>
            </p:extLst>
          </p:nvPr>
        </p:nvGraphicFramePr>
        <p:xfrm>
          <a:off x="746976" y="1571217"/>
          <a:ext cx="10612190" cy="5265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8315"/>
                <a:gridCol w="2937587"/>
                <a:gridCol w="2034691"/>
                <a:gridCol w="3221597"/>
              </a:tblGrid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01/10/08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10,400,000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4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41,600,000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05/10/08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11,900,000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4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47,600,000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09/10/08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9,800,000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6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58,800,000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15/10/08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9,600,000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76,800,000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23/10/08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11,000,000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4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44,000,000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27/10/08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9,200,000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27,600,000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30/10/08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11,100,000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11,100,000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Tổng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dư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tính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307,500,000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85069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Tiền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tháng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10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138,375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396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Tiền </a:t>
            </a:r>
            <a:r>
              <a:rPr lang="en-US" dirty="0" err="1" smtClean="0"/>
              <a:t>lãi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11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124083"/>
              </p:ext>
            </p:extLst>
          </p:nvPr>
        </p:nvGraphicFramePr>
        <p:xfrm>
          <a:off x="480293" y="1403795"/>
          <a:ext cx="11239481" cy="5255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1263"/>
                <a:gridCol w="3111229"/>
                <a:gridCol w="2154962"/>
                <a:gridCol w="3412027"/>
              </a:tblGrid>
              <a:tr h="78941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31/10/08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11,100,000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5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55,500,000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05/11/08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12,000,000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5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60,000,000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10/11/08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10,500,000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84,000,000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18/11/08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9,000,000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7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63,000,000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25/11/08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12,000,000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5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60,000,000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30/11/08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10,000,000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10,000,000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Tổng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dư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tính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332,500,000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638032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Tiền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tháng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11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149,625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73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Tiền </a:t>
            </a:r>
            <a:r>
              <a:rPr lang="en-US" dirty="0" err="1" smtClean="0"/>
              <a:t>lãi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342615"/>
              </p:ext>
            </p:extLst>
          </p:nvPr>
        </p:nvGraphicFramePr>
        <p:xfrm>
          <a:off x="656824" y="1339399"/>
          <a:ext cx="10998556" cy="5183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361"/>
                <a:gridCol w="3044538"/>
                <a:gridCol w="2108770"/>
                <a:gridCol w="3338887"/>
              </a:tblGrid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01/12/08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10,000,000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4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40,000,000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05/12/08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8,800,000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5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44,000,000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9,300,000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6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55,800,000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16/12/08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10,500,000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5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52,500,000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21/12/08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10,600,000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4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42,400,000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25/12/08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10,800,000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5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54,000,000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30/12/08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9,400,000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           9,400,000 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31/12/08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10,900,000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+mj-lt"/>
                        </a:rPr>
                        <a:t>1</a:t>
                      </a: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j-lt"/>
                        </a:rPr>
                        <a:t>         10,900,000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Tổng</a:t>
                      </a: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dư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tính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309,000,000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18375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Tiền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lãi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tháng</a:t>
                      </a:r>
                      <a:r>
                        <a:rPr lang="en-US" sz="2400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12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139,050 </a:t>
                      </a:r>
                      <a:endParaRPr lang="en-US" sz="2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602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Doanh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 smtClean="0"/>
              <a:t>nợ</a:t>
            </a:r>
            <a:r>
              <a:rPr lang="en-US" dirty="0" smtClean="0"/>
              <a:t> = 17,800,000 </a:t>
            </a:r>
          </a:p>
          <a:p>
            <a:r>
              <a:rPr lang="vi-VN" dirty="0"/>
              <a:t>Mức dư nợ bình quân trong </a:t>
            </a:r>
            <a:r>
              <a:rPr lang="vi-VN" dirty="0" smtClean="0"/>
              <a:t>kỳ</a:t>
            </a:r>
            <a:r>
              <a:rPr lang="en-US" dirty="0" smtClean="0"/>
              <a:t> = </a:t>
            </a:r>
            <a:r>
              <a:rPr lang="vi-VN" dirty="0" smtClean="0"/>
              <a:t>10,544,444 </a:t>
            </a:r>
            <a:endParaRPr lang="en-US" dirty="0" smtClean="0"/>
          </a:p>
          <a:p>
            <a:r>
              <a:rPr lang="en-US" dirty="0"/>
              <a:t>Vòng quay </a:t>
            </a:r>
            <a:r>
              <a:rPr lang="en-US" dirty="0" err="1"/>
              <a:t>vốn</a:t>
            </a:r>
            <a:r>
              <a:rPr lang="en-US" dirty="0"/>
              <a:t> </a:t>
            </a:r>
            <a:r>
              <a:rPr lang="en-US" dirty="0" err="1"/>
              <a:t>tín</a:t>
            </a:r>
            <a:r>
              <a:rPr lang="en-US" dirty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= 1.69</a:t>
            </a:r>
          </a:p>
          <a:p>
            <a:r>
              <a:rPr lang="en-US" dirty="0"/>
              <a:t>Tiền </a:t>
            </a:r>
            <a:r>
              <a:rPr lang="en-US" dirty="0" err="1"/>
              <a:t>lãi</a:t>
            </a:r>
            <a:r>
              <a:rPr lang="en-US" dirty="0"/>
              <a:t> </a:t>
            </a:r>
            <a:r>
              <a:rPr lang="en-US" dirty="0" err="1" smtClean="0"/>
              <a:t>phạt</a:t>
            </a:r>
            <a:r>
              <a:rPr lang="en-US" dirty="0" smtClean="0"/>
              <a:t> = 13,049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5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BÀI </a:t>
            </a:r>
            <a:r>
              <a:rPr lang="en-US" dirty="0" smtClean="0"/>
              <a:t>TẬP 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0" dirty="0"/>
              <a:t>Vòng quay VLĐ 2008 = (28,000,000 - 1,400,000)/3,800,000 = 7 </a:t>
            </a:r>
            <a:r>
              <a:rPr lang="en-US" b="0" dirty="0" err="1"/>
              <a:t>vòng</a:t>
            </a:r>
            <a:endParaRPr lang="en-US" b="0" dirty="0"/>
          </a:p>
          <a:p>
            <a:pPr algn="just"/>
            <a:r>
              <a:rPr lang="en-US" b="0" dirty="0"/>
              <a:t>Nhu </a:t>
            </a:r>
            <a:r>
              <a:rPr lang="en-US" b="0" dirty="0" err="1"/>
              <a:t>cầu</a:t>
            </a:r>
            <a:r>
              <a:rPr lang="en-US" b="0" dirty="0"/>
              <a:t> VLĐ 2009 = (33,900,000 - 2,400,000)/7 = 4,500,000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KDNH (VLĐ </a:t>
            </a:r>
            <a:r>
              <a:rPr lang="en-US" b="0" dirty="0" err="1"/>
              <a:t>ròng</a:t>
            </a:r>
            <a:r>
              <a:rPr lang="en-US" b="0" dirty="0"/>
              <a:t>) = 2,300,000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coi</a:t>
            </a:r>
            <a:r>
              <a:rPr lang="en-US" b="0" dirty="0"/>
              <a:t> </a:t>
            </a:r>
            <a:r>
              <a:rPr lang="en-US" b="0" dirty="0" err="1"/>
              <a:t>như</a:t>
            </a:r>
            <a:r>
              <a:rPr lang="en-US" b="0" dirty="0"/>
              <a:t> </a:t>
            </a:r>
            <a:r>
              <a:rPr lang="en-US" b="0" dirty="0" err="1"/>
              <a:t>tự</a:t>
            </a:r>
            <a:r>
              <a:rPr lang="en-US" b="0" dirty="0"/>
              <a:t> </a:t>
            </a:r>
            <a:r>
              <a:rPr lang="en-US" b="0" dirty="0" err="1"/>
              <a:t>có</a:t>
            </a:r>
            <a:r>
              <a:rPr lang="en-US" b="0" dirty="0"/>
              <a:t> = 520,000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khác</a:t>
            </a:r>
            <a:r>
              <a:rPr lang="en-US" b="0" dirty="0"/>
              <a:t> = 280,000</a:t>
            </a:r>
          </a:p>
          <a:p>
            <a:pPr algn="just"/>
            <a:r>
              <a:rPr lang="en-US" b="0" dirty="0"/>
              <a:t>HMTD = 4,500,000 - (2,300,000 + 520,000 + 280,000) = 1,400,000</a:t>
            </a:r>
          </a:p>
        </p:txBody>
      </p:sp>
    </p:spTree>
    <p:extLst>
      <p:ext uri="{BB962C8B-B14F-4D97-AF65-F5344CB8AC3E}">
        <p14:creationId xmlns:p14="http://schemas.microsoft.com/office/powerpoint/2010/main" val="1018266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BÀI </a:t>
            </a:r>
            <a:r>
              <a:rPr lang="en-US" dirty="0" smtClean="0"/>
              <a:t>TẬP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0" dirty="0" err="1"/>
              <a:t>Hạn</a:t>
            </a:r>
            <a:r>
              <a:rPr lang="en-US" b="0" dirty="0"/>
              <a:t> </a:t>
            </a:r>
            <a:r>
              <a:rPr lang="en-US" b="0" dirty="0" err="1"/>
              <a:t>mức</a:t>
            </a:r>
            <a:r>
              <a:rPr lang="en-US" b="0" dirty="0"/>
              <a:t> </a:t>
            </a:r>
            <a:r>
              <a:rPr lang="en-US" b="0" dirty="0" err="1"/>
              <a:t>tín</a:t>
            </a:r>
            <a:r>
              <a:rPr lang="en-US" b="0" dirty="0"/>
              <a:t> </a:t>
            </a:r>
            <a:r>
              <a:rPr lang="en-US" b="0" dirty="0" err="1"/>
              <a:t>dụng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2009 </a:t>
            </a:r>
            <a:r>
              <a:rPr lang="en-US" b="0" dirty="0" err="1"/>
              <a:t>cho</a:t>
            </a:r>
            <a:r>
              <a:rPr lang="en-US" b="0" dirty="0"/>
              <a:t> </a:t>
            </a:r>
            <a:r>
              <a:rPr lang="en-US" b="0" dirty="0" err="1"/>
              <a:t>công</a:t>
            </a:r>
            <a:r>
              <a:rPr lang="en-US" b="0" dirty="0"/>
              <a:t> ty ABC:</a:t>
            </a:r>
          </a:p>
          <a:p>
            <a:pPr algn="just"/>
            <a:r>
              <a:rPr lang="en-US" b="0" dirty="0"/>
              <a:t>Vòng quay VLĐ 2008 = (78,000,000 - 1,200,000)/12,800,000 = 6 </a:t>
            </a:r>
            <a:r>
              <a:rPr lang="en-US" b="0" dirty="0" err="1"/>
              <a:t>vòng</a:t>
            </a:r>
            <a:endParaRPr lang="en-US" b="0" dirty="0"/>
          </a:p>
          <a:p>
            <a:pPr algn="just"/>
            <a:r>
              <a:rPr lang="en-US" b="0" dirty="0"/>
              <a:t>Nhu </a:t>
            </a:r>
            <a:r>
              <a:rPr lang="en-US" b="0" dirty="0" err="1"/>
              <a:t>cầu</a:t>
            </a:r>
            <a:r>
              <a:rPr lang="en-US" b="0" dirty="0"/>
              <a:t> VLĐ 2009 = (85,900,000 - 2,200,000)/6 = 13,950,000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KDNH = 13,400,000 - 10,500,000 = 2,900,000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coi</a:t>
            </a:r>
            <a:r>
              <a:rPr lang="en-US" b="0" dirty="0"/>
              <a:t> </a:t>
            </a:r>
            <a:r>
              <a:rPr lang="en-US" b="0" dirty="0" err="1"/>
              <a:t>như</a:t>
            </a:r>
            <a:r>
              <a:rPr lang="en-US" b="0" dirty="0"/>
              <a:t> </a:t>
            </a:r>
            <a:r>
              <a:rPr lang="en-US" b="0" dirty="0" err="1"/>
              <a:t>tự</a:t>
            </a:r>
            <a:r>
              <a:rPr lang="en-US" b="0" dirty="0"/>
              <a:t> </a:t>
            </a:r>
            <a:r>
              <a:rPr lang="en-US" b="0" dirty="0" err="1"/>
              <a:t>có</a:t>
            </a:r>
            <a:r>
              <a:rPr lang="en-US" b="0" dirty="0"/>
              <a:t> = 4,411,000</a:t>
            </a:r>
          </a:p>
          <a:p>
            <a:pPr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khác</a:t>
            </a:r>
            <a:r>
              <a:rPr lang="en-US" b="0" dirty="0"/>
              <a:t> = 311,000</a:t>
            </a:r>
          </a:p>
          <a:p>
            <a:pPr algn="just"/>
            <a:r>
              <a:rPr lang="en-US" b="0" dirty="0"/>
              <a:t>HMTD = 13,950,000 - (2,900,000 + 4,411,000 + 311,000) = 6,328,000</a:t>
            </a:r>
          </a:p>
        </p:txBody>
      </p:sp>
    </p:spTree>
    <p:extLst>
      <p:ext uri="{BB962C8B-B14F-4D97-AF65-F5344CB8AC3E}">
        <p14:creationId xmlns:p14="http://schemas.microsoft.com/office/powerpoint/2010/main" val="213587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BÀI TẬP </a:t>
            </a:r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vi-VN" dirty="0"/>
              <a:t>Cách 1: Vốn chủ sở hữu tham gia theo tỷ lệ 40% tính trên chênh lệch giữa tài sản lưu động và nợ ngắn hạn phi ngân hàng.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32977"/>
              </p:ext>
            </p:extLst>
          </p:nvPr>
        </p:nvGraphicFramePr>
        <p:xfrm>
          <a:off x="480292" y="2369714"/>
          <a:ext cx="11320939" cy="3850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89753"/>
                <a:gridCol w="3231186"/>
              </a:tblGrid>
              <a:tr h="7701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1. Giá trị TSLĐ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5.075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7701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2. Nợ ngắn hạn phi ngân hàng (500+178+0)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678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7701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3. Mức chênh lệch (1-2)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4.397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7701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4. Vốn chủ sở hữu tham gia: (3) x 40%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1.758,8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7701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5. Mức cho vay tối đa của ngân hàng (3) –(4)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2.638,2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89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vi-VN" dirty="0"/>
              <a:t>Cách 2: Vốn CSH tham gia tính theo phần trăm tối thiểu 40% tính trên tổng TSLĐ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250742"/>
              </p:ext>
            </p:extLst>
          </p:nvPr>
        </p:nvGraphicFramePr>
        <p:xfrm>
          <a:off x="480292" y="1352284"/>
          <a:ext cx="11303877" cy="5228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77907"/>
                <a:gridCol w="2825970"/>
              </a:tblGrid>
              <a:tr h="10457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1. Giá trị TSLĐ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5.075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10457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2. Vốn chủ sở hữu tham gia: (</a:t>
                      </a:r>
                      <a:r>
                        <a:rPr lang="en-US" sz="2800">
                          <a:effectLst/>
                        </a:rPr>
                        <a:t>1</a:t>
                      </a:r>
                      <a:r>
                        <a:rPr lang="vi-VN" sz="2800">
                          <a:effectLst/>
                        </a:rPr>
                        <a:t>) x 40%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2030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10457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3. Mức chênh lệch (1-2)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3045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10457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4. Nợ ngắn hạn phi ngân hàng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678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10457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5. Mức cho vay tối đa của ngân hàng (3) –(4)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2367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871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vi-VN" dirty="0"/>
              <a:t>Cách 3: Ngân hàng có cho vay dài hạn để đáp ứng nhu cầu vốn lưu động thường xuyên chiếm tỷ lệ 20%. Vốn chủ sở hữu tham gia với phần trăm tối thiểu là 40%.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861195"/>
              </p:ext>
            </p:extLst>
          </p:nvPr>
        </p:nvGraphicFramePr>
        <p:xfrm>
          <a:off x="386366" y="1300763"/>
          <a:ext cx="11436440" cy="5177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44456"/>
                <a:gridCol w="2191984"/>
              </a:tblGrid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1. Giá trị TSLĐ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5075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2. Giá trị TSLĐ do nguồn tài trợ dài hạn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804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3. Giá trị TS chưa có nguồn tài trợ ((1)-(2)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4271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4. Vốn chủ sở hữu tham gia (4271 x40%)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1708,4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5. Nợ ngắn hạn phi ngân hàng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678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8628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>
                          <a:effectLst/>
                        </a:rPr>
                        <a:t>6. Mức cho vay tối đa của ngân hàng (3) – (4) – (5)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800" dirty="0">
                          <a:effectLst/>
                        </a:rPr>
                        <a:t>1884,6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87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dirty="0"/>
              <a:t>BÀI TẬP </a:t>
            </a:r>
            <a:r>
              <a:rPr lang="vi-VN" dirty="0" smtClean="0"/>
              <a:t>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vi-VN" b="0" dirty="0"/>
              <a:t>Nhu cầu vốn lưu động năm 20</a:t>
            </a:r>
            <a:r>
              <a:rPr lang="en-US" b="0" dirty="0"/>
              <a:t>10</a:t>
            </a:r>
            <a:r>
              <a:rPr lang="vi-VN" b="0" dirty="0"/>
              <a:t> = Doanh thu thuần/Vòng quay vốn lưu động = 165.000.000/5 = 33.000.000 đ</a:t>
            </a:r>
            <a:endParaRPr lang="en-US" b="0" dirty="0"/>
          </a:p>
          <a:p>
            <a:pPr lvl="0" algn="just"/>
            <a:r>
              <a:rPr lang="vi-VN" b="0" dirty="0"/>
              <a:t>Xác định hạn mức tín dụng ngắn hạn năm 20</a:t>
            </a:r>
            <a:r>
              <a:rPr lang="en-US" b="0" dirty="0"/>
              <a:t>10</a:t>
            </a:r>
            <a:r>
              <a:rPr lang="vi-VN" b="0" dirty="0"/>
              <a:t> cho Công ty Đại Khánh:</a:t>
            </a:r>
            <a:endParaRPr lang="en-US" b="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vi-VN" b="0" dirty="0"/>
              <a:t>	Vốn luân chuyển = TS ngắn hạn – Nợ ngắn hạn = 28.000.000 – 18.000.000 = 10.000.000 đ</a:t>
            </a:r>
            <a:endParaRPr lang="en-US" b="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vi-VN" b="0" dirty="0"/>
              <a:t>	Vốn coi như tự có = 5.000.000 + 1.890.000 + 2.200.000 + 1.010.000 + 1.350.000 = 11.450.000	</a:t>
            </a:r>
            <a:endParaRPr lang="en-US" b="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vi-VN" b="0" dirty="0"/>
              <a:t>	Nguồn vốn khác = 1.000.000</a:t>
            </a:r>
            <a:endParaRPr lang="en-US" b="0" dirty="0"/>
          </a:p>
          <a:p>
            <a:pPr marL="0" indent="0" algn="just">
              <a:buNone/>
            </a:pPr>
            <a:r>
              <a:rPr lang="vi-VN" b="0" dirty="0" smtClean="0"/>
              <a:t>=&gt; </a:t>
            </a:r>
            <a:r>
              <a:rPr lang="vi-VN" b="0" dirty="0"/>
              <a:t>Hạn mức </a:t>
            </a:r>
            <a:r>
              <a:rPr lang="en-US" b="0" dirty="0"/>
              <a:t>2010 </a:t>
            </a:r>
            <a:r>
              <a:rPr lang="vi-VN" b="0" dirty="0"/>
              <a:t>= 33.000.000 – 10.000.000 – 11.450.000 – 1.000.000 = 10.550.000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9154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Tính lãi tháng </a:t>
            </a:r>
            <a:r>
              <a:rPr lang="vi-VN" dirty="0" smtClean="0"/>
              <a:t>1/2010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97" y="930684"/>
            <a:ext cx="11342435" cy="5294434"/>
          </a:xfrm>
        </p:spPr>
        <p:txBody>
          <a:bodyPr/>
          <a:lstStyle/>
          <a:p>
            <a:r>
              <a:rPr lang="vi-VN" dirty="0"/>
              <a:t>Dư nợ thực tế đầu năm 2010 = 12.500.000 – 1.000.000 = 11.500.000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517765"/>
              </p:ext>
            </p:extLst>
          </p:nvPr>
        </p:nvGraphicFramePr>
        <p:xfrm>
          <a:off x="1043188" y="1519707"/>
          <a:ext cx="10406130" cy="5468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7041"/>
                <a:gridCol w="2903496"/>
                <a:gridCol w="2090517"/>
                <a:gridCol w="2555076"/>
              </a:tblGrid>
              <a:tr h="45350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Ngày tháng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Số dư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Số ngày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Tích số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 smtClean="0">
                          <a:effectLst/>
                        </a:rPr>
                        <a:t>01/1/</a:t>
                      </a:r>
                      <a:r>
                        <a:rPr lang="en-US" sz="2400" dirty="0">
                          <a:effectLst/>
                        </a:rPr>
                        <a:t>2010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11.500.000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46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05/1/2010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11.000.000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55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10/1/2010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10.550.000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52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750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15/1/2010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10.250.000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30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750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18/1/2010 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10.500.000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21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r>
                        <a:rPr lang="en-US" sz="2400">
                          <a:effectLst/>
                        </a:rPr>
                        <a:t>.</a:t>
                      </a:r>
                      <a:r>
                        <a:rPr lang="vi-VN" sz="2400">
                          <a:effectLst/>
                        </a:rPr>
                        <a:t>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20/1/2010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10.100.000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50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500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25/1/2010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10.450.000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62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700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53508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31/1/2010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10.550.000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10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550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27110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Tổng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 hMerge="1">
                  <a:txBody>
                    <a:bodyPr/>
                    <a:lstStyle/>
                    <a:p>
                      <a:pPr algn="l"/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2400" dirty="0">
                          <a:effectLst/>
                        </a:rPr>
                        <a:t>329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250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r>
                        <a:rPr lang="vi-VN" sz="2400" dirty="0">
                          <a:effectLst/>
                        </a:rPr>
                        <a:t>000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27110">
                <a:tc gridSpan="3">
                  <a:txBody>
                    <a:bodyPr/>
                    <a:lstStyle/>
                    <a:p>
                      <a:pPr marL="45720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Lãi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7620" marB="0"/>
                </a:tc>
                <a:tc hMerge="1">
                  <a:txBody>
                    <a:bodyPr/>
                    <a:lstStyle/>
                    <a:p>
                      <a:pPr algn="l"/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164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vi-VN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625 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896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BÀI </a:t>
            </a:r>
            <a:r>
              <a:rPr lang="en-US" dirty="0" smtClean="0"/>
              <a:t>TẬP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b="0" dirty="0"/>
              <a:t>Vòng quay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lưu</a:t>
            </a:r>
            <a:r>
              <a:rPr lang="en-US" b="0" dirty="0"/>
              <a:t> </a:t>
            </a:r>
            <a:r>
              <a:rPr lang="en-US" b="0" dirty="0" err="1"/>
              <a:t>động</a:t>
            </a:r>
            <a:r>
              <a:rPr lang="en-US" b="0" dirty="0"/>
              <a:t> </a:t>
            </a:r>
            <a:r>
              <a:rPr lang="en-US" b="0" dirty="0" err="1"/>
              <a:t>kỳ</a:t>
            </a:r>
            <a:r>
              <a:rPr lang="en-US" b="0" dirty="0"/>
              <a:t> </a:t>
            </a:r>
            <a:r>
              <a:rPr lang="en-US" b="0" dirty="0" err="1"/>
              <a:t>kế</a:t>
            </a:r>
            <a:r>
              <a:rPr lang="en-US" b="0" dirty="0"/>
              <a:t>  </a:t>
            </a:r>
            <a:r>
              <a:rPr lang="en-US" b="0" dirty="0" err="1"/>
              <a:t>hoạch</a:t>
            </a:r>
            <a:r>
              <a:rPr lang="en-US" b="0" dirty="0"/>
              <a:t> = </a:t>
            </a:r>
            <a:r>
              <a:rPr lang="en-US" b="0" dirty="0" err="1"/>
              <a:t>Doanh</a:t>
            </a:r>
            <a:r>
              <a:rPr lang="en-US" b="0" dirty="0"/>
              <a:t> </a:t>
            </a:r>
            <a:r>
              <a:rPr lang="en-US" b="0" dirty="0" err="1"/>
              <a:t>thu</a:t>
            </a:r>
            <a:r>
              <a:rPr lang="en-US" b="0" dirty="0"/>
              <a:t> </a:t>
            </a:r>
            <a:r>
              <a:rPr lang="en-US" b="0" dirty="0" err="1"/>
              <a:t>thuần</a:t>
            </a:r>
            <a:r>
              <a:rPr lang="en-US" b="0" dirty="0"/>
              <a:t> </a:t>
            </a:r>
            <a:r>
              <a:rPr lang="en-US" b="0" dirty="0" err="1"/>
              <a:t>kỳ</a:t>
            </a:r>
            <a:r>
              <a:rPr lang="en-US" b="0" dirty="0"/>
              <a:t> </a:t>
            </a:r>
            <a:r>
              <a:rPr lang="en-US" b="0" dirty="0" err="1"/>
              <a:t>trước</a:t>
            </a:r>
            <a:r>
              <a:rPr lang="en-US" b="0" dirty="0"/>
              <a:t>/Tài </a:t>
            </a:r>
            <a:r>
              <a:rPr lang="en-US" b="0" dirty="0" err="1"/>
              <a:t>sản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</a:t>
            </a:r>
            <a:r>
              <a:rPr lang="en-US" b="0" dirty="0" err="1"/>
              <a:t>bình</a:t>
            </a:r>
            <a:r>
              <a:rPr lang="en-US" b="0" dirty="0"/>
              <a:t> </a:t>
            </a:r>
            <a:r>
              <a:rPr lang="en-US" b="0" dirty="0" err="1"/>
              <a:t>quân</a:t>
            </a:r>
            <a:r>
              <a:rPr lang="en-US" b="0" dirty="0"/>
              <a:t> </a:t>
            </a:r>
            <a:r>
              <a:rPr lang="en-US" b="0" dirty="0" err="1"/>
              <a:t>kỳ</a:t>
            </a:r>
            <a:r>
              <a:rPr lang="en-US" b="0" dirty="0"/>
              <a:t> </a:t>
            </a:r>
            <a:r>
              <a:rPr lang="en-US" b="0" dirty="0" err="1"/>
              <a:t>trước</a:t>
            </a:r>
            <a:r>
              <a:rPr lang="en-US" b="0" dirty="0"/>
              <a:t>.</a:t>
            </a:r>
          </a:p>
          <a:p>
            <a:pPr lvl="0" algn="just"/>
            <a:r>
              <a:rPr lang="en-US" b="0" dirty="0" err="1"/>
              <a:t>Doanh</a:t>
            </a:r>
            <a:r>
              <a:rPr lang="en-US" b="0" dirty="0"/>
              <a:t> </a:t>
            </a:r>
            <a:r>
              <a:rPr lang="en-US" b="0" dirty="0" err="1"/>
              <a:t>thu</a:t>
            </a:r>
            <a:r>
              <a:rPr lang="en-US" b="0" dirty="0"/>
              <a:t> </a:t>
            </a:r>
            <a:r>
              <a:rPr lang="en-US" b="0" dirty="0" err="1"/>
              <a:t>thuần</a:t>
            </a:r>
            <a:r>
              <a:rPr lang="en-US" b="0" dirty="0"/>
              <a:t> = 216.400.000 - 30.400.000 = 186,000,000 </a:t>
            </a:r>
          </a:p>
          <a:p>
            <a:pPr lvl="0" algn="just"/>
            <a:r>
              <a:rPr lang="en-US" b="0" dirty="0"/>
              <a:t>Tài </a:t>
            </a:r>
            <a:r>
              <a:rPr lang="en-US" b="0" dirty="0" err="1"/>
              <a:t>sản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</a:t>
            </a:r>
            <a:r>
              <a:rPr lang="en-US" b="0" dirty="0" err="1"/>
              <a:t>bình</a:t>
            </a:r>
            <a:r>
              <a:rPr lang="en-US" b="0" dirty="0"/>
              <a:t> </a:t>
            </a:r>
            <a:r>
              <a:rPr lang="en-US" b="0" dirty="0" err="1"/>
              <a:t>quân</a:t>
            </a:r>
            <a:r>
              <a:rPr lang="en-US" b="0" dirty="0"/>
              <a:t> = (30.500.000+31.500.000)/2 = 31,000,000</a:t>
            </a:r>
          </a:p>
          <a:p>
            <a:pPr lvl="0" algn="just"/>
            <a:r>
              <a:rPr lang="en-US" b="0" dirty="0"/>
              <a:t>Vòng quay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lưu</a:t>
            </a:r>
            <a:r>
              <a:rPr lang="en-US" b="0" dirty="0"/>
              <a:t> </a:t>
            </a:r>
            <a:r>
              <a:rPr lang="en-US" b="0" dirty="0" err="1"/>
              <a:t>động</a:t>
            </a:r>
            <a:r>
              <a:rPr lang="en-US" b="0" dirty="0"/>
              <a:t> </a:t>
            </a:r>
            <a:r>
              <a:rPr lang="en-US" b="0" dirty="0" err="1"/>
              <a:t>năm</a:t>
            </a:r>
            <a:r>
              <a:rPr lang="en-US" b="0" dirty="0"/>
              <a:t> 2008 = 186,000,000/31,000,000 = 6 </a:t>
            </a:r>
            <a:r>
              <a:rPr lang="en-US" b="0" dirty="0" err="1"/>
              <a:t>vòng</a:t>
            </a:r>
            <a:r>
              <a:rPr lang="en-US" b="0" dirty="0"/>
              <a:t>.</a:t>
            </a:r>
          </a:p>
          <a:p>
            <a:pPr lvl="0" algn="just"/>
            <a:r>
              <a:rPr lang="en-US" b="0" dirty="0"/>
              <a:t>Vòng quay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lưu</a:t>
            </a:r>
            <a:r>
              <a:rPr lang="en-US" b="0" dirty="0"/>
              <a:t> </a:t>
            </a:r>
            <a:r>
              <a:rPr lang="en-US" b="0" dirty="0" err="1"/>
              <a:t>động</a:t>
            </a:r>
            <a:r>
              <a:rPr lang="en-US" b="0" dirty="0"/>
              <a:t> 2009 = 6 x (1+5%) = 6,3 </a:t>
            </a:r>
            <a:r>
              <a:rPr lang="en-US" b="0" dirty="0" err="1"/>
              <a:t>vòng</a:t>
            </a:r>
            <a:r>
              <a:rPr lang="en-US" b="0" dirty="0"/>
              <a:t>.</a:t>
            </a:r>
          </a:p>
          <a:p>
            <a:pPr lvl="0" algn="just"/>
            <a:r>
              <a:rPr lang="vi-VN" b="0" dirty="0"/>
              <a:t>Nhu cầu vốn lưu động kỳ kế hoạch = Tổng chi phí SXKD (doanh thu theo giá vốn kỳ kế hoạch)/Vòng quay vốn lưu động kỳ kế hoạch</a:t>
            </a:r>
            <a:r>
              <a:rPr lang="en-US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767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b="0" dirty="0" err="1" smtClean="0"/>
              <a:t>Tổng</a:t>
            </a:r>
            <a:r>
              <a:rPr lang="en-US" b="0" dirty="0" smtClean="0"/>
              <a:t> chi </a:t>
            </a:r>
            <a:r>
              <a:rPr lang="en-US" b="0" dirty="0" err="1" smtClean="0"/>
              <a:t>phí</a:t>
            </a:r>
            <a:r>
              <a:rPr lang="en-US" b="0" dirty="0" smtClean="0"/>
              <a:t> SXKD = 210.370.000 - 3.100.000 = 207,270,000.</a:t>
            </a:r>
          </a:p>
          <a:p>
            <a:pPr lvl="0" algn="just"/>
            <a:r>
              <a:rPr lang="en-US" b="0" dirty="0" smtClean="0"/>
              <a:t>Nhu </a:t>
            </a:r>
            <a:r>
              <a:rPr lang="en-US" b="0" dirty="0" err="1" smtClean="0"/>
              <a:t>cầu</a:t>
            </a:r>
            <a:r>
              <a:rPr lang="en-US" b="0" dirty="0" smtClean="0"/>
              <a:t> </a:t>
            </a:r>
            <a:r>
              <a:rPr lang="en-US" b="0" dirty="0" err="1" smtClean="0"/>
              <a:t>vốn</a:t>
            </a:r>
            <a:r>
              <a:rPr lang="en-US" b="0" dirty="0" smtClean="0"/>
              <a:t> </a:t>
            </a:r>
            <a:r>
              <a:rPr lang="en-US" b="0" dirty="0" err="1" smtClean="0"/>
              <a:t>lưu</a:t>
            </a:r>
            <a:r>
              <a:rPr lang="en-US" b="0" dirty="0" smtClean="0"/>
              <a:t> </a:t>
            </a:r>
            <a:r>
              <a:rPr lang="en-US" b="0" dirty="0" err="1" smtClean="0"/>
              <a:t>động</a:t>
            </a:r>
            <a:r>
              <a:rPr lang="en-US" b="0" dirty="0" smtClean="0"/>
              <a:t> </a:t>
            </a:r>
            <a:r>
              <a:rPr lang="en-US" b="0" dirty="0" err="1" smtClean="0"/>
              <a:t>năm</a:t>
            </a:r>
            <a:r>
              <a:rPr lang="en-US" b="0" dirty="0" smtClean="0"/>
              <a:t> 2009 = 207,270,000/6,3 </a:t>
            </a:r>
            <a:r>
              <a:rPr lang="en-US" b="0" dirty="0" err="1" smtClean="0"/>
              <a:t>vòng</a:t>
            </a:r>
            <a:r>
              <a:rPr lang="en-US" b="0" dirty="0" smtClean="0"/>
              <a:t> = 32,900,000. </a:t>
            </a:r>
          </a:p>
          <a:p>
            <a:pPr lvl="0" algn="just"/>
            <a:r>
              <a:rPr lang="vi-VN" b="0" dirty="0" smtClean="0"/>
              <a:t>Hạn </a:t>
            </a:r>
            <a:r>
              <a:rPr lang="vi-VN" b="0" dirty="0"/>
              <a:t>mức tín dụng ngắn hạn = Nhu cầu vốn lưu động kỳ kế hoạch – (Nguồn vốn kinh doanh ngắn hạn hay vốn lưu động ròng + Nguồn vốn coi như tự có + Nguồn vốn khác)</a:t>
            </a:r>
            <a:r>
              <a:rPr lang="en-US" b="0" dirty="0"/>
              <a:t> </a:t>
            </a:r>
          </a:p>
          <a:p>
            <a:pPr lvl="0"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kinh</a:t>
            </a:r>
            <a:r>
              <a:rPr lang="en-US" b="0" dirty="0"/>
              <a:t> </a:t>
            </a:r>
            <a:r>
              <a:rPr lang="en-US" b="0" dirty="0" err="1"/>
              <a:t>doanh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(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luân</a:t>
            </a:r>
            <a:r>
              <a:rPr lang="en-US" b="0" dirty="0"/>
              <a:t> </a:t>
            </a:r>
            <a:r>
              <a:rPr lang="en-US" b="0" dirty="0" err="1"/>
              <a:t>chuyển</a:t>
            </a:r>
            <a:r>
              <a:rPr lang="en-US" b="0" dirty="0"/>
              <a:t>) = Tài </a:t>
            </a:r>
            <a:r>
              <a:rPr lang="en-US" b="0" dirty="0" err="1"/>
              <a:t>sản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– </a:t>
            </a:r>
            <a:r>
              <a:rPr lang="en-US" b="0" dirty="0" err="1"/>
              <a:t>Nợ</a:t>
            </a:r>
            <a:r>
              <a:rPr lang="en-US" b="0" dirty="0"/>
              <a:t> </a:t>
            </a:r>
            <a:r>
              <a:rPr lang="en-US" b="0" dirty="0" err="1"/>
              <a:t>ngắn</a:t>
            </a:r>
            <a:r>
              <a:rPr lang="en-US" b="0" dirty="0"/>
              <a:t> </a:t>
            </a:r>
            <a:r>
              <a:rPr lang="en-US" b="0" dirty="0" err="1"/>
              <a:t>hạn</a:t>
            </a:r>
            <a:r>
              <a:rPr lang="en-US" b="0" dirty="0"/>
              <a:t> = 31,500,000 – 25,500,000 = </a:t>
            </a:r>
            <a:r>
              <a:rPr lang="en-US" b="0" dirty="0" smtClean="0"/>
              <a:t>6,000,000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7226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coi</a:t>
            </a:r>
            <a:r>
              <a:rPr lang="en-US" b="0" dirty="0"/>
              <a:t> </a:t>
            </a:r>
            <a:r>
              <a:rPr lang="en-US" b="0" dirty="0" err="1"/>
              <a:t>như</a:t>
            </a:r>
            <a:r>
              <a:rPr lang="en-US" b="0" dirty="0"/>
              <a:t> </a:t>
            </a:r>
            <a:r>
              <a:rPr lang="en-US" b="0" dirty="0" err="1"/>
              <a:t>tự</a:t>
            </a:r>
            <a:r>
              <a:rPr lang="en-US" b="0" dirty="0"/>
              <a:t> </a:t>
            </a:r>
            <a:r>
              <a:rPr lang="en-US" b="0" dirty="0" err="1"/>
              <a:t>có</a:t>
            </a:r>
            <a:r>
              <a:rPr lang="en-US" b="0" dirty="0"/>
              <a:t> = (3,800,000 + 2,200,000 + 2,950,000 + 1,850,000) = 10,800,000</a:t>
            </a:r>
          </a:p>
          <a:p>
            <a:pPr lvl="0" algn="just"/>
            <a:r>
              <a:rPr lang="en-US" b="0" dirty="0" err="1"/>
              <a:t>Nguồn</a:t>
            </a:r>
            <a:r>
              <a:rPr lang="en-US" b="0" dirty="0"/>
              <a:t> </a:t>
            </a:r>
            <a:r>
              <a:rPr lang="en-US" b="0" dirty="0" err="1"/>
              <a:t>vốn</a:t>
            </a:r>
            <a:r>
              <a:rPr lang="en-US" b="0" dirty="0"/>
              <a:t> </a:t>
            </a:r>
            <a:r>
              <a:rPr lang="en-US" b="0" dirty="0" err="1"/>
              <a:t>khác</a:t>
            </a:r>
            <a:r>
              <a:rPr lang="en-US" b="0" dirty="0"/>
              <a:t> = 1,600,000</a:t>
            </a:r>
          </a:p>
          <a:p>
            <a:pPr lvl="0" algn="just"/>
            <a:r>
              <a:rPr lang="en-US" b="0" dirty="0" err="1"/>
              <a:t>Hạn</a:t>
            </a:r>
            <a:r>
              <a:rPr lang="en-US" b="0" dirty="0"/>
              <a:t> </a:t>
            </a:r>
            <a:r>
              <a:rPr lang="en-US" b="0" dirty="0" err="1"/>
              <a:t>mức</a:t>
            </a:r>
            <a:r>
              <a:rPr lang="en-US" b="0" dirty="0"/>
              <a:t> </a:t>
            </a:r>
            <a:r>
              <a:rPr lang="en-US" b="0" dirty="0" err="1"/>
              <a:t>tín</a:t>
            </a:r>
            <a:r>
              <a:rPr lang="en-US" b="0" dirty="0"/>
              <a:t> </a:t>
            </a:r>
            <a:r>
              <a:rPr lang="en-US" b="0" dirty="0" err="1"/>
              <a:t>dụng</a:t>
            </a:r>
            <a:r>
              <a:rPr lang="en-US" b="0" dirty="0"/>
              <a:t> = 32,900,000 – (6,000,000 + 10,800,000 + 1,600,000) = 14,500,000 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29497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03. BG_Template - LC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. BG_Template - LCD" id="{EEAA1C79-9B29-4D84-9841-099025A45E48}" vid="{1E656269-97A2-477F-B135-266FF33CCB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03. BG_Template - LCD</Template>
  <TotalTime>24</TotalTime>
  <Words>997</Words>
  <Application>Microsoft Office PowerPoint</Application>
  <PresentationFormat>Widescreen</PresentationFormat>
  <Paragraphs>220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Courier New</vt:lpstr>
      <vt:lpstr>Impact</vt:lpstr>
      <vt:lpstr>Times New Roman</vt:lpstr>
      <vt:lpstr>Wingdings</vt:lpstr>
      <vt:lpstr>Wingdings 3</vt:lpstr>
      <vt:lpstr>03. BG_Template - LCD</vt:lpstr>
      <vt:lpstr>Hướng dẫn bài tập Chương 4  Nghiệp vụ cho vay</vt:lpstr>
      <vt:lpstr>BÀI TẬP 11</vt:lpstr>
      <vt:lpstr>Cách 2: Vốn CSH tham gia tính theo phần trăm tối thiểu 40% tính trên tổng TSLĐ</vt:lpstr>
      <vt:lpstr>Cách 3: Ngân hàng có cho vay dài hạn để đáp ứng nhu cầu vốn lưu động thường xuyên chiếm tỷ lệ 20%. Vốn chủ sở hữu tham gia với phần trăm tối thiểu là 40%.</vt:lpstr>
      <vt:lpstr>BÀI TẬP 12</vt:lpstr>
      <vt:lpstr>Tính lãi tháng 1/2010</vt:lpstr>
      <vt:lpstr>BÀI TẬP 13</vt:lpstr>
      <vt:lpstr>PowerPoint Presentation</vt:lpstr>
      <vt:lpstr>PowerPoint Presentation</vt:lpstr>
      <vt:lpstr>BÀI TẬP 14</vt:lpstr>
      <vt:lpstr>Tiền lãi tháng 11</vt:lpstr>
      <vt:lpstr>Tiền lãi tháng 12</vt:lpstr>
      <vt:lpstr>PowerPoint Presentation</vt:lpstr>
      <vt:lpstr>BÀI TẬP 15</vt:lpstr>
      <vt:lpstr>BÀI TẬP 16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bài tập Chương 3  Tín dụng và lãi suất</dc:title>
  <dc:creator>Le Trung Hieu</dc:creator>
  <cp:lastModifiedBy>Le Trung Hieu</cp:lastModifiedBy>
  <cp:revision>6</cp:revision>
  <dcterms:created xsi:type="dcterms:W3CDTF">2018-06-14T02:27:16Z</dcterms:created>
  <dcterms:modified xsi:type="dcterms:W3CDTF">2018-06-17T06:37:30Z</dcterms:modified>
</cp:coreProperties>
</file>