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62" autoAdjust="0"/>
  </p:normalViewPr>
  <p:slideViewPr>
    <p:cSldViewPr>
      <p:cViewPr varScale="1">
        <p:scale>
          <a:sx n="93" d="100"/>
          <a:sy n="93" d="100"/>
        </p:scale>
        <p:origin x="-690" y="-9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ags" Target="../tags/tag2.xml"/><Relationship Id="rId5" Type="http://schemas.openxmlformats.org/officeDocument/2006/relationships/image" Target="../media/image6.png"/><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ên môn">
    <p:spTree>
      <p:nvGrpSpPr>
        <p:cNvPr id="1" name=""/>
        <p:cNvGrpSpPr/>
        <p:nvPr/>
      </p:nvGrpSpPr>
      <p:grpSpPr>
        <a:xfrm>
          <a:off x="0" y="0"/>
          <a:ext cx="0" cy="0"/>
          <a:chOff x="0" y="0"/>
          <a:chExt cx="0" cy="0"/>
        </a:xfrm>
      </p:grpSpPr>
      <p:pic>
        <p:nvPicPr>
          <p:cNvPr id="2055" name="Picture 7" descr="C:\Users\Kim\Desktop\Baigiang\N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6" y="460051"/>
            <a:ext cx="9153526" cy="90725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Kim\Desktop\Baigiang\pi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 y="3354117"/>
            <a:ext cx="9143354" cy="178938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342515" y="2188064"/>
            <a:ext cx="8397571" cy="556778"/>
          </a:xfrm>
          <a:prstGeom prst="rect">
            <a:avLst/>
          </a:prstGeom>
        </p:spPr>
        <p:txBody>
          <a:bodyPr anchor="b">
            <a:noAutofit/>
          </a:bodyPr>
          <a:lstStyle>
            <a:lvl1pPr algn="ctr">
              <a:defRPr sz="4000" baseline="0">
                <a:solidFill>
                  <a:schemeClr val="accent2"/>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4527755" y="3860391"/>
            <a:ext cx="4212330" cy="285211"/>
          </a:xfrm>
          <a:prstGeom prst="rect">
            <a:avLst/>
          </a:prstGeom>
        </p:spPr>
        <p:txBody>
          <a:bodyPr anchor="b" anchorCtr="0"/>
          <a:lstStyle>
            <a:lvl1pPr marL="0" indent="0" algn="ctr">
              <a:buNone/>
              <a:defRPr sz="2200" b="1" i="0" baseline="0">
                <a:solidFill>
                  <a:schemeClr val="accent1">
                    <a:lumMod val="75000"/>
                  </a:schemeClr>
                </a:solidFill>
                <a:latin typeface="Times New Roman" panose="02020603050405020304" pitchFamily="18" charset="0"/>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38" name="Oval 113"/>
          <p:cNvSpPr>
            <a:spLocks noChangeArrowheads="1"/>
          </p:cNvSpPr>
          <p:nvPr/>
        </p:nvSpPr>
        <p:spPr bwMode="auto">
          <a:xfrm>
            <a:off x="301219" y="75391"/>
            <a:ext cx="2102012" cy="1641734"/>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solidFill>
                <a:schemeClr val="bg1"/>
              </a:solidFill>
            </a:endParaRPr>
          </a:p>
        </p:txBody>
      </p:sp>
      <p:pic>
        <p:nvPicPr>
          <p:cNvPr id="2050" name="Picture 2" descr="H:\Source\LogoTVU\Lo go cua Lam Le Thang\Logo-TVU-khong-ne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1568" y="275686"/>
            <a:ext cx="1701314" cy="12759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003810" y="565787"/>
            <a:ext cx="3539613" cy="369332"/>
          </a:xfrm>
          <a:prstGeom prst="rect">
            <a:avLst/>
          </a:prstGeom>
          <a:noFill/>
        </p:spPr>
        <p:txBody>
          <a:bodyPr wrap="square" rtlCol="0">
            <a:spAutoFit/>
          </a:bodyPr>
          <a:lstStyle/>
          <a:p>
            <a:r>
              <a:rPr lang="en-US" b="1" dirty="0">
                <a:solidFill>
                  <a:schemeClr val="bg1"/>
                </a:solidFill>
                <a:latin typeface="Times New Roman" panose="02020603050405020304" pitchFamily="18" charset="0"/>
                <a:cs typeface="Times New Roman" panose="02020603050405020304" pitchFamily="18" charset="0"/>
              </a:rPr>
              <a:t>TRƯỜNG</a:t>
            </a:r>
            <a:r>
              <a:rPr lang="en-US" b="1" baseline="0" dirty="0">
                <a:solidFill>
                  <a:schemeClr val="bg1"/>
                </a:solidFill>
                <a:latin typeface="Times New Roman" panose="02020603050405020304" pitchFamily="18" charset="0"/>
                <a:cs typeface="Times New Roman" panose="02020603050405020304" pitchFamily="18" charset="0"/>
              </a:rPr>
              <a:t> ĐẠI HỌC TRÀ VINH</a:t>
            </a:r>
            <a:endParaRPr lang="en-US" b="1" dirty="0">
              <a:solidFill>
                <a:schemeClr val="bg1"/>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2609980" y="878743"/>
            <a:ext cx="6327270" cy="461665"/>
          </a:xfrm>
          <a:prstGeom prst="rect">
            <a:avLst/>
          </a:prstGeom>
          <a:noFill/>
        </p:spPr>
        <p:txBody>
          <a:bodyPr wrap="square" rtlCol="0">
            <a:spAutoFit/>
          </a:bodyPr>
          <a:lstStyle/>
          <a:p>
            <a:pPr algn="ctr"/>
            <a:r>
              <a:rPr lang="en-US" sz="2400" b="1" baseline="0" dirty="0">
                <a:solidFill>
                  <a:schemeClr val="bg1"/>
                </a:solidFill>
                <a:latin typeface="Times New Roman" panose="02020603050405020304" pitchFamily="18" charset="0"/>
                <a:cs typeface="Times New Roman" panose="02020603050405020304" pitchFamily="18" charset="0"/>
              </a:rPr>
              <a:t>CHƯƠNG TRÌNH ĐÀO TẠO TRỰC TUYẾN</a:t>
            </a:r>
          </a:p>
        </p:txBody>
      </p:sp>
      <p:sp>
        <p:nvSpPr>
          <p:cNvPr id="5" name="TextBox 4"/>
          <p:cNvSpPr txBox="1"/>
          <p:nvPr/>
        </p:nvSpPr>
        <p:spPr>
          <a:xfrm>
            <a:off x="577726" y="1578048"/>
            <a:ext cx="1548998" cy="369332"/>
          </a:xfrm>
          <a:prstGeom prst="rect">
            <a:avLst/>
          </a:prstGeom>
          <a:noFill/>
        </p:spPr>
        <p:txBody>
          <a:bodyPr wrap="square" rtlCol="0">
            <a:spAutoFit/>
          </a:bodyPr>
          <a:lstStyle/>
          <a:p>
            <a:r>
              <a:rPr lang="en-US" sz="1800" b="0" i="0" dirty="0">
                <a:solidFill>
                  <a:srgbClr val="C00000"/>
                </a:solidFill>
                <a:latin typeface="Impact" pitchFamily="34" charset="0"/>
                <a:cs typeface="Times New Roman" pitchFamily="18" charset="0"/>
              </a:rPr>
              <a:t>ISO</a:t>
            </a:r>
            <a:r>
              <a:rPr lang="en-US" sz="1800" b="0" i="0" baseline="0" dirty="0">
                <a:solidFill>
                  <a:srgbClr val="C00000"/>
                </a:solidFill>
                <a:latin typeface="Impact" pitchFamily="34" charset="0"/>
                <a:cs typeface="Times New Roman" pitchFamily="18" charset="0"/>
              </a:rPr>
              <a:t> 9001:2008</a:t>
            </a:r>
            <a:endParaRPr lang="en-US" sz="1800" b="0" i="0" dirty="0">
              <a:solidFill>
                <a:srgbClr val="C00000"/>
              </a:solidFill>
              <a:latin typeface="Impact" pitchFamily="34" charset="0"/>
              <a:cs typeface="Times New Roman" pitchFamily="18" charset="0"/>
            </a:endParaRPr>
          </a:p>
        </p:txBody>
      </p:sp>
    </p:spTree>
    <p:custDataLst>
      <p:tags r:id="rId1"/>
    </p:custDataLst>
    <p:extLst>
      <p:ext uri="{BB962C8B-B14F-4D97-AF65-F5344CB8AC3E}">
        <p14:creationId xmlns:p14="http://schemas.microsoft.com/office/powerpoint/2010/main" val="11809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ội dung">
    <p:spTree>
      <p:nvGrpSpPr>
        <p:cNvPr id="1" name=""/>
        <p:cNvGrpSpPr/>
        <p:nvPr/>
      </p:nvGrpSpPr>
      <p:grpSpPr>
        <a:xfrm>
          <a:off x="0" y="0"/>
          <a:ext cx="0" cy="0"/>
          <a:chOff x="0" y="0"/>
          <a:chExt cx="0" cy="0"/>
        </a:xfrm>
      </p:grpSpPr>
      <p:sp>
        <p:nvSpPr>
          <p:cNvPr id="2" name="Title 1"/>
          <p:cNvSpPr>
            <a:spLocks noGrp="1"/>
          </p:cNvSpPr>
          <p:nvPr>
            <p:ph type="title"/>
          </p:nvPr>
        </p:nvSpPr>
        <p:spPr>
          <a:xfrm>
            <a:off x="360219" y="18357"/>
            <a:ext cx="8596213" cy="570728"/>
          </a:xfrm>
          <a:prstGeom prst="rect">
            <a:avLst/>
          </a:prstGeom>
        </p:spPr>
        <p:txBody>
          <a:bodyPr anchor="ctr">
            <a:normAutofit/>
          </a:bodyPr>
          <a:lstStyle>
            <a:lvl1pPr algn="l">
              <a:defRPr sz="2800" b="0" cap="none" baseline="0">
                <a:solidFill>
                  <a:schemeClr val="accent1">
                    <a:lumMod val="75000"/>
                  </a:schemeClr>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8" name="Slide Number Placeholder 5"/>
          <p:cNvSpPr>
            <a:spLocks noGrp="1"/>
          </p:cNvSpPr>
          <p:nvPr>
            <p:ph type="sldNum" sz="quarter" idx="4"/>
          </p:nvPr>
        </p:nvSpPr>
        <p:spPr>
          <a:xfrm>
            <a:off x="8631362" y="4869657"/>
            <a:ext cx="512638" cy="273844"/>
          </a:xfrm>
          <a:prstGeom prst="rect">
            <a:avLst/>
          </a:prstGeom>
        </p:spPr>
        <p:txBody>
          <a:bodyPr/>
          <a:lstStyle>
            <a:lvl1pPr>
              <a:defRPr b="1" i="0" baseline="0">
                <a:solidFill>
                  <a:srgbClr val="0070C0"/>
                </a:solidFill>
              </a:defRPr>
            </a:lvl1pPr>
          </a:lstStyle>
          <a:p>
            <a:fld id="{511EAD1B-532E-4810-BC24-F62FF532B698}" type="slidenum">
              <a:rPr lang="en-US" smtClean="0"/>
              <a:t>‹#›</a:t>
            </a:fld>
            <a:endParaRPr lang="en-US"/>
          </a:p>
        </p:txBody>
      </p:sp>
      <p:sp>
        <p:nvSpPr>
          <p:cNvPr id="5" name="Content Placeholder 2"/>
          <p:cNvSpPr>
            <a:spLocks noGrp="1"/>
          </p:cNvSpPr>
          <p:nvPr>
            <p:ph idx="1"/>
          </p:nvPr>
        </p:nvSpPr>
        <p:spPr>
          <a:xfrm>
            <a:off x="344097" y="794605"/>
            <a:ext cx="8506826" cy="3970826"/>
          </a:xfrm>
          <a:prstGeom prst="rect">
            <a:avLst/>
          </a:prstGeom>
        </p:spPr>
        <p:txBody>
          <a:bodyPr/>
          <a:lstStyle>
            <a:lvl1pPr marL="342900" indent="-342900">
              <a:lnSpc>
                <a:spcPct val="150000"/>
              </a:lnSpc>
              <a:buFont typeface="Wingdings" pitchFamily="2" charset="2"/>
              <a:buChar char="v"/>
              <a:defRPr sz="2400" b="1" baseline="0">
                <a:solidFill>
                  <a:schemeClr val="accent1">
                    <a:lumMod val="75000"/>
                  </a:schemeClr>
                </a:solidFill>
                <a:latin typeface="Times New Roman" panose="02020603050405020304" pitchFamily="18" charset="0"/>
                <a:cs typeface="Times New Roman" panose="02020603050405020304" pitchFamily="18" charset="0"/>
              </a:defRPr>
            </a:lvl1pPr>
            <a:lvl2pPr marL="742950" indent="-285750">
              <a:lnSpc>
                <a:spcPct val="150000"/>
              </a:lnSpc>
              <a:buFontTx/>
              <a:buBlip>
                <a:blip r:embed="rId3"/>
              </a:buBlip>
              <a:defRPr sz="2400" baseline="0">
                <a:solidFill>
                  <a:schemeClr val="tx1"/>
                </a:solidFill>
                <a:latin typeface="Times New Roman" panose="02020603050405020304" pitchFamily="18" charset="0"/>
                <a:cs typeface="Times New Roman" panose="02020603050405020304" pitchFamily="18" charset="0"/>
              </a:defRPr>
            </a:lvl2pPr>
            <a:lvl3pPr marL="1257300" indent="-342900">
              <a:lnSpc>
                <a:spcPct val="150000"/>
              </a:lnSpc>
              <a:buFont typeface="Wingdings" pitchFamily="2" charset="2"/>
              <a:buChar char="Ø"/>
              <a:defRPr sz="2400" baseline="0">
                <a:solidFill>
                  <a:schemeClr val="tx1"/>
                </a:solidFill>
                <a:latin typeface="Times New Roman" panose="02020603050405020304" pitchFamily="18" charset="0"/>
                <a:cs typeface="Times New Roman" panose="02020603050405020304" pitchFamily="18" charset="0"/>
              </a:defRPr>
            </a:lvl3pPr>
            <a:lvl4pPr marL="1600200" indent="-228600">
              <a:lnSpc>
                <a:spcPct val="150000"/>
              </a:lnSpc>
              <a:buFont typeface="Courier New" pitchFamily="49" charset="0"/>
              <a:buChar char="o"/>
              <a:defRPr sz="2400" baseline="0">
                <a:solidFill>
                  <a:schemeClr val="tx1"/>
                </a:solidFill>
                <a:latin typeface="Times New Roman" panose="02020603050405020304" pitchFamily="18" charset="0"/>
                <a:cs typeface="Times New Roman" panose="02020603050405020304" pitchFamily="18" charset="0"/>
              </a:defRPr>
            </a:lvl4pPr>
            <a:lvl5pPr marL="2057400" indent="-228600">
              <a:lnSpc>
                <a:spcPct val="150000"/>
              </a:lnSpc>
              <a:buFont typeface="Wingdings" pitchFamily="2" charset="2"/>
              <a:buChar char="§"/>
              <a:defRPr sz="2400" baseline="0">
                <a:solidFill>
                  <a:schemeClr val="tx1"/>
                </a:solidFill>
                <a:latin typeface="Times New Roman" panose="02020603050405020304" pitchFamily="18" charset="0"/>
                <a:cs typeface="Times New Roman" panose="020206030504050203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ustDataLst>
      <p:tags r:id="rId1"/>
    </p:custDataLst>
    <p:extLst>
      <p:ext uri="{BB962C8B-B14F-4D97-AF65-F5344CB8AC3E}">
        <p14:creationId xmlns:p14="http://schemas.microsoft.com/office/powerpoint/2010/main" val="414901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 nội dung (bảng, ảnh...)">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75139" y="788652"/>
            <a:ext cx="4290647" cy="3751163"/>
          </a:xfrm>
          <a:prstGeom prst="rect">
            <a:avLst/>
          </a:prstGeom>
        </p:spPr>
        <p:txBody>
          <a:bodyPr>
            <a:normAutofit/>
          </a:bodyPr>
          <a:lstStyle>
            <a:lvl1pPr marL="342900" indent="-342900">
              <a:lnSpc>
                <a:spcPct val="150000"/>
              </a:lnSpc>
              <a:buFont typeface="Wingdings" pitchFamily="2" charset="2"/>
              <a:buChar char="v"/>
              <a:defRPr sz="2400" b="1" i="0" baseline="0">
                <a:solidFill>
                  <a:schemeClr val="accent1">
                    <a:lumMod val="75000"/>
                  </a:schemeClr>
                </a:solidFill>
                <a:latin typeface="Times New Roman" panose="02020603050405020304" pitchFamily="18" charset="0"/>
                <a:cs typeface="Times New Roman" panose="02020603050405020304" pitchFamily="18" charset="0"/>
              </a:defRPr>
            </a:lvl1pPr>
            <a:lvl2pPr marL="742950" indent="-285750">
              <a:lnSpc>
                <a:spcPct val="150000"/>
              </a:lnSpc>
              <a:buFontTx/>
              <a:buBlip>
                <a:blip r:embed="rId3"/>
              </a:buBlip>
              <a:defRPr sz="2400" baseline="0">
                <a:solidFill>
                  <a:schemeClr val="tx1"/>
                </a:solidFill>
                <a:latin typeface="Times New Roman" panose="02020603050405020304" pitchFamily="18" charset="0"/>
                <a:cs typeface="Times New Roman" panose="02020603050405020304" pitchFamily="18" charset="0"/>
              </a:defRPr>
            </a:lvl2pPr>
            <a:lvl3pPr marL="1143000" indent="-228600">
              <a:lnSpc>
                <a:spcPct val="150000"/>
              </a:lnSpc>
              <a:buFont typeface="Wingdings" pitchFamily="2" charset="2"/>
              <a:buChar char="Ø"/>
              <a:defRPr sz="2400" baseline="0">
                <a:solidFill>
                  <a:schemeClr val="tx1"/>
                </a:solidFill>
                <a:latin typeface="Times New Roman" panose="02020603050405020304" pitchFamily="18" charset="0"/>
                <a:cs typeface="Times New Roman" panose="02020603050405020304" pitchFamily="18" charset="0"/>
              </a:defRPr>
            </a:lvl3pPr>
            <a:lvl4pPr marL="1828800" indent="-457200">
              <a:lnSpc>
                <a:spcPct val="150000"/>
              </a:lnSpc>
              <a:buFont typeface="Courier New" pitchFamily="49" charset="0"/>
              <a:buChar char="o"/>
              <a:defRPr sz="2400" baseline="0">
                <a:solidFill>
                  <a:schemeClr val="tx1"/>
                </a:solidFill>
                <a:latin typeface="Times New Roman" panose="02020603050405020304" pitchFamily="18" charset="0"/>
                <a:cs typeface="Times New Roman" panose="02020603050405020304" pitchFamily="18" charset="0"/>
              </a:defRPr>
            </a:lvl4pPr>
            <a:lvl5pPr marL="2057400" indent="-228600">
              <a:lnSpc>
                <a:spcPct val="150000"/>
              </a:lnSpc>
              <a:buFont typeface="Wingdings" pitchFamily="2" charset="2"/>
              <a:buChar char="§"/>
              <a:defRPr sz="2400" baseline="0">
                <a:solidFill>
                  <a:schemeClr val="tx1"/>
                </a:solidFill>
                <a:latin typeface="Times New Roman" panose="02020603050405020304" pitchFamily="18" charset="0"/>
                <a:cs typeface="Times New Roman" panose="02020603050405020304" pitchFamily="18" charset="0"/>
              </a:defRPr>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955" y="789111"/>
            <a:ext cx="4078165" cy="3751163"/>
          </a:xfrm>
          <a:prstGeom prst="rect">
            <a:avLst/>
          </a:prstGeom>
        </p:spPr>
        <p:txBody>
          <a:bodyPr>
            <a:normAutofit/>
          </a:bodyPr>
          <a:lstStyle>
            <a:lvl1pPr marL="342900" indent="-342900">
              <a:lnSpc>
                <a:spcPct val="150000"/>
              </a:lnSpc>
              <a:buFont typeface="Wingdings" pitchFamily="2" charset="2"/>
              <a:buChar char="v"/>
              <a:defRPr sz="2400" b="1" i="0" baseline="0">
                <a:solidFill>
                  <a:schemeClr val="accent1">
                    <a:lumMod val="75000"/>
                  </a:schemeClr>
                </a:solidFill>
                <a:latin typeface="Times New Roman" panose="02020603050405020304" pitchFamily="18" charset="0"/>
                <a:cs typeface="Times New Roman" panose="02020603050405020304" pitchFamily="18" charset="0"/>
              </a:defRPr>
            </a:lvl1pPr>
            <a:lvl2pPr marL="742950" indent="-285750">
              <a:lnSpc>
                <a:spcPct val="150000"/>
              </a:lnSpc>
              <a:buFontTx/>
              <a:buBlip>
                <a:blip r:embed="rId3"/>
              </a:buBlip>
              <a:defRPr sz="2400" baseline="0">
                <a:solidFill>
                  <a:schemeClr val="tx1"/>
                </a:solidFill>
                <a:latin typeface="Times New Roman" panose="02020603050405020304" pitchFamily="18" charset="0"/>
                <a:cs typeface="Times New Roman" panose="02020603050405020304" pitchFamily="18" charset="0"/>
              </a:defRPr>
            </a:lvl2pPr>
            <a:lvl3pPr marL="1143000" indent="-228600">
              <a:lnSpc>
                <a:spcPct val="150000"/>
              </a:lnSpc>
              <a:buFont typeface="Wingdings" pitchFamily="2" charset="2"/>
              <a:buChar char="Ø"/>
              <a:defRPr sz="2400" baseline="0">
                <a:solidFill>
                  <a:schemeClr val="tx1"/>
                </a:solidFill>
                <a:latin typeface="Times New Roman" panose="02020603050405020304" pitchFamily="18" charset="0"/>
                <a:cs typeface="Times New Roman" panose="02020603050405020304" pitchFamily="18" charset="0"/>
              </a:defRPr>
            </a:lvl3pPr>
            <a:lvl4pPr marL="1600200" indent="-228600">
              <a:lnSpc>
                <a:spcPct val="150000"/>
              </a:lnSpc>
              <a:buFont typeface="Courier New" pitchFamily="49" charset="0"/>
              <a:buChar char="o"/>
              <a:defRPr sz="2400" baseline="0">
                <a:solidFill>
                  <a:schemeClr val="tx1"/>
                </a:solidFill>
                <a:latin typeface="Times New Roman" panose="02020603050405020304" pitchFamily="18" charset="0"/>
                <a:cs typeface="Times New Roman" panose="02020603050405020304" pitchFamily="18" charset="0"/>
              </a:defRPr>
            </a:lvl4pPr>
            <a:lvl5pPr marL="2057400" indent="-228600">
              <a:lnSpc>
                <a:spcPct val="150000"/>
              </a:lnSpc>
              <a:buFont typeface="Wingdings" pitchFamily="2" charset="2"/>
              <a:buChar char="§"/>
              <a:defRPr sz="2400" baseline="0">
                <a:solidFill>
                  <a:schemeClr val="tx1"/>
                </a:solidFill>
                <a:latin typeface="Times New Roman" panose="02020603050405020304" pitchFamily="18" charset="0"/>
                <a:cs typeface="Times New Roman" panose="02020603050405020304" pitchFamily="18" charset="0"/>
              </a:defRPr>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5"/>
          <p:cNvSpPr>
            <a:spLocks noGrp="1"/>
          </p:cNvSpPr>
          <p:nvPr>
            <p:ph type="sldNum" sz="quarter" idx="4"/>
          </p:nvPr>
        </p:nvSpPr>
        <p:spPr>
          <a:xfrm>
            <a:off x="7727778" y="4884141"/>
            <a:ext cx="512638" cy="273844"/>
          </a:xfrm>
          <a:prstGeom prst="rect">
            <a:avLst/>
          </a:prstGeom>
        </p:spPr>
        <p:txBody>
          <a:bodyPr/>
          <a:lstStyle>
            <a:lvl1pPr>
              <a:defRPr>
                <a:solidFill>
                  <a:schemeClr val="tx1"/>
                </a:solidFill>
              </a:defRPr>
            </a:lvl1pPr>
          </a:lstStyle>
          <a:p>
            <a:fld id="{511EAD1B-532E-4810-BC24-F62FF532B698}" type="slidenum">
              <a:rPr lang="en-US" smtClean="0"/>
              <a:t>‹#›</a:t>
            </a:fld>
            <a:endParaRPr lang="en-US"/>
          </a:p>
        </p:txBody>
      </p:sp>
      <p:sp>
        <p:nvSpPr>
          <p:cNvPr id="6" name="Title 1"/>
          <p:cNvSpPr>
            <a:spLocks noGrp="1"/>
          </p:cNvSpPr>
          <p:nvPr>
            <p:ph type="title"/>
          </p:nvPr>
        </p:nvSpPr>
        <p:spPr>
          <a:xfrm>
            <a:off x="360219" y="18357"/>
            <a:ext cx="8596213" cy="570728"/>
          </a:xfrm>
          <a:prstGeom prst="rect">
            <a:avLst/>
          </a:prstGeom>
        </p:spPr>
        <p:txBody>
          <a:bodyPr anchor="ctr">
            <a:normAutofit/>
          </a:bodyPr>
          <a:lstStyle>
            <a:lvl1pPr algn="l">
              <a:defRPr sz="2800" b="0" cap="none" baseline="0">
                <a:solidFill>
                  <a:schemeClr val="accent1">
                    <a:lumMod val="75000"/>
                  </a:schemeClr>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custDataLst>
      <p:tags r:id="rId1"/>
    </p:custDataLst>
    <p:extLst>
      <p:ext uri="{BB962C8B-B14F-4D97-AF65-F5344CB8AC3E}">
        <p14:creationId xmlns:p14="http://schemas.microsoft.com/office/powerpoint/2010/main" val="1113294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Hình, table, ... và diễn giải">
    <p:spTree>
      <p:nvGrpSpPr>
        <p:cNvPr id="1" name=""/>
        <p:cNvGrpSpPr/>
        <p:nvPr/>
      </p:nvGrpSpPr>
      <p:grpSpPr>
        <a:xfrm>
          <a:off x="0" y="0"/>
          <a:ext cx="0" cy="0"/>
          <a:chOff x="0" y="0"/>
          <a:chExt cx="0" cy="0"/>
        </a:xfrm>
      </p:grpSpPr>
      <p:sp>
        <p:nvSpPr>
          <p:cNvPr id="3" name="Content Placeholder 2"/>
          <p:cNvSpPr>
            <a:spLocks noGrp="1"/>
          </p:cNvSpPr>
          <p:nvPr>
            <p:ph idx="1"/>
          </p:nvPr>
        </p:nvSpPr>
        <p:spPr>
          <a:xfrm>
            <a:off x="3629892" y="998673"/>
            <a:ext cx="4982175" cy="4144828"/>
          </a:xfrm>
          <a:prstGeom prst="rect">
            <a:avLst/>
          </a:prstGeom>
        </p:spPr>
        <p:txBody>
          <a:bodyPr>
            <a:normAutofit/>
          </a:bodyPr>
          <a:lstStyle>
            <a:lvl1pPr marL="342900" indent="-342900">
              <a:lnSpc>
                <a:spcPct val="150000"/>
              </a:lnSpc>
              <a:buFont typeface="Wingdings" pitchFamily="2" charset="2"/>
              <a:buChar char="v"/>
              <a:defRPr sz="2400" b="1" i="0" baseline="0">
                <a:solidFill>
                  <a:schemeClr val="accent1">
                    <a:lumMod val="75000"/>
                  </a:schemeClr>
                </a:solidFill>
                <a:latin typeface="Times New Roman" pitchFamily="18" charset="0"/>
                <a:cs typeface="Times New Roman" pitchFamily="18" charset="0"/>
              </a:defRPr>
            </a:lvl1pPr>
            <a:lvl2pPr marL="742950" indent="-285750">
              <a:lnSpc>
                <a:spcPct val="150000"/>
              </a:lnSpc>
              <a:buFontTx/>
              <a:buBlip>
                <a:blip r:embed="rId3"/>
              </a:buBlip>
              <a:defRPr sz="2400" baseline="0">
                <a:solidFill>
                  <a:schemeClr val="tx1"/>
                </a:solidFill>
                <a:latin typeface="Times New Roman" pitchFamily="18" charset="0"/>
                <a:cs typeface="Times New Roman" pitchFamily="18" charset="0"/>
              </a:defRPr>
            </a:lvl2pPr>
            <a:lvl3pPr marL="1143000" indent="-228600">
              <a:lnSpc>
                <a:spcPct val="150000"/>
              </a:lnSpc>
              <a:buFont typeface="Wingdings" pitchFamily="2" charset="2"/>
              <a:buChar char="Ø"/>
              <a:defRPr sz="2400">
                <a:solidFill>
                  <a:schemeClr val="tx1"/>
                </a:solidFill>
                <a:latin typeface="Times New Roman" pitchFamily="18" charset="0"/>
                <a:cs typeface="Times New Roman" pitchFamily="18" charset="0"/>
              </a:defRPr>
            </a:lvl3pPr>
            <a:lvl4pPr marL="1600200" indent="-228600">
              <a:lnSpc>
                <a:spcPct val="150000"/>
              </a:lnSpc>
              <a:buFont typeface="Courier New" pitchFamily="49" charset="0"/>
              <a:buChar char="o"/>
              <a:defRPr sz="2400">
                <a:solidFill>
                  <a:schemeClr val="tx1"/>
                </a:solidFill>
                <a:latin typeface="Times New Roman" pitchFamily="18" charset="0"/>
                <a:cs typeface="Times New Roman" pitchFamily="18" charset="0"/>
              </a:defRPr>
            </a:lvl4pPr>
            <a:lvl5pPr marL="2057400" indent="-228600">
              <a:lnSpc>
                <a:spcPct val="150000"/>
              </a:lnSpc>
              <a:buFont typeface="Wingdings" pitchFamily="2" charset="2"/>
              <a:buChar char="§"/>
              <a:defRPr sz="2400">
                <a:solidFill>
                  <a:schemeClr val="tx1"/>
                </a:solidFill>
                <a:latin typeface="Times New Roman" pitchFamily="18" charset="0"/>
                <a:cs typeface="Times New Roman"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12125" y="1023206"/>
            <a:ext cx="2987657" cy="2320926"/>
          </a:xfrm>
          <a:prstGeom prst="rect">
            <a:avLst/>
          </a:prstGeom>
        </p:spPr>
        <p:txBody>
          <a:bodyPr>
            <a:normAutofit/>
          </a:bodyPr>
          <a:lstStyle>
            <a:lvl1pPr marL="0" indent="0">
              <a:buNone/>
              <a:defRPr sz="2400">
                <a:solidFill>
                  <a:schemeClr val="accent1">
                    <a:lumMod val="75000"/>
                  </a:schemeClr>
                </a:solidFill>
                <a:latin typeface="Times New Roman" pitchFamily="18" charset="0"/>
                <a:cs typeface="Times New Roman" pitchFamily="18"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9" name="Slide Number Placeholder 5"/>
          <p:cNvSpPr>
            <a:spLocks noGrp="1"/>
          </p:cNvSpPr>
          <p:nvPr>
            <p:ph type="sldNum" sz="quarter" idx="4"/>
          </p:nvPr>
        </p:nvSpPr>
        <p:spPr>
          <a:xfrm>
            <a:off x="7727778" y="4884141"/>
            <a:ext cx="512638" cy="273844"/>
          </a:xfrm>
          <a:prstGeom prst="rect">
            <a:avLst/>
          </a:prstGeom>
        </p:spPr>
        <p:txBody>
          <a:bodyPr/>
          <a:lstStyle>
            <a:lvl1pPr>
              <a:defRPr>
                <a:solidFill>
                  <a:schemeClr val="tx1"/>
                </a:solidFill>
              </a:defRPr>
            </a:lvl1pPr>
          </a:lstStyle>
          <a:p>
            <a:fld id="{511EAD1B-532E-4810-BC24-F62FF532B698}" type="slidenum">
              <a:rPr lang="en-US" smtClean="0"/>
              <a:t>‹#›</a:t>
            </a:fld>
            <a:endParaRPr lang="en-US"/>
          </a:p>
        </p:txBody>
      </p:sp>
      <p:sp>
        <p:nvSpPr>
          <p:cNvPr id="7" name="Title 1"/>
          <p:cNvSpPr>
            <a:spLocks noGrp="1"/>
          </p:cNvSpPr>
          <p:nvPr>
            <p:ph type="title"/>
          </p:nvPr>
        </p:nvSpPr>
        <p:spPr>
          <a:xfrm>
            <a:off x="360219" y="18357"/>
            <a:ext cx="8596213" cy="570728"/>
          </a:xfrm>
          <a:prstGeom prst="rect">
            <a:avLst/>
          </a:prstGeom>
        </p:spPr>
        <p:txBody>
          <a:bodyPr anchor="ctr">
            <a:normAutofit/>
          </a:bodyPr>
          <a:lstStyle>
            <a:lvl1pPr algn="l">
              <a:defRPr sz="2800" b="0" cap="none" baseline="0">
                <a:solidFill>
                  <a:schemeClr val="accent1">
                    <a:lumMod val="75000"/>
                  </a:schemeClr>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custDataLst>
      <p:tags r:id="rId1"/>
    </p:custDataLst>
    <p:extLst>
      <p:ext uri="{BB962C8B-B14F-4D97-AF65-F5344CB8AC3E}">
        <p14:creationId xmlns:p14="http://schemas.microsoft.com/office/powerpoint/2010/main" val="440458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ình minh họ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437882" y="884723"/>
            <a:ext cx="8483380" cy="3608146"/>
          </a:xfrm>
          <a:prstGeom prst="rect">
            <a:avLst/>
          </a:prstGeom>
        </p:spPr>
        <p:txBody>
          <a:bodyPr anchor="t">
            <a:normAutofit/>
          </a:bodyPr>
          <a:lstStyle>
            <a:lvl1pPr marL="0" indent="0" algn="ctr">
              <a:buNone/>
              <a:defRPr sz="1600">
                <a:solidFill>
                  <a:schemeClr val="tx1"/>
                </a:solidFill>
                <a:latin typeface="Times New Roman" panose="02020603050405020304" pitchFamily="18" charset="0"/>
                <a:cs typeface="Times New Roman" panose="02020603050405020304" pitchFamily="18" charset="0"/>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9" name="Slide Number Placeholder 5"/>
          <p:cNvSpPr>
            <a:spLocks noGrp="1"/>
          </p:cNvSpPr>
          <p:nvPr>
            <p:ph type="sldNum" sz="quarter" idx="4"/>
          </p:nvPr>
        </p:nvSpPr>
        <p:spPr>
          <a:xfrm>
            <a:off x="7727778" y="4884141"/>
            <a:ext cx="512638" cy="273844"/>
          </a:xfrm>
          <a:prstGeom prst="rect">
            <a:avLst/>
          </a:prstGeom>
        </p:spPr>
        <p:txBody>
          <a:bodyPr/>
          <a:lstStyle>
            <a:lvl1pPr>
              <a:defRPr>
                <a:solidFill>
                  <a:schemeClr val="tx1"/>
                </a:solidFill>
              </a:defRPr>
            </a:lvl1pPr>
          </a:lstStyle>
          <a:p>
            <a:fld id="{511EAD1B-532E-4810-BC24-F62FF532B698}" type="slidenum">
              <a:rPr lang="en-US" smtClean="0"/>
              <a:t>‹#›</a:t>
            </a:fld>
            <a:endParaRPr lang="en-US"/>
          </a:p>
        </p:txBody>
      </p:sp>
      <p:sp>
        <p:nvSpPr>
          <p:cNvPr id="6" name="Title 1"/>
          <p:cNvSpPr>
            <a:spLocks noGrp="1"/>
          </p:cNvSpPr>
          <p:nvPr>
            <p:ph type="title"/>
          </p:nvPr>
        </p:nvSpPr>
        <p:spPr>
          <a:xfrm>
            <a:off x="360219" y="18357"/>
            <a:ext cx="8596213" cy="570728"/>
          </a:xfrm>
          <a:prstGeom prst="rect">
            <a:avLst/>
          </a:prstGeom>
        </p:spPr>
        <p:txBody>
          <a:bodyPr anchor="ctr">
            <a:normAutofit/>
          </a:bodyPr>
          <a:lstStyle>
            <a:lvl1pPr algn="l">
              <a:defRPr sz="2800" b="0" cap="none" baseline="0">
                <a:solidFill>
                  <a:schemeClr val="accent1">
                    <a:lumMod val="75000"/>
                  </a:schemeClr>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custDataLst>
      <p:tags r:id="rId1"/>
    </p:custDataLst>
    <p:extLst>
      <p:ext uri="{BB962C8B-B14F-4D97-AF65-F5344CB8AC3E}">
        <p14:creationId xmlns:p14="http://schemas.microsoft.com/office/powerpoint/2010/main" val="3578252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Trang trắn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727778" y="4884141"/>
            <a:ext cx="512638" cy="273844"/>
          </a:xfrm>
          <a:prstGeom prst="rect">
            <a:avLst/>
          </a:prstGeom>
        </p:spPr>
        <p:txBody>
          <a:bodyPr/>
          <a:lstStyle/>
          <a:p>
            <a:fld id="{511EAD1B-532E-4810-BC24-F62FF532B698}" type="slidenum">
              <a:rPr lang="en-US" smtClean="0"/>
              <a:t>‹#›</a:t>
            </a:fld>
            <a:endParaRPr lang="en-US"/>
          </a:p>
        </p:txBody>
      </p:sp>
    </p:spTree>
    <p:custDataLst>
      <p:tags r:id="rId1"/>
    </p:custDataLst>
    <p:extLst>
      <p:ext uri="{BB962C8B-B14F-4D97-AF65-F5344CB8AC3E}">
        <p14:creationId xmlns:p14="http://schemas.microsoft.com/office/powerpoint/2010/main" val="196402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ỉ có tiêu đề">
    <p:spTree>
      <p:nvGrpSpPr>
        <p:cNvPr id="1" name=""/>
        <p:cNvGrpSpPr/>
        <p:nvPr/>
      </p:nvGrpSpPr>
      <p:grpSpPr>
        <a:xfrm>
          <a:off x="0" y="0"/>
          <a:ext cx="0" cy="0"/>
          <a:chOff x="0" y="0"/>
          <a:chExt cx="0" cy="0"/>
        </a:xfrm>
      </p:grpSpPr>
      <p:sp>
        <p:nvSpPr>
          <p:cNvPr id="3" name="Title 1"/>
          <p:cNvSpPr>
            <a:spLocks noGrp="1"/>
          </p:cNvSpPr>
          <p:nvPr>
            <p:ph type="title"/>
          </p:nvPr>
        </p:nvSpPr>
        <p:spPr>
          <a:xfrm>
            <a:off x="360219" y="18357"/>
            <a:ext cx="8596213" cy="570728"/>
          </a:xfrm>
          <a:prstGeom prst="rect">
            <a:avLst/>
          </a:prstGeom>
        </p:spPr>
        <p:txBody>
          <a:bodyPr anchor="ctr">
            <a:normAutofit/>
          </a:bodyPr>
          <a:lstStyle>
            <a:lvl1pPr algn="l">
              <a:defRPr sz="2800" b="0" cap="none" baseline="0">
                <a:solidFill>
                  <a:schemeClr val="accent1">
                    <a:lumMod val="75000"/>
                  </a:schemeClr>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custDataLst>
      <p:tags r:id="rId1"/>
    </p:custDataLst>
    <p:extLst>
      <p:ext uri="{BB962C8B-B14F-4D97-AF65-F5344CB8AC3E}">
        <p14:creationId xmlns:p14="http://schemas.microsoft.com/office/powerpoint/2010/main" val="2768235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a:xfrm>
            <a:off x="1534884" y="79578"/>
            <a:ext cx="7467600" cy="939546"/>
          </a:xfrm>
        </p:spPr>
        <p:txBody>
          <a:bodyPr/>
          <a:lstStyle>
            <a:lvl1pPr>
              <a:defRPr>
                <a:solidFill>
                  <a:srgbClr val="FF0000"/>
                </a:solidFill>
              </a:defRPr>
            </a:lvl1pPr>
          </a:lstStyle>
          <a:p>
            <a:r>
              <a:rPr lang="en-US" smtClean="0"/>
              <a:t>Click to edit Master title style</a:t>
            </a:r>
            <a:endParaRPr lang="en-US" dirty="0"/>
          </a:p>
        </p:txBody>
      </p:sp>
      <p:sp>
        <p:nvSpPr>
          <p:cNvPr id="5" name="Content Placeholder 2"/>
          <p:cNvSpPr>
            <a:spLocks noGrp="1"/>
          </p:cNvSpPr>
          <p:nvPr>
            <p:ph idx="1"/>
          </p:nvPr>
        </p:nvSpPr>
        <p:spPr>
          <a:xfrm>
            <a:off x="872068" y="1371601"/>
            <a:ext cx="8043333" cy="322302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62424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ags" Target="../tags/tag1.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7" name="Picture 3" descr="C:\Users\Kim\Desktop\Baigiang\background.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3592996"/>
            <a:ext cx="9144000" cy="168821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Kim\Desktop\Baigiang\TRAVINH.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601795"/>
            <a:ext cx="9144000" cy="178594"/>
          </a:xfrm>
          <a:prstGeom prst="rect">
            <a:avLst/>
          </a:prstGeom>
          <a:noFill/>
          <a:extLst>
            <a:ext uri="{909E8E84-426E-40DD-AFC4-6F175D3DCCD1}">
              <a14:hiddenFill xmlns:a14="http://schemas.microsoft.com/office/drawing/2010/main">
                <a:solidFill>
                  <a:srgbClr val="FFFFFF"/>
                </a:solidFill>
              </a14:hiddenFill>
            </a:ext>
          </a:extLst>
        </p:spPr>
      </p:pic>
      <p:sp>
        <p:nvSpPr>
          <p:cNvPr id="5" name="Oval 113"/>
          <p:cNvSpPr>
            <a:spLocks noChangeArrowheads="1"/>
          </p:cNvSpPr>
          <p:nvPr/>
        </p:nvSpPr>
        <p:spPr bwMode="auto">
          <a:xfrm>
            <a:off x="39180" y="446683"/>
            <a:ext cx="604431" cy="472079"/>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solidFill>
                <a:schemeClr val="bg1"/>
              </a:solidFill>
            </a:endParaRPr>
          </a:p>
        </p:txBody>
      </p:sp>
      <p:pic>
        <p:nvPicPr>
          <p:cNvPr id="4" name="Picture 2" descr="H:\Source\LogoTVU\Lo go cua Lam Le Thang\Logo-TVU-khong-nen.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4692" y="485539"/>
            <a:ext cx="522876" cy="39215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0"/>
    </p:custDataLst>
    <p:extLst>
      <p:ext uri="{BB962C8B-B14F-4D97-AF65-F5344CB8AC3E}">
        <p14:creationId xmlns:p14="http://schemas.microsoft.com/office/powerpoint/2010/main" val="3349372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Chương</a:t>
            </a:r>
            <a:r>
              <a:rPr lang="en-US" dirty="0" smtClean="0"/>
              <a:t> 3</a:t>
            </a:r>
            <a:br>
              <a:rPr lang="en-US" dirty="0" smtClean="0"/>
            </a:br>
            <a:r>
              <a:rPr lang="en-US" dirty="0" smtClean="0"/>
              <a:t>THỊ TRƯỜNG TIỀN TỆ</a:t>
            </a:r>
            <a:endParaRPr lang="en-US" dirty="0"/>
          </a:p>
        </p:txBody>
      </p:sp>
      <p:sp>
        <p:nvSpPr>
          <p:cNvPr id="3" name="Subtitle 2"/>
          <p:cNvSpPr>
            <a:spLocks noGrp="1"/>
          </p:cNvSpPr>
          <p:nvPr>
            <p:ph type="subTitle" idx="1"/>
          </p:nvPr>
        </p:nvSpPr>
        <p:spPr/>
        <p:txBody>
          <a:bodyPr/>
          <a:lstStyle/>
          <a:p>
            <a:r>
              <a:rPr lang="en-US" dirty="0" err="1" smtClean="0"/>
              <a:t>Ths</a:t>
            </a:r>
            <a:r>
              <a:rPr lang="en-US" dirty="0" smtClean="0"/>
              <a:t> </a:t>
            </a:r>
            <a:r>
              <a:rPr lang="en-US" dirty="0" err="1" smtClean="0"/>
              <a:t>Lê</a:t>
            </a:r>
            <a:r>
              <a:rPr lang="en-US" dirty="0" smtClean="0"/>
              <a:t> </a:t>
            </a:r>
            <a:r>
              <a:rPr lang="en-US" dirty="0" err="1" smtClean="0"/>
              <a:t>Trung</a:t>
            </a:r>
            <a:r>
              <a:rPr lang="en-US" dirty="0" smtClean="0"/>
              <a:t> </a:t>
            </a:r>
            <a:r>
              <a:rPr lang="en-US" dirty="0" err="1" smtClean="0"/>
              <a:t>Hiếu</a:t>
            </a:r>
            <a:endParaRPr lang="en-US" dirty="0"/>
          </a:p>
        </p:txBody>
      </p:sp>
    </p:spTree>
    <p:extLst>
      <p:ext uri="{BB962C8B-B14F-4D97-AF65-F5344CB8AC3E}">
        <p14:creationId xmlns:p14="http://schemas.microsoft.com/office/powerpoint/2010/main" val="2137930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i="1" dirty="0" err="1"/>
                  <a:t>Giả</a:t>
                </a:r>
                <a:r>
                  <a:rPr lang="en-US" i="1" dirty="0"/>
                  <a:t> </a:t>
                </a:r>
                <a:r>
                  <a:rPr lang="en-US" i="1" dirty="0" err="1"/>
                  <a:t>sử</a:t>
                </a:r>
                <a:r>
                  <a:rPr lang="en-US" i="1" dirty="0"/>
                  <a:t> </a:t>
                </a:r>
                <a:r>
                  <a:rPr lang="en-US" dirty="0" err="1"/>
                  <a:t>nhà</a:t>
                </a:r>
                <a:r>
                  <a:rPr lang="en-US" dirty="0"/>
                  <a:t> </a:t>
                </a:r>
                <a:r>
                  <a:rPr lang="en-US" dirty="0" err="1"/>
                  <a:t>đầu</a:t>
                </a:r>
                <a:r>
                  <a:rPr lang="en-US" dirty="0"/>
                  <a:t> </a:t>
                </a:r>
                <a:r>
                  <a:rPr lang="en-US" dirty="0" err="1"/>
                  <a:t>tư</a:t>
                </a:r>
                <a:r>
                  <a:rPr lang="en-US" dirty="0"/>
                  <a:t>, </a:t>
                </a:r>
                <a:r>
                  <a:rPr lang="en-US" dirty="0" err="1"/>
                  <a:t>hoạch</a:t>
                </a:r>
                <a:r>
                  <a:rPr lang="en-US" dirty="0"/>
                  <a:t> </a:t>
                </a:r>
                <a:r>
                  <a:rPr lang="en-US" dirty="0" err="1"/>
                  <a:t>định</a:t>
                </a:r>
                <a:r>
                  <a:rPr lang="en-US" dirty="0"/>
                  <a:t> </a:t>
                </a:r>
                <a:r>
                  <a:rPr lang="en-US" dirty="0" err="1"/>
                  <a:t>sẽ</a:t>
                </a:r>
                <a:r>
                  <a:rPr lang="en-US" dirty="0"/>
                  <a:t> </a:t>
                </a:r>
                <a:r>
                  <a:rPr lang="en-US" dirty="0" err="1"/>
                  <a:t>bán</a:t>
                </a:r>
                <a:r>
                  <a:rPr lang="en-US" dirty="0"/>
                  <a:t> </a:t>
                </a:r>
                <a:r>
                  <a:rPr lang="en-US" dirty="0" err="1"/>
                  <a:t>tín</a:t>
                </a:r>
                <a:r>
                  <a:rPr lang="en-US" dirty="0"/>
                  <a:t> </a:t>
                </a:r>
                <a:r>
                  <a:rPr lang="en-US" dirty="0" err="1"/>
                  <a:t>phiếu</a:t>
                </a:r>
                <a:r>
                  <a:rPr lang="en-US" dirty="0"/>
                  <a:t> </a:t>
                </a:r>
                <a:r>
                  <a:rPr lang="en-US" dirty="0" err="1"/>
                  <a:t>sau</a:t>
                </a:r>
                <a:r>
                  <a:rPr lang="en-US" dirty="0"/>
                  <a:t> </a:t>
                </a:r>
                <a:r>
                  <a:rPr lang="en-US" dirty="0" err="1"/>
                  <a:t>khi</a:t>
                </a:r>
                <a:r>
                  <a:rPr lang="en-US" dirty="0"/>
                  <a:t> </a:t>
                </a:r>
                <a:r>
                  <a:rPr lang="en-US" dirty="0" err="1"/>
                  <a:t>đã</a:t>
                </a:r>
                <a:r>
                  <a:rPr lang="en-US" dirty="0"/>
                  <a:t> </a:t>
                </a:r>
                <a:r>
                  <a:rPr lang="en-US" dirty="0" err="1"/>
                  <a:t>giữ</a:t>
                </a:r>
                <a:r>
                  <a:rPr lang="en-US" dirty="0"/>
                  <a:t> </a:t>
                </a:r>
                <a:r>
                  <a:rPr lang="en-US" dirty="0" err="1"/>
                  <a:t>được</a:t>
                </a:r>
                <a:r>
                  <a:rPr lang="en-US" dirty="0"/>
                  <a:t> 120 </a:t>
                </a:r>
                <a:r>
                  <a:rPr lang="en-US" dirty="0" err="1"/>
                  <a:t>ngày</a:t>
                </a:r>
                <a:r>
                  <a:rPr lang="en-US" dirty="0"/>
                  <a:t> </a:t>
                </a:r>
                <a:r>
                  <a:rPr lang="en-US" dirty="0" err="1"/>
                  <a:t>và</a:t>
                </a:r>
                <a:r>
                  <a:rPr lang="en-US" dirty="0"/>
                  <a:t> </a:t>
                </a:r>
                <a:r>
                  <a:rPr lang="en-US" dirty="0" err="1"/>
                  <a:t>dự</a:t>
                </a:r>
                <a:r>
                  <a:rPr lang="en-US" dirty="0"/>
                  <a:t> </a:t>
                </a:r>
                <a:r>
                  <a:rPr lang="en-US" dirty="0" err="1"/>
                  <a:t>đoán</a:t>
                </a:r>
                <a:r>
                  <a:rPr lang="en-US" dirty="0"/>
                  <a:t> </a:t>
                </a:r>
                <a:r>
                  <a:rPr lang="en-US" dirty="0" err="1"/>
                  <a:t>giá</a:t>
                </a:r>
                <a:r>
                  <a:rPr lang="en-US" dirty="0"/>
                  <a:t> </a:t>
                </a:r>
                <a:r>
                  <a:rPr lang="en-US" dirty="0" err="1"/>
                  <a:t>bán</a:t>
                </a:r>
                <a:r>
                  <a:rPr lang="en-US" dirty="0"/>
                  <a:t> </a:t>
                </a:r>
                <a:r>
                  <a:rPr lang="en-US" dirty="0" err="1"/>
                  <a:t>lúc</a:t>
                </a:r>
                <a:r>
                  <a:rPr lang="en-US" dirty="0"/>
                  <a:t> </a:t>
                </a:r>
                <a:r>
                  <a:rPr lang="en-US" dirty="0" err="1"/>
                  <a:t>đó</a:t>
                </a:r>
                <a:r>
                  <a:rPr lang="en-US" dirty="0"/>
                  <a:t> </a:t>
                </a:r>
                <a:r>
                  <a:rPr lang="en-US" dirty="0" err="1"/>
                  <a:t>là</a:t>
                </a:r>
                <a:r>
                  <a:rPr lang="en-US" dirty="0"/>
                  <a:t> 9.820$, </a:t>
                </a:r>
                <a:r>
                  <a:rPr lang="en-US" dirty="0" err="1"/>
                  <a:t>lợi</a:t>
                </a:r>
                <a:r>
                  <a:rPr lang="en-US" dirty="0"/>
                  <a:t> </a:t>
                </a:r>
                <a:r>
                  <a:rPr lang="en-US" dirty="0" err="1"/>
                  <a:t>suất</a:t>
                </a:r>
                <a:r>
                  <a:rPr lang="en-US" dirty="0"/>
                  <a:t> </a:t>
                </a:r>
                <a:r>
                  <a:rPr lang="en-US" dirty="0" err="1"/>
                  <a:t>đầu</a:t>
                </a:r>
                <a:r>
                  <a:rPr lang="en-US" dirty="0"/>
                  <a:t> </a:t>
                </a:r>
                <a:r>
                  <a:rPr lang="en-US" dirty="0" err="1"/>
                  <a:t>tư</a:t>
                </a:r>
                <a:r>
                  <a:rPr lang="en-US" dirty="0"/>
                  <a:t> </a:t>
                </a:r>
                <a:r>
                  <a:rPr lang="en-US" dirty="0" err="1"/>
                  <a:t>tín</a:t>
                </a:r>
                <a:r>
                  <a:rPr lang="en-US" dirty="0"/>
                  <a:t> </a:t>
                </a:r>
                <a:r>
                  <a:rPr lang="en-US" dirty="0" err="1"/>
                  <a:t>phiếu</a:t>
                </a:r>
                <a:r>
                  <a:rPr lang="en-US" dirty="0"/>
                  <a:t> </a:t>
                </a:r>
                <a:r>
                  <a:rPr lang="en-US" dirty="0" err="1"/>
                  <a:t>sẽ</a:t>
                </a:r>
                <a:r>
                  <a:rPr lang="en-US" dirty="0"/>
                  <a:t> </a:t>
                </a:r>
                <a:r>
                  <a:rPr lang="en-US" dirty="0" err="1"/>
                  <a:t>là</a:t>
                </a:r>
                <a:r>
                  <a:rPr lang="en-US" dirty="0"/>
                  <a:t>:</a:t>
                </a:r>
              </a:p>
              <a:p>
                <a:r>
                  <a:rPr lang="en-US" dirty="0"/>
                  <a:t>Y</a:t>
                </a:r>
                <a:r>
                  <a:rPr lang="en-US" baseline="-25000" dirty="0"/>
                  <a:t>T</a:t>
                </a:r>
                <a:r>
                  <a:rPr lang="en-US" dirty="0"/>
                  <a:t> = </a:t>
                </a:r>
                <a14:m>
                  <m:oMath xmlns:m="http://schemas.openxmlformats.org/officeDocument/2006/math">
                    <m:f>
                      <m:fPr>
                        <m:ctrlPr>
                          <a:rPr lang="en-US" i="1"/>
                        </m:ctrlPr>
                      </m:fPr>
                      <m:num>
                        <m:r>
                          <a:rPr lang="en-US" i="1"/>
                          <m:t>9.820−9.600</m:t>
                        </m:r>
                      </m:num>
                      <m:den>
                        <m:r>
                          <a:rPr lang="en-US" i="1"/>
                          <m:t>9.600</m:t>
                        </m:r>
                      </m:den>
                    </m:f>
                    <m:r>
                      <a:rPr lang="en-US" i="1"/>
                      <m:t>×</m:t>
                    </m:r>
                    <m:f>
                      <m:fPr>
                        <m:ctrlPr>
                          <a:rPr lang="en-US" i="1"/>
                        </m:ctrlPr>
                      </m:fPr>
                      <m:num>
                        <m:r>
                          <a:rPr lang="en-US" i="1"/>
                          <m:t>365</m:t>
                        </m:r>
                      </m:num>
                      <m:den>
                        <m:r>
                          <a:rPr lang="en-US" i="1"/>
                          <m:t>120</m:t>
                        </m:r>
                      </m:den>
                    </m:f>
                    <m:r>
                      <a:rPr lang="en-US" i="1"/>
                      <m:t>=6,97%</m:t>
                    </m:r>
                  </m:oMath>
                </a14:m>
                <a:endParaRPr lang="en-US" dirty="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01" r="-1074"/>
                </a:stretch>
              </a:blipFill>
            </p:spPr>
            <p:txBody>
              <a:bodyPr/>
              <a:lstStyle/>
              <a:p>
                <a:r>
                  <a:rPr lang="en-US">
                    <a:noFill/>
                  </a:rPr>
                  <a:t> </a:t>
                </a:r>
              </a:p>
            </p:txBody>
          </p:sp>
        </mc:Fallback>
      </mc:AlternateContent>
    </p:spTree>
    <p:extLst>
      <p:ext uri="{BB962C8B-B14F-4D97-AF65-F5344CB8AC3E}">
        <p14:creationId xmlns:p14="http://schemas.microsoft.com/office/powerpoint/2010/main" val="4114802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Tín</a:t>
            </a:r>
            <a:r>
              <a:rPr lang="en-US" b="1" dirty="0"/>
              <a:t> </a:t>
            </a:r>
            <a:r>
              <a:rPr lang="en-US" b="1" dirty="0" err="1"/>
              <a:t>phiếu</a:t>
            </a:r>
            <a:r>
              <a:rPr lang="en-US" b="1" dirty="0"/>
              <a:t> </a:t>
            </a:r>
            <a:r>
              <a:rPr lang="en-US" b="1" dirty="0" err="1"/>
              <a:t>công</a:t>
            </a:r>
            <a:r>
              <a:rPr lang="en-US" b="1" dirty="0"/>
              <a:t> </a:t>
            </a:r>
            <a:r>
              <a:rPr lang="en-US" b="1" dirty="0" smtClean="0"/>
              <a:t>ty</a:t>
            </a:r>
            <a:endParaRPr lang="en-US" b="1" dirty="0"/>
          </a:p>
        </p:txBody>
      </p:sp>
      <p:sp>
        <p:nvSpPr>
          <p:cNvPr id="3" name="Content Placeholder 2"/>
          <p:cNvSpPr>
            <a:spLocks noGrp="1"/>
          </p:cNvSpPr>
          <p:nvPr>
            <p:ph idx="1"/>
          </p:nvPr>
        </p:nvSpPr>
        <p:spPr/>
        <p:txBody>
          <a:bodyPr/>
          <a:lstStyle/>
          <a:p>
            <a:pPr algn="just"/>
            <a:r>
              <a:rPr lang="en-US" dirty="0" err="1"/>
              <a:t>Tín</a:t>
            </a:r>
            <a:r>
              <a:rPr lang="en-US" dirty="0"/>
              <a:t> </a:t>
            </a:r>
            <a:r>
              <a:rPr lang="en-US" dirty="0" err="1"/>
              <a:t>phiếu</a:t>
            </a:r>
            <a:r>
              <a:rPr lang="en-US" dirty="0"/>
              <a:t> </a:t>
            </a:r>
            <a:r>
              <a:rPr lang="en-US" dirty="0" err="1"/>
              <a:t>công</a:t>
            </a:r>
            <a:r>
              <a:rPr lang="en-US" dirty="0"/>
              <a:t> ty </a:t>
            </a:r>
            <a:r>
              <a:rPr lang="en-US" dirty="0" err="1"/>
              <a:t>là</a:t>
            </a:r>
            <a:r>
              <a:rPr lang="en-US" dirty="0"/>
              <a:t> </a:t>
            </a:r>
            <a:r>
              <a:rPr lang="en-US" dirty="0" err="1"/>
              <a:t>loại</a:t>
            </a:r>
            <a:r>
              <a:rPr lang="en-US" dirty="0"/>
              <a:t> </a:t>
            </a:r>
            <a:r>
              <a:rPr lang="en-US" dirty="0" err="1"/>
              <a:t>công</a:t>
            </a:r>
            <a:r>
              <a:rPr lang="en-US" dirty="0"/>
              <a:t> </a:t>
            </a:r>
            <a:r>
              <a:rPr lang="en-US" dirty="0" err="1"/>
              <a:t>cụ</a:t>
            </a:r>
            <a:r>
              <a:rPr lang="en-US" dirty="0"/>
              <a:t> </a:t>
            </a:r>
            <a:r>
              <a:rPr lang="en-US" dirty="0" err="1"/>
              <a:t>nợ</a:t>
            </a:r>
            <a:r>
              <a:rPr lang="en-US" dirty="0"/>
              <a:t> do </a:t>
            </a:r>
            <a:r>
              <a:rPr lang="en-US" dirty="0" err="1"/>
              <a:t>các</a:t>
            </a:r>
            <a:r>
              <a:rPr lang="en-US" dirty="0"/>
              <a:t> </a:t>
            </a:r>
            <a:r>
              <a:rPr lang="en-US" dirty="0" err="1"/>
              <a:t>công</a:t>
            </a:r>
            <a:r>
              <a:rPr lang="en-US" dirty="0"/>
              <a:t> ty </a:t>
            </a:r>
            <a:r>
              <a:rPr lang="en-US" dirty="0" err="1"/>
              <a:t>nổi</a:t>
            </a:r>
            <a:r>
              <a:rPr lang="en-US" dirty="0"/>
              <a:t> </a:t>
            </a:r>
            <a:r>
              <a:rPr lang="en-US" dirty="0" err="1"/>
              <a:t>tiếng</a:t>
            </a:r>
            <a:r>
              <a:rPr lang="en-US" dirty="0"/>
              <a:t> </a:t>
            </a:r>
            <a:r>
              <a:rPr lang="en-US" dirty="0" err="1"/>
              <a:t>và</a:t>
            </a:r>
            <a:r>
              <a:rPr lang="en-US" dirty="0"/>
              <a:t> </a:t>
            </a:r>
            <a:r>
              <a:rPr lang="en-US" dirty="0" err="1"/>
              <a:t>có</a:t>
            </a:r>
            <a:r>
              <a:rPr lang="en-US" dirty="0"/>
              <a:t> </a:t>
            </a:r>
            <a:r>
              <a:rPr lang="en-US" dirty="0" err="1"/>
              <a:t>uy</a:t>
            </a:r>
            <a:r>
              <a:rPr lang="en-US" dirty="0"/>
              <a:t> </a:t>
            </a:r>
            <a:r>
              <a:rPr lang="en-US" dirty="0" err="1"/>
              <a:t>tín</a:t>
            </a:r>
            <a:r>
              <a:rPr lang="en-US" dirty="0"/>
              <a:t> </a:t>
            </a:r>
            <a:r>
              <a:rPr lang="en-US" dirty="0" err="1"/>
              <a:t>tín</a:t>
            </a:r>
            <a:r>
              <a:rPr lang="en-US" dirty="0"/>
              <a:t> </a:t>
            </a:r>
            <a:r>
              <a:rPr lang="en-US" dirty="0" err="1"/>
              <a:t>dụng</a:t>
            </a:r>
            <a:r>
              <a:rPr lang="en-US" dirty="0"/>
              <a:t> </a:t>
            </a:r>
            <a:r>
              <a:rPr lang="en-US" dirty="0" err="1"/>
              <a:t>phát</a:t>
            </a:r>
            <a:r>
              <a:rPr lang="en-US" dirty="0"/>
              <a:t> </a:t>
            </a:r>
            <a:r>
              <a:rPr lang="en-US" dirty="0" err="1"/>
              <a:t>hành</a:t>
            </a:r>
            <a:r>
              <a:rPr lang="en-US" dirty="0"/>
              <a:t> </a:t>
            </a:r>
            <a:r>
              <a:rPr lang="en-US" dirty="0" err="1"/>
              <a:t>để</a:t>
            </a:r>
            <a:r>
              <a:rPr lang="en-US" dirty="0"/>
              <a:t> </a:t>
            </a:r>
            <a:r>
              <a:rPr lang="en-US" dirty="0" err="1"/>
              <a:t>huy</a:t>
            </a:r>
            <a:r>
              <a:rPr lang="en-US" dirty="0"/>
              <a:t> </a:t>
            </a:r>
            <a:r>
              <a:rPr lang="en-US" dirty="0" err="1"/>
              <a:t>động</a:t>
            </a:r>
            <a:r>
              <a:rPr lang="en-US" dirty="0"/>
              <a:t> </a:t>
            </a:r>
            <a:r>
              <a:rPr lang="en-US" dirty="0" err="1"/>
              <a:t>vốn</a:t>
            </a:r>
            <a:r>
              <a:rPr lang="en-US" dirty="0"/>
              <a:t> </a:t>
            </a:r>
            <a:r>
              <a:rPr lang="en-US" dirty="0" err="1"/>
              <a:t>ngắn</a:t>
            </a:r>
            <a:r>
              <a:rPr lang="en-US" dirty="0"/>
              <a:t> </a:t>
            </a:r>
            <a:r>
              <a:rPr lang="en-US" dirty="0" err="1"/>
              <a:t>hạn</a:t>
            </a:r>
            <a:r>
              <a:rPr lang="en-US" dirty="0"/>
              <a:t>.</a:t>
            </a:r>
          </a:p>
          <a:p>
            <a:pPr algn="just"/>
            <a:r>
              <a:rPr lang="en-US" dirty="0" smtClean="0"/>
              <a:t>T</a:t>
            </a:r>
            <a:r>
              <a:rPr lang="vi-VN" dirty="0" smtClean="0"/>
              <a:t>ín </a:t>
            </a:r>
            <a:r>
              <a:rPr lang="vi-VN" dirty="0"/>
              <a:t>phiếu công ty là loại công cụ nợ không có đảm bảo và thường được phát hành huy động vốn ngắn hạn đầu tư vào tồn kho và khoản phải thu. </a:t>
            </a:r>
            <a:endParaRPr lang="en-US" dirty="0" smtClean="0"/>
          </a:p>
          <a:p>
            <a:pPr algn="just"/>
            <a:r>
              <a:rPr lang="en-US" dirty="0" err="1"/>
              <a:t>Tín</a:t>
            </a:r>
            <a:r>
              <a:rPr lang="en-US" dirty="0"/>
              <a:t> </a:t>
            </a:r>
            <a:r>
              <a:rPr lang="en-US" dirty="0" err="1"/>
              <a:t>phiếu</a:t>
            </a:r>
            <a:r>
              <a:rPr lang="en-US" dirty="0"/>
              <a:t> </a:t>
            </a:r>
            <a:r>
              <a:rPr lang="en-US" dirty="0" err="1"/>
              <a:t>công</a:t>
            </a:r>
            <a:r>
              <a:rPr lang="en-US" dirty="0"/>
              <a:t> ty </a:t>
            </a:r>
            <a:r>
              <a:rPr lang="en-US" dirty="0" err="1"/>
              <a:t>hiện</a:t>
            </a:r>
            <a:r>
              <a:rPr lang="en-US" dirty="0"/>
              <a:t> </a:t>
            </a:r>
            <a:r>
              <a:rPr lang="en-US" dirty="0" err="1"/>
              <a:t>chưa</a:t>
            </a:r>
            <a:r>
              <a:rPr lang="en-US" dirty="0"/>
              <a:t> </a:t>
            </a:r>
            <a:r>
              <a:rPr lang="en-US" dirty="0" err="1"/>
              <a:t>áp</a:t>
            </a:r>
            <a:r>
              <a:rPr lang="en-US" dirty="0"/>
              <a:t> </a:t>
            </a:r>
            <a:r>
              <a:rPr lang="en-US" dirty="0" err="1"/>
              <a:t>dụng</a:t>
            </a:r>
            <a:r>
              <a:rPr lang="en-US" dirty="0"/>
              <a:t> ở </a:t>
            </a:r>
            <a:r>
              <a:rPr lang="en-US" dirty="0" err="1"/>
              <a:t>Việt</a:t>
            </a:r>
            <a:r>
              <a:rPr lang="en-US" dirty="0"/>
              <a:t> Nam </a:t>
            </a:r>
            <a:r>
              <a:rPr lang="en-US" dirty="0" err="1"/>
              <a:t>nhưng</a:t>
            </a:r>
            <a:r>
              <a:rPr lang="en-US" dirty="0"/>
              <a:t> </a:t>
            </a:r>
            <a:r>
              <a:rPr lang="en-US" dirty="0" err="1"/>
              <a:t>rất</a:t>
            </a:r>
            <a:r>
              <a:rPr lang="en-US" dirty="0"/>
              <a:t> </a:t>
            </a:r>
            <a:r>
              <a:rPr lang="en-US" dirty="0" err="1"/>
              <a:t>phổ</a:t>
            </a:r>
            <a:r>
              <a:rPr lang="en-US" dirty="0"/>
              <a:t> </a:t>
            </a:r>
            <a:r>
              <a:rPr lang="en-US" dirty="0" err="1"/>
              <a:t>biến</a:t>
            </a:r>
            <a:r>
              <a:rPr lang="en-US" dirty="0"/>
              <a:t> ở </a:t>
            </a:r>
            <a:r>
              <a:rPr lang="en-US" dirty="0" err="1"/>
              <a:t>Mỹ</a:t>
            </a:r>
            <a:r>
              <a:rPr lang="en-US" dirty="0"/>
              <a:t> </a:t>
            </a:r>
            <a:r>
              <a:rPr lang="en-US" dirty="0" err="1"/>
              <a:t>và</a:t>
            </a:r>
            <a:r>
              <a:rPr lang="en-US" dirty="0"/>
              <a:t> </a:t>
            </a:r>
            <a:r>
              <a:rPr lang="en-US" dirty="0" err="1"/>
              <a:t>các</a:t>
            </a:r>
            <a:r>
              <a:rPr lang="en-US" dirty="0"/>
              <a:t> </a:t>
            </a:r>
            <a:r>
              <a:rPr lang="en-US" dirty="0" err="1"/>
              <a:t>nước</a:t>
            </a:r>
            <a:r>
              <a:rPr lang="en-US" dirty="0"/>
              <a:t> </a:t>
            </a:r>
            <a:r>
              <a:rPr lang="en-US" dirty="0" err="1"/>
              <a:t>có</a:t>
            </a:r>
            <a:r>
              <a:rPr lang="en-US" dirty="0"/>
              <a:t> </a:t>
            </a:r>
            <a:r>
              <a:rPr lang="en-US" dirty="0" err="1"/>
              <a:t>thị</a:t>
            </a:r>
            <a:r>
              <a:rPr lang="en-US" dirty="0"/>
              <a:t> </a:t>
            </a:r>
            <a:r>
              <a:rPr lang="en-US" dirty="0" err="1"/>
              <a:t>trường</a:t>
            </a:r>
            <a:r>
              <a:rPr lang="en-US" dirty="0"/>
              <a:t> </a:t>
            </a:r>
            <a:r>
              <a:rPr lang="en-US" dirty="0" err="1"/>
              <a:t>tiền</a:t>
            </a:r>
            <a:r>
              <a:rPr lang="en-US" dirty="0"/>
              <a:t> </a:t>
            </a:r>
            <a:r>
              <a:rPr lang="en-US" dirty="0" err="1"/>
              <a:t>tệ</a:t>
            </a:r>
            <a:r>
              <a:rPr lang="en-US" dirty="0"/>
              <a:t> </a:t>
            </a:r>
            <a:r>
              <a:rPr lang="en-US" dirty="0" err="1"/>
              <a:t>phát</a:t>
            </a:r>
            <a:r>
              <a:rPr lang="en-US" dirty="0"/>
              <a:t> </a:t>
            </a:r>
            <a:r>
              <a:rPr lang="en-US" dirty="0" err="1"/>
              <a:t>triển</a:t>
            </a:r>
            <a:r>
              <a:rPr lang="en-US" dirty="0"/>
              <a:t>. </a:t>
            </a:r>
            <a:endParaRPr lang="en-US" b="0" dirty="0"/>
          </a:p>
        </p:txBody>
      </p:sp>
    </p:spTree>
    <p:extLst>
      <p:ext uri="{BB962C8B-B14F-4D97-AF65-F5344CB8AC3E}">
        <p14:creationId xmlns:p14="http://schemas.microsoft.com/office/powerpoint/2010/main" val="1367625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err="1"/>
                  <a:t>Lợi</a:t>
                </a:r>
                <a:r>
                  <a:rPr lang="en-US" dirty="0"/>
                  <a:t> </a:t>
                </a:r>
                <a:r>
                  <a:rPr lang="en-US" dirty="0" err="1"/>
                  <a:t>suất</a:t>
                </a:r>
                <a:r>
                  <a:rPr lang="en-US" dirty="0"/>
                  <a:t> </a:t>
                </a:r>
                <a:r>
                  <a:rPr lang="en-US" dirty="0" err="1"/>
                  <a:t>tín</a:t>
                </a:r>
                <a:r>
                  <a:rPr lang="en-US" dirty="0"/>
                  <a:t> </a:t>
                </a:r>
                <a:r>
                  <a:rPr lang="en-US" dirty="0" err="1"/>
                  <a:t>phiếu</a:t>
                </a:r>
                <a:r>
                  <a:rPr lang="en-US" dirty="0"/>
                  <a:t> </a:t>
                </a:r>
                <a:r>
                  <a:rPr lang="en-US" dirty="0" err="1"/>
                  <a:t>công</a:t>
                </a:r>
                <a:r>
                  <a:rPr lang="en-US" dirty="0"/>
                  <a:t> ty </a:t>
                </a:r>
                <a:r>
                  <a:rPr lang="en-US" dirty="0" err="1"/>
                  <a:t>được</a:t>
                </a:r>
                <a:r>
                  <a:rPr lang="en-US" dirty="0"/>
                  <a:t> </a:t>
                </a:r>
                <a:r>
                  <a:rPr lang="en-US" dirty="0" err="1"/>
                  <a:t>xác</a:t>
                </a:r>
                <a:r>
                  <a:rPr lang="en-US" dirty="0"/>
                  <a:t> </a:t>
                </a:r>
                <a:r>
                  <a:rPr lang="en-US" dirty="0" err="1"/>
                  <a:t>định</a:t>
                </a:r>
                <a:r>
                  <a:rPr lang="en-US" dirty="0"/>
                  <a:t> </a:t>
                </a:r>
                <a:r>
                  <a:rPr lang="en-US" dirty="0" err="1"/>
                  <a:t>bởi</a:t>
                </a:r>
                <a:r>
                  <a:rPr lang="en-US" dirty="0"/>
                  <a:t> </a:t>
                </a:r>
                <a:r>
                  <a:rPr lang="en-US" dirty="0" err="1"/>
                  <a:t>công</a:t>
                </a:r>
                <a:r>
                  <a:rPr lang="en-US" dirty="0"/>
                  <a:t> </a:t>
                </a:r>
                <a:r>
                  <a:rPr lang="en-US" dirty="0" err="1"/>
                  <a:t>thức</a:t>
                </a:r>
                <a:r>
                  <a:rPr lang="en-US" dirty="0"/>
                  <a:t> </a:t>
                </a:r>
                <a:r>
                  <a:rPr lang="en-US" dirty="0" err="1"/>
                  <a:t>sau</a:t>
                </a:r>
                <a:r>
                  <a:rPr lang="en-US" dirty="0"/>
                  <a:t>:</a:t>
                </a:r>
              </a:p>
              <a:p>
                <a:r>
                  <a:rPr lang="en-US" dirty="0" err="1"/>
                  <a:t>Y</a:t>
                </a:r>
                <a:r>
                  <a:rPr lang="en-US" baseline="-25000" dirty="0" err="1"/>
                  <a:t>cp</a:t>
                </a:r>
                <a14:m>
                  <m:oMath xmlns:m="http://schemas.openxmlformats.org/officeDocument/2006/math">
                    <m:r>
                      <a:rPr lang="en-US" i="1" baseline="-25000"/>
                      <m:t>=</m:t>
                    </m:r>
                    <m:f>
                      <m:fPr>
                        <m:ctrlPr>
                          <a:rPr lang="en-US" i="1" baseline="-25000"/>
                        </m:ctrlPr>
                      </m:fPr>
                      <m:num>
                        <m:r>
                          <a:rPr lang="en-US" i="1" baseline="-25000"/>
                          <m:t>𝑃𝑎𝑟</m:t>
                        </m:r>
                        <m:r>
                          <a:rPr lang="en-US" i="1" baseline="-25000"/>
                          <m:t>−</m:t>
                        </m:r>
                        <m:r>
                          <a:rPr lang="en-US" i="1" baseline="-25000"/>
                          <m:t>𝑃𝑃</m:t>
                        </m:r>
                      </m:num>
                      <m:den>
                        <m:r>
                          <a:rPr lang="en-US" i="1" baseline="-25000"/>
                          <m:t>𝑃𝑃</m:t>
                        </m:r>
                      </m:den>
                    </m:f>
                    <m:r>
                      <a:rPr lang="en-US" i="1" baseline="-25000"/>
                      <m:t>×</m:t>
                    </m:r>
                    <m:f>
                      <m:fPr>
                        <m:ctrlPr>
                          <a:rPr lang="en-US" i="1" baseline="-25000"/>
                        </m:ctrlPr>
                      </m:fPr>
                      <m:num>
                        <m:r>
                          <a:rPr lang="en-US" i="1" baseline="-25000"/>
                          <m:t>360</m:t>
                        </m:r>
                      </m:num>
                      <m:den>
                        <m:r>
                          <a:rPr lang="en-US" i="1" baseline="-25000"/>
                          <m:t>𝑛</m:t>
                        </m:r>
                      </m:den>
                    </m:f>
                  </m:oMath>
                </a14:m>
                <a:endParaRPr lang="en-US" dirty="0"/>
              </a:p>
              <a:p>
                <a:pPr algn="just"/>
                <a:r>
                  <a:rPr lang="en-US" dirty="0" err="1"/>
                  <a:t>Trong</a:t>
                </a:r>
                <a:r>
                  <a:rPr lang="en-US" dirty="0"/>
                  <a:t> </a:t>
                </a:r>
                <a:r>
                  <a:rPr lang="en-US" dirty="0" err="1" smtClean="0"/>
                  <a:t>đó</a:t>
                </a:r>
                <a:r>
                  <a:rPr lang="en-US" dirty="0" smtClean="0"/>
                  <a:t>: </a:t>
                </a:r>
                <a:r>
                  <a:rPr lang="en-US" dirty="0" err="1" smtClean="0"/>
                  <a:t>Ycp</a:t>
                </a:r>
                <a:r>
                  <a:rPr lang="en-US" dirty="0" smtClean="0"/>
                  <a:t> </a:t>
                </a:r>
                <a:r>
                  <a:rPr lang="en-US" dirty="0" err="1"/>
                  <a:t>là</a:t>
                </a:r>
                <a:r>
                  <a:rPr lang="en-US" dirty="0"/>
                  <a:t> </a:t>
                </a:r>
                <a:r>
                  <a:rPr lang="en-US" dirty="0" err="1"/>
                  <a:t>lợi</a:t>
                </a:r>
                <a:r>
                  <a:rPr lang="en-US" dirty="0"/>
                  <a:t> </a:t>
                </a:r>
                <a:r>
                  <a:rPr lang="en-US" dirty="0" err="1"/>
                  <a:t>suất</a:t>
                </a:r>
                <a:r>
                  <a:rPr lang="en-US" dirty="0"/>
                  <a:t> </a:t>
                </a:r>
                <a:r>
                  <a:rPr lang="en-US" dirty="0" err="1"/>
                  <a:t>tín</a:t>
                </a:r>
                <a:r>
                  <a:rPr lang="en-US" dirty="0"/>
                  <a:t> </a:t>
                </a:r>
                <a:r>
                  <a:rPr lang="en-US" dirty="0" err="1"/>
                  <a:t>phiếu</a:t>
                </a:r>
                <a:r>
                  <a:rPr lang="en-US" dirty="0"/>
                  <a:t> </a:t>
                </a:r>
                <a:r>
                  <a:rPr lang="en-US" dirty="0" err="1"/>
                  <a:t>tính</a:t>
                </a:r>
                <a:r>
                  <a:rPr lang="en-US" dirty="0"/>
                  <a:t> </a:t>
                </a:r>
                <a:r>
                  <a:rPr lang="en-US" dirty="0" err="1"/>
                  <a:t>theo</a:t>
                </a:r>
                <a:r>
                  <a:rPr lang="en-US" dirty="0"/>
                  <a:t> %/</a:t>
                </a:r>
                <a:r>
                  <a:rPr lang="en-US" dirty="0" err="1"/>
                  <a:t>năm</a:t>
                </a:r>
                <a:r>
                  <a:rPr lang="en-US" dirty="0"/>
                  <a:t>, </a:t>
                </a:r>
                <a:r>
                  <a:rPr lang="en-US" dirty="0" smtClean="0"/>
                  <a:t>Par </a:t>
                </a:r>
                <a:r>
                  <a:rPr lang="en-US" dirty="0" err="1"/>
                  <a:t>là</a:t>
                </a:r>
                <a:r>
                  <a:rPr lang="en-US" dirty="0"/>
                  <a:t> </a:t>
                </a:r>
                <a:r>
                  <a:rPr lang="en-US" dirty="0" err="1"/>
                  <a:t>mệnh</a:t>
                </a:r>
                <a:r>
                  <a:rPr lang="en-US" dirty="0"/>
                  <a:t> </a:t>
                </a:r>
                <a:r>
                  <a:rPr lang="en-US" dirty="0" err="1"/>
                  <a:t>giá</a:t>
                </a:r>
                <a:r>
                  <a:rPr lang="en-US" dirty="0"/>
                  <a:t> </a:t>
                </a:r>
                <a:r>
                  <a:rPr lang="en-US" dirty="0" err="1"/>
                  <a:t>tín</a:t>
                </a:r>
                <a:r>
                  <a:rPr lang="en-US" dirty="0"/>
                  <a:t> </a:t>
                </a:r>
                <a:r>
                  <a:rPr lang="en-US" dirty="0" err="1" smtClean="0"/>
                  <a:t>phiếu</a:t>
                </a:r>
                <a:r>
                  <a:rPr lang="en-US" dirty="0" smtClean="0"/>
                  <a:t>, PP </a:t>
                </a:r>
                <a:r>
                  <a:rPr lang="en-US" dirty="0" err="1"/>
                  <a:t>là</a:t>
                </a:r>
                <a:r>
                  <a:rPr lang="en-US" dirty="0"/>
                  <a:t> </a:t>
                </a:r>
                <a:r>
                  <a:rPr lang="en-US" dirty="0" err="1"/>
                  <a:t>giá</a:t>
                </a:r>
                <a:r>
                  <a:rPr lang="en-US" dirty="0"/>
                  <a:t> </a:t>
                </a:r>
                <a:r>
                  <a:rPr lang="en-US" dirty="0" err="1"/>
                  <a:t>mua</a:t>
                </a:r>
                <a:r>
                  <a:rPr lang="en-US" dirty="0"/>
                  <a:t> </a:t>
                </a:r>
                <a:r>
                  <a:rPr lang="en-US" dirty="0" err="1"/>
                  <a:t>tín</a:t>
                </a:r>
                <a:r>
                  <a:rPr lang="en-US" dirty="0"/>
                  <a:t> </a:t>
                </a:r>
                <a:r>
                  <a:rPr lang="en-US" dirty="0" err="1"/>
                  <a:t>phiếu</a:t>
                </a:r>
                <a:r>
                  <a:rPr lang="en-US" dirty="0"/>
                  <a:t> </a:t>
                </a:r>
                <a:r>
                  <a:rPr lang="en-US" dirty="0" err="1" smtClean="0"/>
                  <a:t>và</a:t>
                </a:r>
                <a:r>
                  <a:rPr lang="en-US" dirty="0" smtClean="0"/>
                  <a:t> </a:t>
                </a:r>
                <a:r>
                  <a:rPr lang="en-US" dirty="0"/>
                  <a:t>n </a:t>
                </a:r>
                <a:r>
                  <a:rPr lang="en-US" dirty="0" err="1"/>
                  <a:t>là</a:t>
                </a:r>
                <a:r>
                  <a:rPr lang="en-US" dirty="0"/>
                  <a:t> </a:t>
                </a:r>
                <a:r>
                  <a:rPr lang="en-US" dirty="0" err="1"/>
                  <a:t>số</a:t>
                </a:r>
                <a:r>
                  <a:rPr lang="en-US" dirty="0"/>
                  <a:t> </a:t>
                </a:r>
                <a:r>
                  <a:rPr lang="en-US" dirty="0" err="1"/>
                  <a:t>ngày</a:t>
                </a:r>
                <a:r>
                  <a:rPr lang="en-US" dirty="0"/>
                  <a:t> </a:t>
                </a:r>
                <a:r>
                  <a:rPr lang="en-US" dirty="0" err="1"/>
                  <a:t>của</a:t>
                </a:r>
                <a:r>
                  <a:rPr lang="en-US" dirty="0"/>
                  <a:t> </a:t>
                </a:r>
                <a:r>
                  <a:rPr lang="en-US" dirty="0" err="1"/>
                  <a:t>kỳ</a:t>
                </a:r>
                <a:r>
                  <a:rPr lang="en-US" dirty="0"/>
                  <a:t> </a:t>
                </a:r>
                <a:r>
                  <a:rPr lang="en-US" dirty="0" err="1"/>
                  <a:t>hạn</a:t>
                </a:r>
                <a:r>
                  <a:rPr lang="en-US" dirty="0"/>
                  <a:t> </a:t>
                </a:r>
                <a:r>
                  <a:rPr lang="en-US" dirty="0" err="1"/>
                  <a:t>phát</a:t>
                </a:r>
                <a:r>
                  <a:rPr lang="en-US" dirty="0"/>
                  <a:t> </a:t>
                </a:r>
                <a:r>
                  <a:rPr lang="en-US" dirty="0" err="1"/>
                  <a:t>hành</a:t>
                </a:r>
                <a:r>
                  <a:rPr lang="en-US" dirty="0"/>
                  <a:t> </a:t>
                </a:r>
                <a:r>
                  <a:rPr lang="en-US" dirty="0" err="1"/>
                  <a:t>tín</a:t>
                </a:r>
                <a:r>
                  <a:rPr lang="en-US" dirty="0"/>
                  <a:t> </a:t>
                </a:r>
                <a:r>
                  <a:rPr lang="en-US" dirty="0" err="1"/>
                  <a:t>phiếu</a:t>
                </a:r>
                <a:r>
                  <a:rPr lang="en-US" dirty="0"/>
                  <a:t>. </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01" r="-1074"/>
                </a:stretch>
              </a:blipFill>
            </p:spPr>
            <p:txBody>
              <a:bodyPr/>
              <a:lstStyle/>
              <a:p>
                <a:r>
                  <a:rPr lang="en-US">
                    <a:noFill/>
                  </a:rPr>
                  <a:t> </a:t>
                </a:r>
              </a:p>
            </p:txBody>
          </p:sp>
        </mc:Fallback>
      </mc:AlternateContent>
    </p:spTree>
    <p:extLst>
      <p:ext uri="{BB962C8B-B14F-4D97-AF65-F5344CB8AC3E}">
        <p14:creationId xmlns:p14="http://schemas.microsoft.com/office/powerpoint/2010/main" val="296023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Chứng</a:t>
            </a:r>
            <a:r>
              <a:rPr lang="en-US" b="1" dirty="0"/>
              <a:t> </a:t>
            </a:r>
            <a:r>
              <a:rPr lang="en-US" b="1" dirty="0" err="1"/>
              <a:t>chỉ</a:t>
            </a:r>
            <a:r>
              <a:rPr lang="en-US" b="1" dirty="0"/>
              <a:t> </a:t>
            </a:r>
            <a:r>
              <a:rPr lang="en-US" b="1" dirty="0" err="1"/>
              <a:t>tiền</a:t>
            </a:r>
            <a:r>
              <a:rPr lang="en-US" b="1" dirty="0"/>
              <a:t> </a:t>
            </a:r>
            <a:r>
              <a:rPr lang="en-US" b="1" dirty="0" err="1"/>
              <a:t>gửi</a:t>
            </a:r>
            <a:r>
              <a:rPr lang="en-US" b="1" dirty="0" smtClean="0"/>
              <a:t>:</a:t>
            </a:r>
            <a:endParaRPr lang="en-US" dirty="0"/>
          </a:p>
        </p:txBody>
      </p:sp>
      <p:sp>
        <p:nvSpPr>
          <p:cNvPr id="3" name="Content Placeholder 2"/>
          <p:cNvSpPr>
            <a:spLocks noGrp="1"/>
          </p:cNvSpPr>
          <p:nvPr>
            <p:ph idx="1"/>
          </p:nvPr>
        </p:nvSpPr>
        <p:spPr/>
        <p:txBody>
          <a:bodyPr/>
          <a:lstStyle/>
          <a:p>
            <a:pPr algn="just"/>
            <a:r>
              <a:rPr lang="en-US" i="1" dirty="0" err="1"/>
              <a:t>Chứng</a:t>
            </a:r>
            <a:r>
              <a:rPr lang="en-US" i="1" dirty="0"/>
              <a:t> </a:t>
            </a:r>
            <a:r>
              <a:rPr lang="en-US" i="1" dirty="0" err="1"/>
              <a:t>chỉ</a:t>
            </a:r>
            <a:r>
              <a:rPr lang="en-US" i="1" dirty="0"/>
              <a:t> </a:t>
            </a:r>
            <a:r>
              <a:rPr lang="en-US" i="1" dirty="0" err="1"/>
              <a:t>tiền</a:t>
            </a:r>
            <a:r>
              <a:rPr lang="en-US" i="1" dirty="0"/>
              <a:t> </a:t>
            </a:r>
            <a:r>
              <a:rPr lang="en-US" i="1" dirty="0" err="1"/>
              <a:t>gửi</a:t>
            </a:r>
            <a:r>
              <a:rPr lang="en-US" dirty="0"/>
              <a:t> </a:t>
            </a:r>
            <a:r>
              <a:rPr lang="en-US" dirty="0" err="1"/>
              <a:t>là</a:t>
            </a:r>
            <a:r>
              <a:rPr lang="en-US" dirty="0"/>
              <a:t> </a:t>
            </a:r>
            <a:r>
              <a:rPr lang="en-US" dirty="0" err="1"/>
              <a:t>một</a:t>
            </a:r>
            <a:r>
              <a:rPr lang="en-US" dirty="0"/>
              <a:t> </a:t>
            </a:r>
            <a:r>
              <a:rPr lang="en-US" dirty="0" err="1"/>
              <a:t>loại</a:t>
            </a:r>
            <a:r>
              <a:rPr lang="en-US" dirty="0"/>
              <a:t> </a:t>
            </a:r>
            <a:r>
              <a:rPr lang="en-US" dirty="0" err="1"/>
              <a:t>công</a:t>
            </a:r>
            <a:r>
              <a:rPr lang="en-US" dirty="0"/>
              <a:t> </a:t>
            </a:r>
            <a:r>
              <a:rPr lang="en-US" dirty="0" err="1"/>
              <a:t>cụ</a:t>
            </a:r>
            <a:r>
              <a:rPr lang="en-US" dirty="0"/>
              <a:t> </a:t>
            </a:r>
            <a:r>
              <a:rPr lang="en-US" dirty="0" err="1"/>
              <a:t>nợ</a:t>
            </a:r>
            <a:r>
              <a:rPr lang="en-US" dirty="0"/>
              <a:t> </a:t>
            </a:r>
            <a:r>
              <a:rPr lang="en-US" dirty="0" err="1"/>
              <a:t>ngắn</a:t>
            </a:r>
            <a:r>
              <a:rPr lang="en-US" dirty="0"/>
              <a:t> </a:t>
            </a:r>
            <a:r>
              <a:rPr lang="en-US" dirty="0" err="1"/>
              <a:t>hạn</a:t>
            </a:r>
            <a:r>
              <a:rPr lang="en-US" dirty="0"/>
              <a:t> </a:t>
            </a:r>
            <a:r>
              <a:rPr lang="en-US" dirty="0" err="1"/>
              <a:t>được</a:t>
            </a:r>
            <a:r>
              <a:rPr lang="en-US" dirty="0"/>
              <a:t> </a:t>
            </a:r>
            <a:r>
              <a:rPr lang="en-US" dirty="0" err="1"/>
              <a:t>giao</a:t>
            </a:r>
            <a:r>
              <a:rPr lang="en-US" dirty="0"/>
              <a:t> </a:t>
            </a:r>
            <a:r>
              <a:rPr lang="en-US" dirty="0" err="1"/>
              <a:t>dịch</a:t>
            </a:r>
            <a:r>
              <a:rPr lang="en-US" dirty="0"/>
              <a:t> </a:t>
            </a:r>
            <a:r>
              <a:rPr lang="en-US" dirty="0" err="1"/>
              <a:t>trên</a:t>
            </a:r>
            <a:r>
              <a:rPr lang="en-US" dirty="0"/>
              <a:t> </a:t>
            </a:r>
            <a:r>
              <a:rPr lang="en-US" dirty="0" err="1"/>
              <a:t>thị</a:t>
            </a:r>
            <a:r>
              <a:rPr lang="en-US" dirty="0"/>
              <a:t> </a:t>
            </a:r>
            <a:r>
              <a:rPr lang="en-US" dirty="0" err="1"/>
              <a:t>trường</a:t>
            </a:r>
            <a:r>
              <a:rPr lang="en-US" dirty="0"/>
              <a:t> </a:t>
            </a:r>
            <a:r>
              <a:rPr lang="en-US" dirty="0" err="1"/>
              <a:t>tiền</a:t>
            </a:r>
            <a:r>
              <a:rPr lang="en-US" dirty="0"/>
              <a:t> </a:t>
            </a:r>
            <a:r>
              <a:rPr lang="en-US" dirty="0" err="1"/>
              <a:t>tệ</a:t>
            </a:r>
            <a:r>
              <a:rPr lang="en-US" dirty="0"/>
              <a:t>. </a:t>
            </a:r>
            <a:endParaRPr lang="en-US" dirty="0" smtClean="0"/>
          </a:p>
          <a:p>
            <a:pPr algn="just"/>
            <a:r>
              <a:rPr lang="en-US" dirty="0" err="1" smtClean="0"/>
              <a:t>Chứng</a:t>
            </a:r>
            <a:r>
              <a:rPr lang="en-US" dirty="0" smtClean="0"/>
              <a:t> </a:t>
            </a:r>
            <a:r>
              <a:rPr lang="en-US" dirty="0" err="1"/>
              <a:t>chỉ</a:t>
            </a:r>
            <a:r>
              <a:rPr lang="en-US" dirty="0"/>
              <a:t> </a:t>
            </a:r>
            <a:r>
              <a:rPr lang="en-US" dirty="0" err="1"/>
              <a:t>tiền</a:t>
            </a:r>
            <a:r>
              <a:rPr lang="en-US" dirty="0"/>
              <a:t> </a:t>
            </a:r>
            <a:r>
              <a:rPr lang="en-US" dirty="0" err="1"/>
              <a:t>gửi</a:t>
            </a:r>
            <a:r>
              <a:rPr lang="en-US" dirty="0"/>
              <a:t> do </a:t>
            </a:r>
            <a:r>
              <a:rPr lang="en-US" dirty="0" err="1"/>
              <a:t>các</a:t>
            </a:r>
            <a:r>
              <a:rPr lang="en-US" dirty="0"/>
              <a:t> </a:t>
            </a:r>
            <a:r>
              <a:rPr lang="en-US" dirty="0" err="1"/>
              <a:t>ngân</a:t>
            </a:r>
            <a:r>
              <a:rPr lang="en-US" dirty="0"/>
              <a:t> </a:t>
            </a:r>
            <a:r>
              <a:rPr lang="en-US" dirty="0" err="1"/>
              <a:t>hàng</a:t>
            </a:r>
            <a:r>
              <a:rPr lang="en-US" dirty="0"/>
              <a:t> </a:t>
            </a:r>
            <a:r>
              <a:rPr lang="en-US" dirty="0" err="1"/>
              <a:t>thương</a:t>
            </a:r>
            <a:r>
              <a:rPr lang="en-US" dirty="0"/>
              <a:t> </a:t>
            </a:r>
            <a:r>
              <a:rPr lang="en-US" dirty="0" err="1"/>
              <a:t>mại</a:t>
            </a:r>
            <a:r>
              <a:rPr lang="en-US" dirty="0"/>
              <a:t> </a:t>
            </a:r>
            <a:r>
              <a:rPr lang="en-US" dirty="0" err="1"/>
              <a:t>hoặc</a:t>
            </a:r>
            <a:r>
              <a:rPr lang="en-US" dirty="0"/>
              <a:t> </a:t>
            </a:r>
            <a:r>
              <a:rPr lang="en-US" dirty="0" err="1"/>
              <a:t>các</a:t>
            </a:r>
            <a:r>
              <a:rPr lang="en-US" dirty="0"/>
              <a:t> </a:t>
            </a:r>
            <a:r>
              <a:rPr lang="en-US" dirty="0" err="1"/>
              <a:t>tổ</a:t>
            </a:r>
            <a:r>
              <a:rPr lang="en-US" dirty="0"/>
              <a:t> </a:t>
            </a:r>
            <a:r>
              <a:rPr lang="en-US" dirty="0" err="1"/>
              <a:t>chức</a:t>
            </a:r>
            <a:r>
              <a:rPr lang="en-US" dirty="0"/>
              <a:t> </a:t>
            </a:r>
            <a:r>
              <a:rPr lang="en-US" dirty="0" err="1"/>
              <a:t>khác</a:t>
            </a:r>
            <a:r>
              <a:rPr lang="en-US" dirty="0"/>
              <a:t> </a:t>
            </a:r>
            <a:r>
              <a:rPr lang="en-US" dirty="0" err="1"/>
              <a:t>phát</a:t>
            </a:r>
            <a:r>
              <a:rPr lang="en-US" dirty="0"/>
              <a:t> </a:t>
            </a:r>
            <a:r>
              <a:rPr lang="en-US" dirty="0" err="1"/>
              <a:t>hành</a:t>
            </a:r>
            <a:r>
              <a:rPr lang="en-US" dirty="0"/>
              <a:t> </a:t>
            </a:r>
            <a:r>
              <a:rPr lang="en-US" dirty="0" err="1"/>
              <a:t>nhằm</a:t>
            </a:r>
            <a:r>
              <a:rPr lang="en-US" dirty="0"/>
              <a:t> </a:t>
            </a:r>
            <a:r>
              <a:rPr lang="en-US" dirty="0" err="1"/>
              <a:t>huy</a:t>
            </a:r>
            <a:r>
              <a:rPr lang="en-US" dirty="0"/>
              <a:t> </a:t>
            </a:r>
            <a:r>
              <a:rPr lang="en-US" dirty="0" err="1"/>
              <a:t>động</a:t>
            </a:r>
            <a:r>
              <a:rPr lang="en-US" dirty="0"/>
              <a:t> </a:t>
            </a:r>
            <a:r>
              <a:rPr lang="en-US" dirty="0" err="1"/>
              <a:t>vốn</a:t>
            </a:r>
            <a:r>
              <a:rPr lang="en-US" dirty="0"/>
              <a:t> </a:t>
            </a:r>
            <a:r>
              <a:rPr lang="en-US" dirty="0" err="1"/>
              <a:t>ngắn</a:t>
            </a:r>
            <a:r>
              <a:rPr lang="en-US" dirty="0"/>
              <a:t> </a:t>
            </a:r>
            <a:r>
              <a:rPr lang="en-US" dirty="0" err="1"/>
              <a:t>hạn</a:t>
            </a:r>
            <a:r>
              <a:rPr lang="en-US" dirty="0"/>
              <a:t>. </a:t>
            </a:r>
            <a:endParaRPr lang="en-US" dirty="0"/>
          </a:p>
        </p:txBody>
      </p:sp>
    </p:spTree>
    <p:extLst>
      <p:ext uri="{BB962C8B-B14F-4D97-AF65-F5344CB8AC3E}">
        <p14:creationId xmlns:p14="http://schemas.microsoft.com/office/powerpoint/2010/main" val="40015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Hợp</a:t>
            </a:r>
            <a:r>
              <a:rPr lang="en-US" b="1" dirty="0"/>
              <a:t> </a:t>
            </a:r>
            <a:r>
              <a:rPr lang="en-US" b="1" dirty="0" err="1"/>
              <a:t>đồng</a:t>
            </a:r>
            <a:r>
              <a:rPr lang="en-US" b="1" dirty="0"/>
              <a:t> </a:t>
            </a:r>
            <a:r>
              <a:rPr lang="en-US" b="1" dirty="0" err="1"/>
              <a:t>mua</a:t>
            </a:r>
            <a:r>
              <a:rPr lang="en-US" b="1" dirty="0"/>
              <a:t> </a:t>
            </a:r>
            <a:r>
              <a:rPr lang="en-US" b="1" dirty="0" err="1" smtClean="0"/>
              <a:t>lại</a:t>
            </a:r>
            <a:endParaRPr lang="en-US" dirty="0"/>
          </a:p>
        </p:txBody>
      </p:sp>
      <p:sp>
        <p:nvSpPr>
          <p:cNvPr id="3" name="Content Placeholder 2"/>
          <p:cNvSpPr>
            <a:spLocks noGrp="1"/>
          </p:cNvSpPr>
          <p:nvPr>
            <p:ph idx="1"/>
          </p:nvPr>
        </p:nvSpPr>
        <p:spPr/>
        <p:txBody>
          <a:bodyPr/>
          <a:lstStyle/>
          <a:p>
            <a:pPr algn="just"/>
            <a:r>
              <a:rPr lang="en-US" i="1" dirty="0" err="1"/>
              <a:t>Hợp</a:t>
            </a:r>
            <a:r>
              <a:rPr lang="en-US" i="1" dirty="0"/>
              <a:t> </a:t>
            </a:r>
            <a:r>
              <a:rPr lang="en-US" i="1" dirty="0" err="1"/>
              <a:t>đồng</a:t>
            </a:r>
            <a:r>
              <a:rPr lang="en-US" i="1" dirty="0"/>
              <a:t> </a:t>
            </a:r>
            <a:r>
              <a:rPr lang="en-US" i="1" dirty="0" err="1"/>
              <a:t>mua</a:t>
            </a:r>
            <a:r>
              <a:rPr lang="en-US" i="1" dirty="0"/>
              <a:t> </a:t>
            </a:r>
            <a:r>
              <a:rPr lang="en-US" i="1" dirty="0" err="1" smtClean="0"/>
              <a:t>lại</a:t>
            </a:r>
            <a:r>
              <a:rPr lang="en-US" dirty="0"/>
              <a:t> </a:t>
            </a:r>
            <a:r>
              <a:rPr lang="en-US" dirty="0" smtClean="0"/>
              <a:t>(repo) </a:t>
            </a:r>
            <a:r>
              <a:rPr lang="en-US" dirty="0" err="1" smtClean="0"/>
              <a:t>là</a:t>
            </a:r>
            <a:r>
              <a:rPr lang="en-US" dirty="0" smtClean="0"/>
              <a:t> </a:t>
            </a:r>
            <a:r>
              <a:rPr lang="en-US" dirty="0" err="1"/>
              <a:t>một</a:t>
            </a:r>
            <a:r>
              <a:rPr lang="en-US" dirty="0"/>
              <a:t> </a:t>
            </a:r>
            <a:r>
              <a:rPr lang="en-US" dirty="0" err="1"/>
              <a:t>thỏa</a:t>
            </a:r>
            <a:r>
              <a:rPr lang="en-US" dirty="0"/>
              <a:t> </a:t>
            </a:r>
            <a:r>
              <a:rPr lang="en-US" dirty="0" err="1"/>
              <a:t>thuận</a:t>
            </a:r>
            <a:r>
              <a:rPr lang="en-US" dirty="0"/>
              <a:t> </a:t>
            </a:r>
            <a:r>
              <a:rPr lang="en-US" dirty="0" err="1"/>
              <a:t>giữa</a:t>
            </a:r>
            <a:r>
              <a:rPr lang="en-US" dirty="0"/>
              <a:t> </a:t>
            </a:r>
            <a:r>
              <a:rPr lang="en-US" dirty="0" err="1"/>
              <a:t>hai</a:t>
            </a:r>
            <a:r>
              <a:rPr lang="en-US" dirty="0"/>
              <a:t> </a:t>
            </a:r>
            <a:r>
              <a:rPr lang="en-US" dirty="0" err="1"/>
              <a:t>bên</a:t>
            </a:r>
            <a:r>
              <a:rPr lang="en-US" dirty="0"/>
              <a:t>, </a:t>
            </a:r>
            <a:r>
              <a:rPr lang="en-US" dirty="0" err="1"/>
              <a:t>theo</a:t>
            </a:r>
            <a:r>
              <a:rPr lang="en-US" dirty="0"/>
              <a:t> </a:t>
            </a:r>
            <a:r>
              <a:rPr lang="en-US" dirty="0" err="1"/>
              <a:t>đó</a:t>
            </a:r>
            <a:r>
              <a:rPr lang="en-US" dirty="0"/>
              <a:t> </a:t>
            </a:r>
            <a:r>
              <a:rPr lang="en-US" dirty="0" err="1"/>
              <a:t>bên</a:t>
            </a:r>
            <a:r>
              <a:rPr lang="en-US" dirty="0"/>
              <a:t> </a:t>
            </a:r>
            <a:r>
              <a:rPr lang="en-US" dirty="0" err="1"/>
              <a:t>bán</a:t>
            </a:r>
            <a:r>
              <a:rPr lang="en-US" dirty="0"/>
              <a:t> </a:t>
            </a:r>
            <a:r>
              <a:rPr lang="en-US" dirty="0" err="1"/>
              <a:t>chứng</a:t>
            </a:r>
            <a:r>
              <a:rPr lang="en-US" dirty="0"/>
              <a:t> </a:t>
            </a:r>
            <a:r>
              <a:rPr lang="en-US" dirty="0" err="1"/>
              <a:t>khoán</a:t>
            </a:r>
            <a:r>
              <a:rPr lang="en-US" dirty="0"/>
              <a:t> </a:t>
            </a:r>
            <a:r>
              <a:rPr lang="en-US" dirty="0" err="1"/>
              <a:t>đồng</a:t>
            </a:r>
            <a:r>
              <a:rPr lang="en-US" dirty="0"/>
              <a:t> ý </a:t>
            </a:r>
            <a:r>
              <a:rPr lang="en-US" dirty="0" err="1"/>
              <a:t>mua</a:t>
            </a:r>
            <a:r>
              <a:rPr lang="en-US" dirty="0"/>
              <a:t> </a:t>
            </a:r>
            <a:r>
              <a:rPr lang="en-US" dirty="0" err="1"/>
              <a:t>lại</a:t>
            </a:r>
            <a:r>
              <a:rPr lang="en-US" dirty="0"/>
              <a:t> </a:t>
            </a:r>
            <a:r>
              <a:rPr lang="en-US" dirty="0" err="1"/>
              <a:t>chứng</a:t>
            </a:r>
            <a:r>
              <a:rPr lang="en-US" dirty="0"/>
              <a:t> </a:t>
            </a:r>
            <a:r>
              <a:rPr lang="en-US" dirty="0" err="1"/>
              <a:t>khoán</a:t>
            </a:r>
            <a:r>
              <a:rPr lang="en-US" dirty="0"/>
              <a:t> </a:t>
            </a:r>
            <a:r>
              <a:rPr lang="en-US" dirty="0" err="1"/>
              <a:t>đã</a:t>
            </a:r>
            <a:r>
              <a:rPr lang="en-US" dirty="0"/>
              <a:t> </a:t>
            </a:r>
            <a:r>
              <a:rPr lang="en-US" dirty="0" err="1"/>
              <a:t>bán</a:t>
            </a:r>
            <a:r>
              <a:rPr lang="en-US" dirty="0"/>
              <a:t> </a:t>
            </a:r>
            <a:r>
              <a:rPr lang="en-US" dirty="0" err="1"/>
              <a:t>cho</a:t>
            </a:r>
            <a:r>
              <a:rPr lang="en-US" dirty="0"/>
              <a:t> </a:t>
            </a:r>
            <a:r>
              <a:rPr lang="en-US" dirty="0" err="1"/>
              <a:t>người</a:t>
            </a:r>
            <a:r>
              <a:rPr lang="en-US" dirty="0"/>
              <a:t> </a:t>
            </a:r>
            <a:r>
              <a:rPr lang="en-US" dirty="0" err="1"/>
              <a:t>mua</a:t>
            </a:r>
            <a:r>
              <a:rPr lang="en-US" dirty="0"/>
              <a:t> ở </a:t>
            </a:r>
            <a:r>
              <a:rPr lang="en-US" dirty="0" err="1"/>
              <a:t>một</a:t>
            </a:r>
            <a:r>
              <a:rPr lang="en-US" dirty="0"/>
              <a:t> </a:t>
            </a:r>
            <a:r>
              <a:rPr lang="en-US" dirty="0" err="1"/>
              <a:t>mức</a:t>
            </a:r>
            <a:r>
              <a:rPr lang="en-US" dirty="0"/>
              <a:t> </a:t>
            </a:r>
            <a:r>
              <a:rPr lang="en-US" dirty="0" err="1"/>
              <a:t>giá</a:t>
            </a:r>
            <a:r>
              <a:rPr lang="en-US" dirty="0"/>
              <a:t> </a:t>
            </a:r>
            <a:r>
              <a:rPr lang="en-US" dirty="0" err="1"/>
              <a:t>nhất</a:t>
            </a:r>
            <a:r>
              <a:rPr lang="en-US" dirty="0"/>
              <a:t> </a:t>
            </a:r>
            <a:r>
              <a:rPr lang="en-US" dirty="0" err="1"/>
              <a:t>định</a:t>
            </a:r>
            <a:r>
              <a:rPr lang="en-US" dirty="0"/>
              <a:t> </a:t>
            </a:r>
            <a:r>
              <a:rPr lang="en-US" dirty="0" err="1"/>
              <a:t>vào</a:t>
            </a:r>
            <a:r>
              <a:rPr lang="en-US" dirty="0"/>
              <a:t> </a:t>
            </a:r>
            <a:r>
              <a:rPr lang="en-US" dirty="0" err="1"/>
              <a:t>một</a:t>
            </a:r>
            <a:r>
              <a:rPr lang="en-US" dirty="0"/>
              <a:t> </a:t>
            </a:r>
            <a:r>
              <a:rPr lang="en-US" dirty="0" err="1"/>
              <a:t>ngày</a:t>
            </a:r>
            <a:r>
              <a:rPr lang="en-US" dirty="0"/>
              <a:t> </a:t>
            </a:r>
            <a:r>
              <a:rPr lang="en-US" dirty="0" err="1"/>
              <a:t>nhất</a:t>
            </a:r>
            <a:r>
              <a:rPr lang="en-US" dirty="0"/>
              <a:t> </a:t>
            </a:r>
            <a:r>
              <a:rPr lang="en-US" dirty="0" err="1"/>
              <a:t>định</a:t>
            </a:r>
            <a:r>
              <a:rPr lang="en-US" dirty="0"/>
              <a:t>. </a:t>
            </a:r>
            <a:endParaRPr lang="en-US" dirty="0"/>
          </a:p>
        </p:txBody>
      </p:sp>
    </p:spTree>
    <p:extLst>
      <p:ext uri="{BB962C8B-B14F-4D97-AF65-F5344CB8AC3E}">
        <p14:creationId xmlns:p14="http://schemas.microsoft.com/office/powerpoint/2010/main" val="39884471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Ký</a:t>
            </a:r>
            <a:r>
              <a:rPr lang="en-US" b="1" dirty="0"/>
              <a:t> </a:t>
            </a:r>
            <a:r>
              <a:rPr lang="en-US" b="1" dirty="0" err="1"/>
              <a:t>quỹ</a:t>
            </a:r>
            <a:r>
              <a:rPr lang="en-US" b="1" dirty="0"/>
              <a:t> </a:t>
            </a:r>
            <a:r>
              <a:rPr lang="en-US" b="1" dirty="0" err="1"/>
              <a:t>liên</a:t>
            </a:r>
            <a:r>
              <a:rPr lang="en-US" b="1" dirty="0"/>
              <a:t> bang</a:t>
            </a:r>
            <a:r>
              <a:rPr lang="en-US" b="1" dirty="0" smtClean="0"/>
              <a:t>:</a:t>
            </a:r>
            <a:endParaRPr lang="en-US" dirty="0"/>
          </a:p>
        </p:txBody>
      </p:sp>
      <p:sp>
        <p:nvSpPr>
          <p:cNvPr id="3" name="Content Placeholder 2"/>
          <p:cNvSpPr>
            <a:spLocks noGrp="1"/>
          </p:cNvSpPr>
          <p:nvPr>
            <p:ph idx="1"/>
          </p:nvPr>
        </p:nvSpPr>
        <p:spPr/>
        <p:txBody>
          <a:bodyPr/>
          <a:lstStyle/>
          <a:p>
            <a:r>
              <a:rPr lang="en-US" i="1" dirty="0" err="1"/>
              <a:t>Ký</a:t>
            </a:r>
            <a:r>
              <a:rPr lang="en-US" i="1" dirty="0"/>
              <a:t> </a:t>
            </a:r>
            <a:r>
              <a:rPr lang="en-US" i="1" dirty="0" err="1"/>
              <a:t>quỹ</a:t>
            </a:r>
            <a:r>
              <a:rPr lang="en-US" i="1" dirty="0"/>
              <a:t> </a:t>
            </a:r>
            <a:r>
              <a:rPr lang="en-US" i="1" dirty="0" err="1"/>
              <a:t>liên</a:t>
            </a:r>
            <a:r>
              <a:rPr lang="en-US" i="1" dirty="0"/>
              <a:t> bang </a:t>
            </a:r>
            <a:r>
              <a:rPr lang="en-US" dirty="0" err="1"/>
              <a:t>là</a:t>
            </a:r>
            <a:r>
              <a:rPr lang="en-US" dirty="0"/>
              <a:t> </a:t>
            </a:r>
            <a:r>
              <a:rPr lang="en-US" dirty="0" err="1"/>
              <a:t>một</a:t>
            </a:r>
            <a:r>
              <a:rPr lang="en-US" dirty="0"/>
              <a:t> </a:t>
            </a:r>
            <a:r>
              <a:rPr lang="en-US" dirty="0" err="1"/>
              <a:t>loại</a:t>
            </a:r>
            <a:r>
              <a:rPr lang="en-US" dirty="0"/>
              <a:t> </a:t>
            </a:r>
            <a:r>
              <a:rPr lang="en-US" dirty="0" err="1"/>
              <a:t>công</a:t>
            </a:r>
            <a:r>
              <a:rPr lang="en-US" dirty="0"/>
              <a:t> </a:t>
            </a:r>
            <a:r>
              <a:rPr lang="en-US" dirty="0" err="1"/>
              <a:t>cụ</a:t>
            </a:r>
            <a:r>
              <a:rPr lang="en-US" dirty="0"/>
              <a:t> </a:t>
            </a:r>
            <a:r>
              <a:rPr lang="en-US" dirty="0" err="1"/>
              <a:t>thị</a:t>
            </a:r>
            <a:r>
              <a:rPr lang="en-US" dirty="0"/>
              <a:t> </a:t>
            </a:r>
            <a:r>
              <a:rPr lang="en-US" dirty="0" err="1"/>
              <a:t>trường</a:t>
            </a:r>
            <a:r>
              <a:rPr lang="en-US" dirty="0"/>
              <a:t> </a:t>
            </a:r>
            <a:r>
              <a:rPr lang="en-US" dirty="0" err="1"/>
              <a:t>tiền</a:t>
            </a:r>
            <a:r>
              <a:rPr lang="en-US" dirty="0"/>
              <a:t> </a:t>
            </a:r>
            <a:r>
              <a:rPr lang="en-US" dirty="0" err="1"/>
              <a:t>tệ</a:t>
            </a:r>
            <a:r>
              <a:rPr lang="en-US" dirty="0"/>
              <a:t> ở </a:t>
            </a:r>
            <a:r>
              <a:rPr lang="en-US" dirty="0" err="1"/>
              <a:t>Mỹ</a:t>
            </a:r>
            <a:r>
              <a:rPr lang="en-US" dirty="0"/>
              <a:t>. </a:t>
            </a:r>
            <a:r>
              <a:rPr lang="en-US" dirty="0" err="1"/>
              <a:t>Nó</a:t>
            </a:r>
            <a:r>
              <a:rPr lang="en-US" dirty="0"/>
              <a:t> </a:t>
            </a:r>
            <a:r>
              <a:rPr lang="en-US" dirty="0" err="1"/>
              <a:t>cho</a:t>
            </a:r>
            <a:r>
              <a:rPr lang="en-US" dirty="0"/>
              <a:t> </a:t>
            </a:r>
            <a:r>
              <a:rPr lang="en-US" dirty="0" err="1"/>
              <a:t>phép</a:t>
            </a:r>
            <a:r>
              <a:rPr lang="en-US" dirty="0"/>
              <a:t> </a:t>
            </a:r>
            <a:r>
              <a:rPr lang="en-US" dirty="0" err="1"/>
              <a:t>các</a:t>
            </a:r>
            <a:r>
              <a:rPr lang="en-US" dirty="0"/>
              <a:t> </a:t>
            </a:r>
            <a:r>
              <a:rPr lang="en-US" dirty="0" err="1"/>
              <a:t>tổ</a:t>
            </a:r>
            <a:r>
              <a:rPr lang="en-US" dirty="0"/>
              <a:t> </a:t>
            </a:r>
            <a:r>
              <a:rPr lang="en-US" dirty="0" err="1"/>
              <a:t>chức</a:t>
            </a:r>
            <a:r>
              <a:rPr lang="en-US" dirty="0"/>
              <a:t> </a:t>
            </a:r>
            <a:r>
              <a:rPr lang="en-US" dirty="0" err="1"/>
              <a:t>nhận</a:t>
            </a:r>
            <a:r>
              <a:rPr lang="en-US" dirty="0"/>
              <a:t> </a:t>
            </a:r>
            <a:r>
              <a:rPr lang="en-US" dirty="0" err="1"/>
              <a:t>tiền</a:t>
            </a:r>
            <a:r>
              <a:rPr lang="en-US" dirty="0"/>
              <a:t> </a:t>
            </a:r>
            <a:r>
              <a:rPr lang="en-US" dirty="0" err="1"/>
              <a:t>gửi</a:t>
            </a:r>
            <a:r>
              <a:rPr lang="en-US" dirty="0"/>
              <a:t> </a:t>
            </a:r>
            <a:r>
              <a:rPr lang="en-US" dirty="0" err="1"/>
              <a:t>có</a:t>
            </a:r>
            <a:r>
              <a:rPr lang="en-US" dirty="0"/>
              <a:t> </a:t>
            </a:r>
            <a:r>
              <a:rPr lang="en-US" dirty="0" err="1"/>
              <a:t>thể</a:t>
            </a:r>
            <a:r>
              <a:rPr lang="en-US" dirty="0"/>
              <a:t> </a:t>
            </a:r>
            <a:r>
              <a:rPr lang="en-US" dirty="0" err="1"/>
              <a:t>vay</a:t>
            </a:r>
            <a:r>
              <a:rPr lang="en-US" dirty="0"/>
              <a:t> </a:t>
            </a:r>
            <a:r>
              <a:rPr lang="en-US" dirty="0" err="1"/>
              <a:t>và</a:t>
            </a:r>
            <a:r>
              <a:rPr lang="en-US" dirty="0"/>
              <a:t> </a:t>
            </a:r>
            <a:r>
              <a:rPr lang="en-US" dirty="0" err="1"/>
              <a:t>cho</a:t>
            </a:r>
            <a:r>
              <a:rPr lang="en-US" dirty="0"/>
              <a:t> </a:t>
            </a:r>
            <a:r>
              <a:rPr lang="en-US" dirty="0" err="1"/>
              <a:t>vay</a:t>
            </a:r>
            <a:r>
              <a:rPr lang="en-US" dirty="0"/>
              <a:t> </a:t>
            </a:r>
            <a:r>
              <a:rPr lang="en-US" dirty="0" err="1"/>
              <a:t>quỹ</a:t>
            </a:r>
            <a:r>
              <a:rPr lang="en-US" dirty="0"/>
              <a:t> </a:t>
            </a:r>
            <a:r>
              <a:rPr lang="en-US" dirty="0" err="1"/>
              <a:t>ngắn</a:t>
            </a:r>
            <a:r>
              <a:rPr lang="en-US" dirty="0"/>
              <a:t> </a:t>
            </a:r>
            <a:r>
              <a:rPr lang="en-US" dirty="0" err="1"/>
              <a:t>hạn</a:t>
            </a:r>
            <a:r>
              <a:rPr lang="en-US" dirty="0"/>
              <a:t> </a:t>
            </a:r>
            <a:r>
              <a:rPr lang="en-US" dirty="0" err="1"/>
              <a:t>với</a:t>
            </a:r>
            <a:r>
              <a:rPr lang="en-US" dirty="0"/>
              <a:t> </a:t>
            </a:r>
            <a:r>
              <a:rPr lang="en-US" dirty="0" err="1"/>
              <a:t>nhau</a:t>
            </a:r>
            <a:r>
              <a:rPr lang="en-US" dirty="0"/>
              <a:t>. </a:t>
            </a:r>
            <a:endParaRPr lang="en-US" dirty="0"/>
          </a:p>
        </p:txBody>
      </p:sp>
    </p:spTree>
    <p:extLst>
      <p:ext uri="{BB962C8B-B14F-4D97-AF65-F5344CB8AC3E}">
        <p14:creationId xmlns:p14="http://schemas.microsoft.com/office/powerpoint/2010/main" val="37910012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Chấp</a:t>
            </a:r>
            <a:r>
              <a:rPr lang="en-US" b="1" dirty="0"/>
              <a:t> </a:t>
            </a:r>
            <a:r>
              <a:rPr lang="en-US" b="1" dirty="0" err="1"/>
              <a:t>nhận</a:t>
            </a:r>
            <a:r>
              <a:rPr lang="en-US" b="1" dirty="0"/>
              <a:t> </a:t>
            </a:r>
            <a:r>
              <a:rPr lang="en-US" b="1" dirty="0" err="1"/>
              <a:t>của</a:t>
            </a:r>
            <a:r>
              <a:rPr lang="en-US" b="1" dirty="0"/>
              <a:t> </a:t>
            </a:r>
            <a:r>
              <a:rPr lang="en-US" b="1" dirty="0" err="1"/>
              <a:t>ngân</a:t>
            </a:r>
            <a:r>
              <a:rPr lang="en-US" b="1" dirty="0"/>
              <a:t> </a:t>
            </a:r>
            <a:r>
              <a:rPr lang="en-US" b="1" dirty="0" err="1"/>
              <a:t>hàng</a:t>
            </a:r>
            <a:r>
              <a:rPr lang="en-US" b="1" dirty="0"/>
              <a:t>: </a:t>
            </a:r>
          </a:p>
        </p:txBody>
      </p:sp>
      <p:sp>
        <p:nvSpPr>
          <p:cNvPr id="3" name="Content Placeholder 2"/>
          <p:cNvSpPr>
            <a:spLocks noGrp="1"/>
          </p:cNvSpPr>
          <p:nvPr>
            <p:ph idx="1"/>
          </p:nvPr>
        </p:nvSpPr>
        <p:spPr/>
        <p:txBody>
          <a:bodyPr/>
          <a:lstStyle/>
          <a:p>
            <a:pPr algn="just"/>
            <a:r>
              <a:rPr lang="en-US" i="1" dirty="0" err="1" smtClean="0"/>
              <a:t>Chấp</a:t>
            </a:r>
            <a:r>
              <a:rPr lang="en-US" i="1" dirty="0" smtClean="0"/>
              <a:t> </a:t>
            </a:r>
            <a:r>
              <a:rPr lang="en-US" i="1" dirty="0" err="1"/>
              <a:t>nhận</a:t>
            </a:r>
            <a:r>
              <a:rPr lang="en-US" i="1" dirty="0"/>
              <a:t> </a:t>
            </a:r>
            <a:r>
              <a:rPr lang="en-US" i="1" dirty="0" err="1"/>
              <a:t>của</a:t>
            </a:r>
            <a:r>
              <a:rPr lang="en-US" i="1" dirty="0"/>
              <a:t> </a:t>
            </a:r>
            <a:r>
              <a:rPr lang="en-US" i="1" dirty="0" err="1"/>
              <a:t>ngân</a:t>
            </a:r>
            <a:r>
              <a:rPr lang="en-US" i="1" dirty="0"/>
              <a:t> </a:t>
            </a:r>
            <a:r>
              <a:rPr lang="en-US" i="1" dirty="0" err="1"/>
              <a:t>hàng</a:t>
            </a:r>
            <a:r>
              <a:rPr lang="en-US" dirty="0"/>
              <a:t> </a:t>
            </a:r>
            <a:r>
              <a:rPr lang="en-US" dirty="0" err="1" smtClean="0"/>
              <a:t>là</a:t>
            </a:r>
            <a:r>
              <a:rPr lang="en-US" dirty="0" smtClean="0"/>
              <a:t> </a:t>
            </a:r>
            <a:r>
              <a:rPr lang="en-US" dirty="0" err="1"/>
              <a:t>một</a:t>
            </a:r>
            <a:r>
              <a:rPr lang="en-US" dirty="0"/>
              <a:t> cam </a:t>
            </a:r>
            <a:r>
              <a:rPr lang="en-US" dirty="0" err="1"/>
              <a:t>kết</a:t>
            </a:r>
            <a:r>
              <a:rPr lang="en-US" dirty="0"/>
              <a:t>, </a:t>
            </a:r>
            <a:r>
              <a:rPr lang="en-US" dirty="0" err="1"/>
              <a:t>trong</a:t>
            </a:r>
            <a:r>
              <a:rPr lang="en-US" dirty="0"/>
              <a:t> </a:t>
            </a:r>
            <a:r>
              <a:rPr lang="en-US" dirty="0" err="1"/>
              <a:t>đó</a:t>
            </a:r>
            <a:r>
              <a:rPr lang="en-US" dirty="0"/>
              <a:t> </a:t>
            </a:r>
            <a:r>
              <a:rPr lang="en-US" dirty="0" err="1"/>
              <a:t>ngân</a:t>
            </a:r>
            <a:r>
              <a:rPr lang="en-US" dirty="0"/>
              <a:t> </a:t>
            </a:r>
            <a:r>
              <a:rPr lang="en-US" dirty="0" err="1"/>
              <a:t>hàng</a:t>
            </a:r>
            <a:r>
              <a:rPr lang="en-US" dirty="0"/>
              <a:t> </a:t>
            </a:r>
            <a:r>
              <a:rPr lang="en-US" dirty="0" err="1"/>
              <a:t>chấp</a:t>
            </a:r>
            <a:r>
              <a:rPr lang="en-US" dirty="0"/>
              <a:t> </a:t>
            </a:r>
            <a:r>
              <a:rPr lang="en-US" dirty="0" err="1"/>
              <a:t>nhận</a:t>
            </a:r>
            <a:r>
              <a:rPr lang="en-US" dirty="0"/>
              <a:t> </a:t>
            </a:r>
            <a:r>
              <a:rPr lang="en-US" dirty="0" err="1"/>
              <a:t>thanh</a:t>
            </a:r>
            <a:r>
              <a:rPr lang="en-US" dirty="0"/>
              <a:t> </a:t>
            </a:r>
            <a:r>
              <a:rPr lang="en-US" dirty="0" err="1"/>
              <a:t>toán</a:t>
            </a:r>
            <a:r>
              <a:rPr lang="en-US" dirty="0"/>
              <a:t> </a:t>
            </a:r>
            <a:r>
              <a:rPr lang="en-US" dirty="0" err="1"/>
              <a:t>một</a:t>
            </a:r>
            <a:r>
              <a:rPr lang="en-US" dirty="0"/>
              <a:t> </a:t>
            </a:r>
            <a:r>
              <a:rPr lang="en-US" dirty="0" err="1"/>
              <a:t>số</a:t>
            </a:r>
            <a:r>
              <a:rPr lang="en-US" dirty="0"/>
              <a:t> </a:t>
            </a:r>
            <a:r>
              <a:rPr lang="en-US" dirty="0" err="1"/>
              <a:t>tiền</a:t>
            </a:r>
            <a:r>
              <a:rPr lang="en-US" dirty="0"/>
              <a:t> </a:t>
            </a:r>
            <a:r>
              <a:rPr lang="en-US" dirty="0" err="1"/>
              <a:t>vào</a:t>
            </a:r>
            <a:r>
              <a:rPr lang="en-US" dirty="0"/>
              <a:t> </a:t>
            </a:r>
            <a:r>
              <a:rPr lang="en-US" dirty="0" err="1"/>
              <a:t>một</a:t>
            </a:r>
            <a:r>
              <a:rPr lang="en-US" dirty="0"/>
              <a:t> </a:t>
            </a:r>
            <a:r>
              <a:rPr lang="en-US" dirty="0" err="1"/>
              <a:t>ngày</a:t>
            </a:r>
            <a:r>
              <a:rPr lang="en-US" dirty="0"/>
              <a:t> </a:t>
            </a:r>
            <a:r>
              <a:rPr lang="en-US" dirty="0" err="1"/>
              <a:t>xác</a:t>
            </a:r>
            <a:r>
              <a:rPr lang="en-US" dirty="0"/>
              <a:t> </a:t>
            </a:r>
            <a:r>
              <a:rPr lang="en-US" dirty="0" err="1"/>
              <a:t>định</a:t>
            </a:r>
            <a:r>
              <a:rPr lang="en-US" dirty="0"/>
              <a:t> </a:t>
            </a:r>
            <a:r>
              <a:rPr lang="en-US" dirty="0" err="1"/>
              <a:t>trong</a:t>
            </a:r>
            <a:r>
              <a:rPr lang="en-US" dirty="0"/>
              <a:t> </a:t>
            </a:r>
            <a:r>
              <a:rPr lang="en-US" dirty="0" err="1"/>
              <a:t>tương</a:t>
            </a:r>
            <a:r>
              <a:rPr lang="en-US" dirty="0"/>
              <a:t> </a:t>
            </a:r>
            <a:r>
              <a:rPr lang="en-US" dirty="0" err="1"/>
              <a:t>lai</a:t>
            </a:r>
            <a:r>
              <a:rPr lang="en-US" dirty="0"/>
              <a:t>. </a:t>
            </a:r>
            <a:endParaRPr lang="en-US" dirty="0" smtClean="0"/>
          </a:p>
          <a:p>
            <a:pPr algn="just"/>
            <a:r>
              <a:rPr lang="en-US" i="1" dirty="0" err="1" smtClean="0"/>
              <a:t>Chấp</a:t>
            </a:r>
            <a:r>
              <a:rPr lang="en-US" i="1" dirty="0" smtClean="0"/>
              <a:t> </a:t>
            </a:r>
            <a:r>
              <a:rPr lang="en-US" i="1" dirty="0" err="1"/>
              <a:t>nhận</a:t>
            </a:r>
            <a:r>
              <a:rPr lang="en-US" i="1" dirty="0"/>
              <a:t> </a:t>
            </a:r>
            <a:r>
              <a:rPr lang="en-US" i="1" dirty="0" err="1"/>
              <a:t>ngân</a:t>
            </a:r>
            <a:r>
              <a:rPr lang="en-US" i="1" dirty="0"/>
              <a:t> </a:t>
            </a:r>
            <a:r>
              <a:rPr lang="en-US" i="1" dirty="0" err="1"/>
              <a:t>hàng</a:t>
            </a:r>
            <a:r>
              <a:rPr lang="en-US" i="1" dirty="0"/>
              <a:t> </a:t>
            </a:r>
            <a:r>
              <a:rPr lang="en-US" dirty="0" err="1"/>
              <a:t>thường</a:t>
            </a:r>
            <a:r>
              <a:rPr lang="en-US" dirty="0"/>
              <a:t> </a:t>
            </a:r>
            <a:r>
              <a:rPr lang="en-US" dirty="0" err="1"/>
              <a:t>được</a:t>
            </a:r>
            <a:r>
              <a:rPr lang="en-US" dirty="0"/>
              <a:t> </a:t>
            </a:r>
            <a:r>
              <a:rPr lang="en-US" dirty="0" err="1"/>
              <a:t>sử</a:t>
            </a:r>
            <a:r>
              <a:rPr lang="en-US" dirty="0"/>
              <a:t> </a:t>
            </a:r>
            <a:r>
              <a:rPr lang="en-US" dirty="0" err="1"/>
              <a:t>dụng</a:t>
            </a:r>
            <a:r>
              <a:rPr lang="en-US" dirty="0"/>
              <a:t> </a:t>
            </a:r>
            <a:r>
              <a:rPr lang="en-US" dirty="0" err="1"/>
              <a:t>trong</a:t>
            </a:r>
            <a:r>
              <a:rPr lang="en-US" dirty="0"/>
              <a:t> </a:t>
            </a:r>
            <a:r>
              <a:rPr lang="en-US" dirty="0" err="1"/>
              <a:t>giao</a:t>
            </a:r>
            <a:r>
              <a:rPr lang="en-US" dirty="0"/>
              <a:t> </a:t>
            </a:r>
            <a:r>
              <a:rPr lang="en-US" dirty="0" err="1"/>
              <a:t>dịch</a:t>
            </a:r>
            <a:r>
              <a:rPr lang="en-US" dirty="0"/>
              <a:t> </a:t>
            </a:r>
            <a:r>
              <a:rPr lang="en-US" dirty="0" err="1"/>
              <a:t>thương</a:t>
            </a:r>
            <a:r>
              <a:rPr lang="en-US" dirty="0"/>
              <a:t> </a:t>
            </a:r>
            <a:r>
              <a:rPr lang="en-US" dirty="0" err="1"/>
              <a:t>mại</a:t>
            </a:r>
            <a:r>
              <a:rPr lang="en-US" dirty="0"/>
              <a:t> </a:t>
            </a:r>
            <a:r>
              <a:rPr lang="en-US" dirty="0" err="1"/>
              <a:t>quốc</a:t>
            </a:r>
            <a:r>
              <a:rPr lang="en-US" dirty="0"/>
              <a:t> </a:t>
            </a:r>
            <a:r>
              <a:rPr lang="en-US" dirty="0" err="1"/>
              <a:t>tế</a:t>
            </a:r>
            <a:r>
              <a:rPr lang="en-US" dirty="0"/>
              <a:t>. </a:t>
            </a:r>
            <a:r>
              <a:rPr lang="en-US" dirty="0" err="1"/>
              <a:t>Các</a:t>
            </a:r>
            <a:r>
              <a:rPr lang="en-US" dirty="0"/>
              <a:t> </a:t>
            </a:r>
            <a:r>
              <a:rPr lang="en-US" dirty="0" err="1"/>
              <a:t>nhà</a:t>
            </a:r>
            <a:r>
              <a:rPr lang="en-US" dirty="0"/>
              <a:t> </a:t>
            </a:r>
            <a:r>
              <a:rPr lang="en-US" dirty="0" err="1"/>
              <a:t>xuất</a:t>
            </a:r>
            <a:r>
              <a:rPr lang="en-US" dirty="0"/>
              <a:t> </a:t>
            </a:r>
            <a:r>
              <a:rPr lang="en-US" dirty="0" err="1"/>
              <a:t>khẩu</a:t>
            </a:r>
            <a:r>
              <a:rPr lang="en-US" dirty="0"/>
              <a:t> </a:t>
            </a:r>
            <a:r>
              <a:rPr lang="en-US" dirty="0" err="1"/>
              <a:t>thường</a:t>
            </a:r>
            <a:r>
              <a:rPr lang="en-US" dirty="0"/>
              <a:t> </a:t>
            </a:r>
            <a:r>
              <a:rPr lang="en-US" dirty="0" err="1"/>
              <a:t>ưa</a:t>
            </a:r>
            <a:r>
              <a:rPr lang="en-US" dirty="0"/>
              <a:t> </a:t>
            </a:r>
            <a:r>
              <a:rPr lang="en-US" dirty="0" err="1"/>
              <a:t>chuộng</a:t>
            </a:r>
            <a:r>
              <a:rPr lang="en-US" dirty="0"/>
              <a:t> </a:t>
            </a:r>
            <a:r>
              <a:rPr lang="en-US" dirty="0" err="1"/>
              <a:t>các</a:t>
            </a:r>
            <a:r>
              <a:rPr lang="en-US" dirty="0"/>
              <a:t> </a:t>
            </a:r>
            <a:r>
              <a:rPr lang="en-US" dirty="0" err="1"/>
              <a:t>ngân</a:t>
            </a:r>
            <a:r>
              <a:rPr lang="en-US" dirty="0"/>
              <a:t> </a:t>
            </a:r>
            <a:r>
              <a:rPr lang="en-US" dirty="0" err="1"/>
              <a:t>hàng</a:t>
            </a:r>
            <a:r>
              <a:rPr lang="en-US" dirty="0"/>
              <a:t> </a:t>
            </a:r>
            <a:r>
              <a:rPr lang="en-US" dirty="0" err="1"/>
              <a:t>hoạt</a:t>
            </a:r>
            <a:r>
              <a:rPr lang="en-US" dirty="0"/>
              <a:t> </a:t>
            </a:r>
            <a:r>
              <a:rPr lang="en-US" dirty="0" err="1"/>
              <a:t>động</a:t>
            </a:r>
            <a:r>
              <a:rPr lang="en-US" dirty="0"/>
              <a:t> </a:t>
            </a:r>
            <a:r>
              <a:rPr lang="en-US" dirty="0" err="1"/>
              <a:t>như</a:t>
            </a:r>
            <a:r>
              <a:rPr lang="en-US" dirty="0"/>
              <a:t> </a:t>
            </a:r>
            <a:r>
              <a:rPr lang="en-US" dirty="0" err="1"/>
              <a:t>một</a:t>
            </a:r>
            <a:r>
              <a:rPr lang="en-US" dirty="0"/>
              <a:t> </a:t>
            </a:r>
            <a:r>
              <a:rPr lang="en-US" dirty="0" err="1"/>
              <a:t>người</a:t>
            </a:r>
            <a:r>
              <a:rPr lang="en-US" dirty="0"/>
              <a:t> </a:t>
            </a:r>
            <a:r>
              <a:rPr lang="en-US" dirty="0" err="1"/>
              <a:t>bảo</a:t>
            </a:r>
            <a:r>
              <a:rPr lang="en-US" dirty="0"/>
              <a:t> </a:t>
            </a:r>
            <a:r>
              <a:rPr lang="en-US" dirty="0" err="1"/>
              <a:t>lãnh</a:t>
            </a:r>
            <a:r>
              <a:rPr lang="en-US" dirty="0"/>
              <a:t> </a:t>
            </a:r>
            <a:r>
              <a:rPr lang="en-US" dirty="0" err="1"/>
              <a:t>trước</a:t>
            </a:r>
            <a:r>
              <a:rPr lang="en-US" dirty="0"/>
              <a:t> </a:t>
            </a:r>
            <a:r>
              <a:rPr lang="en-US" dirty="0" err="1"/>
              <a:t>khi</a:t>
            </a:r>
            <a:r>
              <a:rPr lang="en-US" dirty="0"/>
              <a:t> </a:t>
            </a:r>
            <a:r>
              <a:rPr lang="en-US" dirty="0" err="1"/>
              <a:t>giao</a:t>
            </a:r>
            <a:r>
              <a:rPr lang="en-US" dirty="0"/>
              <a:t> </a:t>
            </a:r>
            <a:r>
              <a:rPr lang="en-US" dirty="0" err="1"/>
              <a:t>hàng</a:t>
            </a:r>
            <a:r>
              <a:rPr lang="en-US" dirty="0"/>
              <a:t> </a:t>
            </a:r>
            <a:r>
              <a:rPr lang="en-US" dirty="0" err="1"/>
              <a:t>cho</a:t>
            </a:r>
            <a:r>
              <a:rPr lang="en-US" dirty="0"/>
              <a:t> </a:t>
            </a:r>
            <a:r>
              <a:rPr lang="en-US" dirty="0" err="1"/>
              <a:t>các</a:t>
            </a:r>
            <a:r>
              <a:rPr lang="en-US" dirty="0"/>
              <a:t> </a:t>
            </a:r>
            <a:r>
              <a:rPr lang="en-US" dirty="0" err="1"/>
              <a:t>nhà</a:t>
            </a:r>
            <a:r>
              <a:rPr lang="en-US" dirty="0"/>
              <a:t> </a:t>
            </a:r>
            <a:r>
              <a:rPr lang="en-US" dirty="0" err="1"/>
              <a:t>nhập</a:t>
            </a:r>
            <a:r>
              <a:rPr lang="en-US" dirty="0"/>
              <a:t> </a:t>
            </a:r>
            <a:r>
              <a:rPr lang="en-US" dirty="0" err="1"/>
              <a:t>khẩu</a:t>
            </a:r>
            <a:r>
              <a:rPr lang="en-US" dirty="0"/>
              <a:t> </a:t>
            </a:r>
            <a:r>
              <a:rPr lang="en-US" dirty="0" err="1"/>
              <a:t>mà</a:t>
            </a:r>
            <a:r>
              <a:rPr lang="en-US" dirty="0"/>
              <a:t> </a:t>
            </a:r>
            <a:r>
              <a:rPr lang="en-US" dirty="0" err="1"/>
              <a:t>uy</a:t>
            </a:r>
            <a:r>
              <a:rPr lang="en-US" dirty="0"/>
              <a:t> </a:t>
            </a:r>
            <a:r>
              <a:rPr lang="en-US" dirty="0" err="1"/>
              <a:t>tín</a:t>
            </a:r>
            <a:r>
              <a:rPr lang="en-US" dirty="0"/>
              <a:t> </a:t>
            </a:r>
            <a:r>
              <a:rPr lang="en-US" dirty="0" err="1"/>
              <a:t>tín</a:t>
            </a:r>
            <a:r>
              <a:rPr lang="en-US" dirty="0"/>
              <a:t> </a:t>
            </a:r>
            <a:r>
              <a:rPr lang="en-US" dirty="0" err="1"/>
              <a:t>dụng</a:t>
            </a:r>
            <a:r>
              <a:rPr lang="en-US" dirty="0"/>
              <a:t> </a:t>
            </a:r>
            <a:r>
              <a:rPr lang="en-US" dirty="0" err="1"/>
              <a:t>chưa</a:t>
            </a:r>
            <a:r>
              <a:rPr lang="en-US" dirty="0"/>
              <a:t> </a:t>
            </a:r>
            <a:r>
              <a:rPr lang="en-US" dirty="0" err="1"/>
              <a:t>rõ</a:t>
            </a:r>
            <a:r>
              <a:rPr lang="en-US" dirty="0"/>
              <a:t>.</a:t>
            </a:r>
            <a:endParaRPr lang="en-US" dirty="0"/>
          </a:p>
        </p:txBody>
      </p:sp>
    </p:spTree>
    <p:extLst>
      <p:ext uri="{BB962C8B-B14F-4D97-AF65-F5344CB8AC3E}">
        <p14:creationId xmlns:p14="http://schemas.microsoft.com/office/powerpoint/2010/main" val="594922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Đô</a:t>
            </a:r>
            <a:r>
              <a:rPr lang="en-US" b="1" dirty="0"/>
              <a:t> la </a:t>
            </a:r>
            <a:r>
              <a:rPr lang="en-US" b="1" dirty="0" err="1"/>
              <a:t>ngoại</a:t>
            </a:r>
            <a:r>
              <a:rPr lang="en-US" b="1" dirty="0"/>
              <a:t> </a:t>
            </a:r>
            <a:r>
              <a:rPr lang="en-US" b="1" dirty="0" err="1"/>
              <a:t>biên</a:t>
            </a:r>
            <a:r>
              <a:rPr lang="en-US" b="1" dirty="0" smtClean="0"/>
              <a:t>:</a:t>
            </a:r>
            <a:endParaRPr lang="en-US" b="1" dirty="0"/>
          </a:p>
        </p:txBody>
      </p:sp>
      <p:sp>
        <p:nvSpPr>
          <p:cNvPr id="3" name="Content Placeholder 2"/>
          <p:cNvSpPr>
            <a:spLocks noGrp="1"/>
          </p:cNvSpPr>
          <p:nvPr>
            <p:ph idx="1"/>
          </p:nvPr>
        </p:nvSpPr>
        <p:spPr/>
        <p:txBody>
          <a:bodyPr/>
          <a:lstStyle/>
          <a:p>
            <a:pPr algn="just"/>
            <a:r>
              <a:rPr lang="en-US" dirty="0" err="1" smtClean="0"/>
              <a:t>Đây</a:t>
            </a:r>
            <a:r>
              <a:rPr lang="en-US" dirty="0" smtClean="0"/>
              <a:t> </a:t>
            </a:r>
            <a:r>
              <a:rPr lang="en-US" dirty="0" err="1"/>
              <a:t>là</a:t>
            </a:r>
            <a:r>
              <a:rPr lang="en-US" dirty="0"/>
              <a:t> </a:t>
            </a:r>
            <a:r>
              <a:rPr lang="en-US" dirty="0" err="1"/>
              <a:t>các</a:t>
            </a:r>
            <a:r>
              <a:rPr lang="en-US" dirty="0"/>
              <a:t> </a:t>
            </a:r>
            <a:r>
              <a:rPr lang="en-US" dirty="0" err="1"/>
              <a:t>khoản</a:t>
            </a:r>
            <a:r>
              <a:rPr lang="en-US" dirty="0"/>
              <a:t> </a:t>
            </a:r>
            <a:r>
              <a:rPr lang="en-US" dirty="0" err="1"/>
              <a:t>tiền</a:t>
            </a:r>
            <a:r>
              <a:rPr lang="en-US" dirty="0"/>
              <a:t> </a:t>
            </a:r>
            <a:r>
              <a:rPr lang="en-US" dirty="0" err="1"/>
              <a:t>gửi</a:t>
            </a:r>
            <a:r>
              <a:rPr lang="en-US" dirty="0"/>
              <a:t> </a:t>
            </a:r>
            <a:r>
              <a:rPr lang="en-US" dirty="0" err="1"/>
              <a:t>bằng</a:t>
            </a:r>
            <a:r>
              <a:rPr lang="en-US" dirty="0"/>
              <a:t> </a:t>
            </a:r>
            <a:r>
              <a:rPr lang="en-US" dirty="0" err="1"/>
              <a:t>đôla</a:t>
            </a:r>
            <a:r>
              <a:rPr lang="en-US" dirty="0"/>
              <a:t> </a:t>
            </a:r>
            <a:r>
              <a:rPr lang="en-US" dirty="0" err="1"/>
              <a:t>Mỹ</a:t>
            </a:r>
            <a:r>
              <a:rPr lang="en-US" dirty="0"/>
              <a:t> </a:t>
            </a:r>
            <a:r>
              <a:rPr lang="en-US" dirty="0" err="1"/>
              <a:t>tại</a:t>
            </a:r>
            <a:r>
              <a:rPr lang="en-US" dirty="0"/>
              <a:t> </a:t>
            </a:r>
            <a:r>
              <a:rPr lang="en-US" dirty="0" err="1"/>
              <a:t>các</a:t>
            </a:r>
            <a:r>
              <a:rPr lang="en-US" dirty="0"/>
              <a:t> </a:t>
            </a:r>
            <a:r>
              <a:rPr lang="en-US" dirty="0" err="1"/>
              <a:t>ngân</a:t>
            </a:r>
            <a:r>
              <a:rPr lang="en-US" dirty="0"/>
              <a:t> </a:t>
            </a:r>
            <a:r>
              <a:rPr lang="en-US" dirty="0" err="1"/>
              <a:t>hàng</a:t>
            </a:r>
            <a:r>
              <a:rPr lang="en-US" dirty="0"/>
              <a:t> </a:t>
            </a:r>
            <a:r>
              <a:rPr lang="en-US" dirty="0" err="1"/>
              <a:t>nước</a:t>
            </a:r>
            <a:r>
              <a:rPr lang="en-US" dirty="0"/>
              <a:t> </a:t>
            </a:r>
            <a:r>
              <a:rPr lang="en-US" dirty="0" err="1"/>
              <a:t>ngoài</a:t>
            </a:r>
            <a:r>
              <a:rPr lang="en-US" dirty="0"/>
              <a:t> </a:t>
            </a:r>
            <a:r>
              <a:rPr lang="en-US" dirty="0" err="1"/>
              <a:t>hoặc</a:t>
            </a:r>
            <a:r>
              <a:rPr lang="en-US" dirty="0"/>
              <a:t> </a:t>
            </a:r>
            <a:r>
              <a:rPr lang="en-US" dirty="0" err="1"/>
              <a:t>các</a:t>
            </a:r>
            <a:r>
              <a:rPr lang="en-US" dirty="0"/>
              <a:t> chi </a:t>
            </a:r>
            <a:r>
              <a:rPr lang="en-US" dirty="0" err="1"/>
              <a:t>nhánh</a:t>
            </a:r>
            <a:r>
              <a:rPr lang="en-US" dirty="0"/>
              <a:t> </a:t>
            </a:r>
            <a:r>
              <a:rPr lang="en-US" dirty="0" err="1"/>
              <a:t>của</a:t>
            </a:r>
            <a:r>
              <a:rPr lang="en-US" dirty="0"/>
              <a:t> </a:t>
            </a:r>
            <a:r>
              <a:rPr lang="en-US" dirty="0" err="1"/>
              <a:t>ngân</a:t>
            </a:r>
            <a:r>
              <a:rPr lang="en-US" dirty="0"/>
              <a:t> </a:t>
            </a:r>
            <a:r>
              <a:rPr lang="en-US" dirty="0" err="1"/>
              <a:t>hàng</a:t>
            </a:r>
            <a:r>
              <a:rPr lang="en-US" dirty="0"/>
              <a:t> </a:t>
            </a:r>
            <a:r>
              <a:rPr lang="en-US" dirty="0" err="1"/>
              <a:t>Mỹ</a:t>
            </a:r>
            <a:r>
              <a:rPr lang="en-US" dirty="0"/>
              <a:t> </a:t>
            </a:r>
            <a:r>
              <a:rPr lang="en-US" dirty="0" err="1"/>
              <a:t>tại</a:t>
            </a:r>
            <a:r>
              <a:rPr lang="en-US" dirty="0"/>
              <a:t> </a:t>
            </a:r>
            <a:r>
              <a:rPr lang="en-US" dirty="0" err="1"/>
              <a:t>nước</a:t>
            </a:r>
            <a:r>
              <a:rPr lang="en-US" dirty="0"/>
              <a:t> </a:t>
            </a:r>
            <a:r>
              <a:rPr lang="en-US" dirty="0" err="1"/>
              <a:t>ngoài</a:t>
            </a:r>
            <a:r>
              <a:rPr lang="en-US" dirty="0"/>
              <a:t>. </a:t>
            </a:r>
            <a:endParaRPr lang="en-US" dirty="0"/>
          </a:p>
        </p:txBody>
      </p:sp>
    </p:spTree>
    <p:extLst>
      <p:ext uri="{BB962C8B-B14F-4D97-AF65-F5344CB8AC3E}">
        <p14:creationId xmlns:p14="http://schemas.microsoft.com/office/powerpoint/2010/main" val="4002829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Định</a:t>
            </a:r>
            <a:r>
              <a:rPr lang="en-US" dirty="0" smtClean="0"/>
              <a:t> </a:t>
            </a:r>
            <a:r>
              <a:rPr lang="en-US" dirty="0" err="1" smtClean="0"/>
              <a:t>giá</a:t>
            </a:r>
            <a:r>
              <a:rPr lang="en-US" dirty="0" smtClean="0"/>
              <a:t> </a:t>
            </a:r>
            <a:r>
              <a:rPr lang="en-US" dirty="0" err="1" smtClean="0"/>
              <a:t>tín</a:t>
            </a:r>
            <a:r>
              <a:rPr lang="en-US" dirty="0" smtClean="0"/>
              <a:t> </a:t>
            </a:r>
            <a:r>
              <a:rPr lang="en-US" dirty="0" err="1" smtClean="0"/>
              <a:t>phiếu</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Định</a:t>
                </a:r>
                <a:r>
                  <a:rPr lang="en-US" dirty="0"/>
                  <a:t> </a:t>
                </a:r>
                <a:r>
                  <a:rPr lang="en-US" dirty="0" err="1"/>
                  <a:t>giá</a:t>
                </a:r>
                <a:r>
                  <a:rPr lang="en-US" dirty="0"/>
                  <a:t> </a:t>
                </a:r>
                <a:r>
                  <a:rPr lang="en-US" dirty="0" err="1"/>
                  <a:t>tín</a:t>
                </a:r>
                <a:r>
                  <a:rPr lang="en-US" dirty="0"/>
                  <a:t> </a:t>
                </a:r>
                <a:r>
                  <a:rPr lang="en-US" dirty="0" err="1"/>
                  <a:t>phiếu</a:t>
                </a:r>
                <a:r>
                  <a:rPr lang="en-US" dirty="0"/>
                  <a:t> </a:t>
                </a:r>
                <a:r>
                  <a:rPr lang="en-US" dirty="0" err="1"/>
                  <a:t>khi</a:t>
                </a:r>
                <a:r>
                  <a:rPr lang="en-US" dirty="0"/>
                  <a:t> </a:t>
                </a:r>
                <a:r>
                  <a:rPr lang="en-US" dirty="0" err="1"/>
                  <a:t>mua</a:t>
                </a:r>
                <a:r>
                  <a:rPr lang="en-US" dirty="0"/>
                  <a:t> </a:t>
                </a:r>
                <a:r>
                  <a:rPr lang="en-US" dirty="0" err="1"/>
                  <a:t>bán</a:t>
                </a:r>
                <a:r>
                  <a:rPr lang="en-US" dirty="0"/>
                  <a:t> </a:t>
                </a:r>
                <a:r>
                  <a:rPr lang="en-US" dirty="0" err="1"/>
                  <a:t>trên</a:t>
                </a:r>
                <a:r>
                  <a:rPr lang="en-US" dirty="0"/>
                  <a:t> </a:t>
                </a:r>
                <a:r>
                  <a:rPr lang="en-US" dirty="0" err="1"/>
                  <a:t>thị</a:t>
                </a:r>
                <a:r>
                  <a:rPr lang="en-US" dirty="0"/>
                  <a:t> </a:t>
                </a:r>
                <a:r>
                  <a:rPr lang="en-US" dirty="0" err="1"/>
                  <a:t>trường</a:t>
                </a:r>
                <a:r>
                  <a:rPr lang="en-US" dirty="0"/>
                  <a:t> </a:t>
                </a:r>
                <a:r>
                  <a:rPr lang="en-US" dirty="0" err="1"/>
                  <a:t>sơ</a:t>
                </a:r>
                <a:r>
                  <a:rPr lang="en-US" dirty="0"/>
                  <a:t> </a:t>
                </a:r>
                <a:r>
                  <a:rPr lang="en-US" dirty="0" err="1"/>
                  <a:t>cấp</a:t>
                </a:r>
                <a:endParaRPr lang="en-US" dirty="0"/>
              </a:p>
              <a:p>
                <a:r>
                  <a:rPr lang="en-US" dirty="0" err="1"/>
                  <a:t>Giá</a:t>
                </a:r>
                <a:r>
                  <a:rPr lang="en-US" dirty="0"/>
                  <a:t> </a:t>
                </a:r>
                <a:r>
                  <a:rPr lang="en-US" dirty="0" err="1"/>
                  <a:t>tín</a:t>
                </a:r>
                <a:r>
                  <a:rPr lang="en-US" dirty="0"/>
                  <a:t> </a:t>
                </a:r>
                <a:r>
                  <a:rPr lang="en-US" dirty="0" err="1"/>
                  <a:t>phiếu</a:t>
                </a:r>
                <a:r>
                  <a:rPr lang="en-US" dirty="0"/>
                  <a:t> </a:t>
                </a:r>
                <a:r>
                  <a:rPr lang="en-US" dirty="0" err="1"/>
                  <a:t>bán</a:t>
                </a:r>
                <a:r>
                  <a:rPr lang="en-US" dirty="0"/>
                  <a:t> </a:t>
                </a:r>
                <a:r>
                  <a:rPr lang="en-US" dirty="0" err="1"/>
                  <a:t>ra</a:t>
                </a:r>
                <a:r>
                  <a:rPr lang="en-US" dirty="0"/>
                  <a:t> </a:t>
                </a:r>
                <a:r>
                  <a:rPr lang="en-US" dirty="0" err="1"/>
                  <a:t>khi</a:t>
                </a:r>
                <a:r>
                  <a:rPr lang="en-US" dirty="0"/>
                  <a:t> </a:t>
                </a:r>
                <a:r>
                  <a:rPr lang="en-US" dirty="0" err="1"/>
                  <a:t>phát</a:t>
                </a:r>
                <a:r>
                  <a:rPr lang="en-US" dirty="0"/>
                  <a:t> </a:t>
                </a:r>
                <a:r>
                  <a:rPr lang="en-US" dirty="0" err="1"/>
                  <a:t>hành</a:t>
                </a:r>
                <a14:m>
                  <m:oMath xmlns:m="http://schemas.openxmlformats.org/officeDocument/2006/math">
                    <m:r>
                      <a:rPr lang="en-US" b="1" i="0" smtClean="0">
                        <a:latin typeface="Cambria Math"/>
                      </a:rPr>
                      <m:t>: </m:t>
                    </m:r>
                    <m:r>
                      <a:rPr lang="en-US" i="1"/>
                      <m:t>𝑃</m:t>
                    </m:r>
                    <m:r>
                      <a:rPr lang="en-US" i="1"/>
                      <m:t>= </m:t>
                    </m:r>
                    <m:f>
                      <m:fPr>
                        <m:ctrlPr>
                          <a:rPr lang="en-US" i="1"/>
                        </m:ctrlPr>
                      </m:fPr>
                      <m:num>
                        <m:r>
                          <a:rPr lang="en-US" i="1"/>
                          <m:t>𝐹</m:t>
                        </m:r>
                      </m:num>
                      <m:den>
                        <m:r>
                          <a:rPr lang="en-US" i="1"/>
                          <m:t>1+</m:t>
                        </m:r>
                        <m:f>
                          <m:fPr>
                            <m:ctrlPr>
                              <a:rPr lang="en-US" i="1"/>
                            </m:ctrlPr>
                          </m:fPr>
                          <m:num>
                            <m:r>
                              <a:rPr lang="en-US" i="1"/>
                              <m:t>𝑟𝑇</m:t>
                            </m:r>
                          </m:num>
                          <m:den>
                            <m:r>
                              <a:rPr lang="en-US" i="1"/>
                              <m:t>365</m:t>
                            </m:r>
                          </m:den>
                        </m:f>
                      </m:den>
                    </m:f>
                  </m:oMath>
                </a14:m>
                <a:endParaRPr lang="en-US" dirty="0"/>
              </a:p>
              <a:p>
                <a:r>
                  <a:rPr lang="en-US" i="1" dirty="0" err="1"/>
                  <a:t>Trong</a:t>
                </a:r>
                <a:r>
                  <a:rPr lang="en-US" i="1" dirty="0"/>
                  <a:t> </a:t>
                </a:r>
                <a:r>
                  <a:rPr lang="en-US" i="1" dirty="0" err="1"/>
                  <a:t>đó</a:t>
                </a:r>
                <a:r>
                  <a:rPr lang="en-US" i="1" dirty="0"/>
                  <a:t> </a:t>
                </a:r>
                <a:r>
                  <a:rPr lang="en-US" i="1" dirty="0" smtClean="0"/>
                  <a:t>:</a:t>
                </a:r>
                <a:r>
                  <a:rPr lang="en-US" dirty="0"/>
                  <a:t> </a:t>
                </a:r>
                <a:r>
                  <a:rPr lang="en-US" dirty="0" smtClean="0"/>
                  <a:t>P </a:t>
                </a:r>
                <a:r>
                  <a:rPr lang="en-US" dirty="0" err="1"/>
                  <a:t>là</a:t>
                </a:r>
                <a:r>
                  <a:rPr lang="en-US" dirty="0"/>
                  <a:t> </a:t>
                </a:r>
                <a:r>
                  <a:rPr lang="en-US" dirty="0" err="1"/>
                  <a:t>giá</a:t>
                </a:r>
                <a:r>
                  <a:rPr lang="en-US" dirty="0"/>
                  <a:t> </a:t>
                </a:r>
                <a:r>
                  <a:rPr lang="en-US" dirty="0" err="1"/>
                  <a:t>tín</a:t>
                </a:r>
                <a:r>
                  <a:rPr lang="en-US" dirty="0"/>
                  <a:t> </a:t>
                </a:r>
                <a:r>
                  <a:rPr lang="en-US" dirty="0" err="1"/>
                  <a:t>phiếu</a:t>
                </a:r>
                <a:r>
                  <a:rPr lang="en-US" dirty="0"/>
                  <a:t> Kho </a:t>
                </a:r>
                <a:r>
                  <a:rPr lang="en-US" dirty="0" err="1"/>
                  <a:t>bạc</a:t>
                </a:r>
                <a:r>
                  <a:rPr lang="en-US" dirty="0"/>
                  <a:t> </a:t>
                </a:r>
                <a:r>
                  <a:rPr lang="en-US" dirty="0" err="1"/>
                  <a:t>bán</a:t>
                </a:r>
                <a:r>
                  <a:rPr lang="en-US" dirty="0"/>
                  <a:t> </a:t>
                </a:r>
                <a:r>
                  <a:rPr lang="en-US" dirty="0" err="1" smtClean="0"/>
                  <a:t>ra</a:t>
                </a:r>
                <a:r>
                  <a:rPr lang="en-US" dirty="0" smtClean="0"/>
                  <a:t>; F </a:t>
                </a:r>
                <a:r>
                  <a:rPr lang="en-US" dirty="0" err="1"/>
                  <a:t>là</a:t>
                </a:r>
                <a:r>
                  <a:rPr lang="en-US" dirty="0"/>
                  <a:t> </a:t>
                </a:r>
                <a:r>
                  <a:rPr lang="en-US" dirty="0" err="1"/>
                  <a:t>mệnh</a:t>
                </a:r>
                <a:r>
                  <a:rPr lang="en-US" dirty="0"/>
                  <a:t> </a:t>
                </a:r>
                <a:r>
                  <a:rPr lang="en-US" dirty="0" err="1"/>
                  <a:t>giá</a:t>
                </a:r>
                <a:r>
                  <a:rPr lang="en-US" dirty="0"/>
                  <a:t> </a:t>
                </a:r>
                <a:r>
                  <a:rPr lang="en-US" dirty="0" err="1"/>
                  <a:t>tín</a:t>
                </a:r>
                <a:r>
                  <a:rPr lang="en-US" dirty="0"/>
                  <a:t> </a:t>
                </a:r>
                <a:r>
                  <a:rPr lang="en-US" dirty="0" err="1"/>
                  <a:t>phiếu</a:t>
                </a:r>
                <a:r>
                  <a:rPr lang="en-US" dirty="0"/>
                  <a:t> Kho </a:t>
                </a:r>
                <a:r>
                  <a:rPr lang="en-US" dirty="0" err="1" smtClean="0"/>
                  <a:t>bạc</a:t>
                </a:r>
                <a:r>
                  <a:rPr lang="en-US" dirty="0" smtClean="0"/>
                  <a:t>; r </a:t>
                </a:r>
                <a:r>
                  <a:rPr lang="en-US" dirty="0" err="1"/>
                  <a:t>là</a:t>
                </a:r>
                <a:r>
                  <a:rPr lang="en-US" dirty="0"/>
                  <a:t> </a:t>
                </a:r>
                <a:r>
                  <a:rPr lang="en-US" dirty="0" err="1"/>
                  <a:t>lãi</a:t>
                </a:r>
                <a:r>
                  <a:rPr lang="en-US" dirty="0"/>
                  <a:t> </a:t>
                </a:r>
                <a:r>
                  <a:rPr lang="en-US" dirty="0" err="1"/>
                  <a:t>suất</a:t>
                </a:r>
                <a:r>
                  <a:rPr lang="en-US" dirty="0"/>
                  <a:t> </a:t>
                </a:r>
                <a:r>
                  <a:rPr lang="en-US" dirty="0" err="1"/>
                  <a:t>tín</a:t>
                </a:r>
                <a:r>
                  <a:rPr lang="en-US" dirty="0"/>
                  <a:t> </a:t>
                </a:r>
                <a:r>
                  <a:rPr lang="en-US" dirty="0" err="1"/>
                  <a:t>phiếu</a:t>
                </a:r>
                <a:r>
                  <a:rPr lang="en-US" dirty="0"/>
                  <a:t> Kho </a:t>
                </a:r>
                <a:r>
                  <a:rPr lang="en-US" dirty="0" err="1"/>
                  <a:t>bạc</a:t>
                </a:r>
                <a:r>
                  <a:rPr lang="en-US" dirty="0"/>
                  <a:t> </a:t>
                </a:r>
                <a:r>
                  <a:rPr lang="en-US" dirty="0" err="1"/>
                  <a:t>trúng</a:t>
                </a:r>
                <a:r>
                  <a:rPr lang="en-US" dirty="0"/>
                  <a:t> </a:t>
                </a:r>
                <a:r>
                  <a:rPr lang="en-US" dirty="0" err="1"/>
                  <a:t>thầu</a:t>
                </a:r>
                <a:r>
                  <a:rPr lang="en-US" dirty="0"/>
                  <a:t> (%/</a:t>
                </a:r>
                <a:r>
                  <a:rPr lang="en-US" dirty="0" err="1" smtClean="0"/>
                  <a:t>năm</a:t>
                </a:r>
                <a:r>
                  <a:rPr lang="en-US" dirty="0" smtClean="0"/>
                  <a:t>); </a:t>
                </a:r>
                <a:r>
                  <a:rPr lang="fr-FR" dirty="0" smtClean="0"/>
                  <a:t>T </a:t>
                </a:r>
                <a:r>
                  <a:rPr lang="fr-FR" dirty="0"/>
                  <a:t>là </a:t>
                </a:r>
                <a:r>
                  <a:rPr lang="fr-FR" dirty="0" err="1"/>
                  <a:t>kỳ</a:t>
                </a:r>
                <a:r>
                  <a:rPr lang="fr-FR" dirty="0"/>
                  <a:t> </a:t>
                </a:r>
                <a:r>
                  <a:rPr lang="fr-FR" dirty="0" err="1"/>
                  <a:t>hạn</a:t>
                </a:r>
                <a:r>
                  <a:rPr lang="fr-FR" dirty="0"/>
                  <a:t> </a:t>
                </a:r>
                <a:r>
                  <a:rPr lang="fr-FR" dirty="0" err="1"/>
                  <a:t>của</a:t>
                </a:r>
                <a:r>
                  <a:rPr lang="fr-FR" dirty="0"/>
                  <a:t> </a:t>
                </a:r>
                <a:r>
                  <a:rPr lang="fr-FR" dirty="0" err="1"/>
                  <a:t>tín</a:t>
                </a:r>
                <a:r>
                  <a:rPr lang="fr-FR" dirty="0"/>
                  <a:t> </a:t>
                </a:r>
                <a:r>
                  <a:rPr lang="fr-FR" dirty="0" err="1"/>
                  <a:t>phiếu</a:t>
                </a:r>
                <a:r>
                  <a:rPr lang="fr-FR" dirty="0"/>
                  <a:t>.</a:t>
                </a:r>
                <a:endParaRPr lang="en-US" dirty="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01"/>
                </a:stretch>
              </a:blipFill>
            </p:spPr>
            <p:txBody>
              <a:bodyPr/>
              <a:lstStyle/>
              <a:p>
                <a:r>
                  <a:rPr lang="en-US">
                    <a:noFill/>
                  </a:rPr>
                  <a:t> </a:t>
                </a:r>
              </a:p>
            </p:txBody>
          </p:sp>
        </mc:Fallback>
      </mc:AlternateContent>
    </p:spTree>
    <p:extLst>
      <p:ext uri="{BB962C8B-B14F-4D97-AF65-F5344CB8AC3E}">
        <p14:creationId xmlns:p14="http://schemas.microsoft.com/office/powerpoint/2010/main" val="107172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err="1"/>
              <a:t>Định</a:t>
            </a:r>
            <a:r>
              <a:rPr lang="fr-FR" b="1" dirty="0"/>
              <a:t> </a:t>
            </a:r>
            <a:r>
              <a:rPr lang="fr-FR" b="1" dirty="0" err="1"/>
              <a:t>giá</a:t>
            </a:r>
            <a:r>
              <a:rPr lang="fr-FR" b="1" dirty="0"/>
              <a:t> </a:t>
            </a:r>
            <a:r>
              <a:rPr lang="fr-FR" b="1" dirty="0" err="1"/>
              <a:t>tín</a:t>
            </a:r>
            <a:r>
              <a:rPr lang="fr-FR" b="1" dirty="0"/>
              <a:t> </a:t>
            </a:r>
            <a:r>
              <a:rPr lang="fr-FR" b="1" dirty="0" err="1"/>
              <a:t>phiếu</a:t>
            </a:r>
            <a:r>
              <a:rPr lang="fr-FR" b="1" dirty="0"/>
              <a:t> khi mua </a:t>
            </a:r>
            <a:r>
              <a:rPr lang="fr-FR" b="1" dirty="0" err="1"/>
              <a:t>bán</a:t>
            </a:r>
            <a:r>
              <a:rPr lang="fr-FR" b="1" dirty="0"/>
              <a:t> </a:t>
            </a:r>
            <a:r>
              <a:rPr lang="fr-FR" b="1" dirty="0" err="1"/>
              <a:t>trên</a:t>
            </a:r>
            <a:r>
              <a:rPr lang="fr-FR" b="1" dirty="0"/>
              <a:t> </a:t>
            </a:r>
            <a:r>
              <a:rPr lang="fr-FR" b="1" dirty="0" err="1"/>
              <a:t>thị</a:t>
            </a:r>
            <a:r>
              <a:rPr lang="fr-FR" b="1" dirty="0"/>
              <a:t> </a:t>
            </a:r>
            <a:r>
              <a:rPr lang="fr-FR" b="1" dirty="0" err="1"/>
              <a:t>trường</a:t>
            </a:r>
            <a:r>
              <a:rPr lang="fr-FR" b="1" dirty="0"/>
              <a:t> </a:t>
            </a:r>
            <a:r>
              <a:rPr lang="fr-FR" b="1" dirty="0" err="1"/>
              <a:t>thứ</a:t>
            </a:r>
            <a:r>
              <a:rPr lang="fr-FR" b="1" dirty="0"/>
              <a:t> </a:t>
            </a:r>
            <a:r>
              <a:rPr lang="fr-FR" b="1" dirty="0" err="1" smtClean="0"/>
              <a:t>cấp</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fr-FR" dirty="0" err="1"/>
                  <a:t>Giá</a:t>
                </a:r>
                <a:r>
                  <a:rPr lang="fr-FR" dirty="0"/>
                  <a:t> </a:t>
                </a:r>
                <a:r>
                  <a:rPr lang="fr-FR" dirty="0" err="1"/>
                  <a:t>tín</a:t>
                </a:r>
                <a:r>
                  <a:rPr lang="fr-FR" dirty="0"/>
                  <a:t> </a:t>
                </a:r>
                <a:r>
                  <a:rPr lang="fr-FR" dirty="0" err="1"/>
                  <a:t>phiếu</a:t>
                </a:r>
                <a:r>
                  <a:rPr lang="fr-FR" dirty="0"/>
                  <a:t> </a:t>
                </a:r>
                <a:r>
                  <a:rPr lang="fr-FR" dirty="0" err="1"/>
                  <a:t>Kho</a:t>
                </a:r>
                <a:r>
                  <a:rPr lang="fr-FR" dirty="0"/>
                  <a:t> </a:t>
                </a:r>
                <a:r>
                  <a:rPr lang="fr-FR" dirty="0" err="1"/>
                  <a:t>bạc</a:t>
                </a:r>
                <a:r>
                  <a:rPr lang="fr-FR" dirty="0"/>
                  <a:t> mua </a:t>
                </a:r>
                <a:r>
                  <a:rPr lang="fr-FR" dirty="0" err="1"/>
                  <a:t>bán</a:t>
                </a:r>
                <a:r>
                  <a:rPr lang="fr-FR" dirty="0"/>
                  <a:t> </a:t>
                </a:r>
                <a:r>
                  <a:rPr lang="fr-FR" dirty="0" err="1"/>
                  <a:t>lại</a:t>
                </a:r>
                <a:r>
                  <a:rPr lang="fr-FR" dirty="0"/>
                  <a:t> </a:t>
                </a:r>
                <a:r>
                  <a:rPr lang="fr-FR" dirty="0" err="1"/>
                  <a:t>trên</a:t>
                </a:r>
                <a:r>
                  <a:rPr lang="fr-FR" dirty="0"/>
                  <a:t> </a:t>
                </a:r>
                <a:r>
                  <a:rPr lang="fr-FR" dirty="0" err="1"/>
                  <a:t>thị</a:t>
                </a:r>
                <a:r>
                  <a:rPr lang="fr-FR" dirty="0"/>
                  <a:t> </a:t>
                </a:r>
                <a:r>
                  <a:rPr lang="fr-FR" dirty="0" err="1"/>
                  <a:t>trường</a:t>
                </a:r>
                <a:r>
                  <a:rPr lang="fr-FR" dirty="0"/>
                  <a:t> </a:t>
                </a:r>
                <a:r>
                  <a:rPr lang="fr-FR" dirty="0" err="1"/>
                  <a:t>thứ</a:t>
                </a:r>
                <a:r>
                  <a:rPr lang="fr-FR" dirty="0"/>
                  <a:t> </a:t>
                </a:r>
                <a:r>
                  <a:rPr lang="fr-FR" dirty="0" err="1" smtClean="0"/>
                  <a:t>cấp</a:t>
                </a:r>
                <a:r>
                  <a:rPr lang="fr-FR" dirty="0" smtClean="0"/>
                  <a:t>: </a:t>
                </a:r>
                <a:endParaRPr lang="en-US" dirty="0"/>
              </a:p>
              <a:p>
                <a14:m>
                  <m:oMath xmlns:m="http://schemas.openxmlformats.org/officeDocument/2006/math">
                    <m:r>
                      <a:rPr lang="fr-FR" i="1"/>
                      <m:t>𝑃</m:t>
                    </m:r>
                    <m:r>
                      <a:rPr lang="fr-FR" i="1"/>
                      <m:t>=</m:t>
                    </m:r>
                    <m:f>
                      <m:fPr>
                        <m:ctrlPr>
                          <a:rPr lang="en-US" i="1"/>
                        </m:ctrlPr>
                      </m:fPr>
                      <m:num>
                        <m:r>
                          <a:rPr lang="fr-FR" i="1"/>
                          <m:t>𝐹</m:t>
                        </m:r>
                      </m:num>
                      <m:den>
                        <m:r>
                          <a:rPr lang="fr-FR" i="1"/>
                          <m:t>1+</m:t>
                        </m:r>
                        <m:f>
                          <m:fPr>
                            <m:ctrlPr>
                              <a:rPr lang="en-US" i="1"/>
                            </m:ctrlPr>
                          </m:fPr>
                          <m:num>
                            <m:r>
                              <a:rPr lang="fr-FR" i="1"/>
                              <m:t>𝑖𝑡</m:t>
                            </m:r>
                          </m:num>
                          <m:den>
                            <m:r>
                              <a:rPr lang="fr-FR" i="1"/>
                              <m:t>365</m:t>
                            </m:r>
                          </m:den>
                        </m:f>
                      </m:den>
                    </m:f>
                  </m:oMath>
                </a14:m>
                <a:endParaRPr lang="en-US" dirty="0"/>
              </a:p>
              <a:p>
                <a:pPr algn="just"/>
                <a:r>
                  <a:rPr lang="fr-FR" i="1" dirty="0" err="1"/>
                  <a:t>Trong</a:t>
                </a:r>
                <a:r>
                  <a:rPr lang="fr-FR" i="1" dirty="0"/>
                  <a:t> </a:t>
                </a:r>
                <a:r>
                  <a:rPr lang="fr-FR" i="1" dirty="0" err="1" smtClean="0"/>
                  <a:t>đó</a:t>
                </a:r>
                <a:r>
                  <a:rPr lang="fr-FR" i="1" dirty="0" smtClean="0"/>
                  <a:t>: </a:t>
                </a:r>
                <a:r>
                  <a:rPr lang="en-US" dirty="0" smtClean="0"/>
                  <a:t> </a:t>
                </a:r>
                <a:r>
                  <a:rPr lang="fr-FR" dirty="0" smtClean="0"/>
                  <a:t>P </a:t>
                </a:r>
                <a:r>
                  <a:rPr lang="fr-FR" dirty="0"/>
                  <a:t>là </a:t>
                </a:r>
                <a:r>
                  <a:rPr lang="fr-FR" dirty="0" err="1"/>
                  <a:t>giá</a:t>
                </a:r>
                <a:r>
                  <a:rPr lang="fr-FR" dirty="0"/>
                  <a:t> </a:t>
                </a:r>
                <a:r>
                  <a:rPr lang="fr-FR" dirty="0" err="1"/>
                  <a:t>tín</a:t>
                </a:r>
                <a:r>
                  <a:rPr lang="fr-FR" dirty="0"/>
                  <a:t> </a:t>
                </a:r>
                <a:r>
                  <a:rPr lang="fr-FR" dirty="0" err="1"/>
                  <a:t>phiếu</a:t>
                </a:r>
                <a:r>
                  <a:rPr lang="fr-FR" dirty="0"/>
                  <a:t> </a:t>
                </a:r>
                <a:r>
                  <a:rPr lang="fr-FR" dirty="0" err="1"/>
                  <a:t>Kho</a:t>
                </a:r>
                <a:r>
                  <a:rPr lang="fr-FR" dirty="0"/>
                  <a:t> </a:t>
                </a:r>
                <a:r>
                  <a:rPr lang="fr-FR" dirty="0" err="1" smtClean="0"/>
                  <a:t>bạc</a:t>
                </a:r>
                <a:r>
                  <a:rPr lang="fr-FR" dirty="0" smtClean="0"/>
                  <a:t>; F </a:t>
                </a:r>
                <a:r>
                  <a:rPr lang="fr-FR" dirty="0"/>
                  <a:t>là </a:t>
                </a:r>
                <a:r>
                  <a:rPr lang="fr-FR" dirty="0" err="1"/>
                  <a:t>mệnh</a:t>
                </a:r>
                <a:r>
                  <a:rPr lang="fr-FR" dirty="0"/>
                  <a:t> </a:t>
                </a:r>
                <a:r>
                  <a:rPr lang="fr-FR" dirty="0" err="1"/>
                  <a:t>giá</a:t>
                </a:r>
                <a:r>
                  <a:rPr lang="fr-FR" dirty="0"/>
                  <a:t> </a:t>
                </a:r>
                <a:r>
                  <a:rPr lang="fr-FR" dirty="0" err="1"/>
                  <a:t>tín</a:t>
                </a:r>
                <a:r>
                  <a:rPr lang="fr-FR" dirty="0"/>
                  <a:t> </a:t>
                </a:r>
                <a:r>
                  <a:rPr lang="fr-FR" dirty="0" err="1"/>
                  <a:t>phiếu</a:t>
                </a:r>
                <a:r>
                  <a:rPr lang="fr-FR" dirty="0"/>
                  <a:t> </a:t>
                </a:r>
                <a:r>
                  <a:rPr lang="fr-FR" dirty="0" err="1"/>
                  <a:t>Kho</a:t>
                </a:r>
                <a:r>
                  <a:rPr lang="fr-FR" dirty="0"/>
                  <a:t> </a:t>
                </a:r>
                <a:r>
                  <a:rPr lang="fr-FR" dirty="0" err="1" smtClean="0"/>
                  <a:t>bạc</a:t>
                </a:r>
                <a:r>
                  <a:rPr lang="fr-FR" dirty="0" smtClean="0"/>
                  <a:t>, i </a:t>
                </a:r>
                <a:r>
                  <a:rPr lang="fr-FR" dirty="0"/>
                  <a:t>là </a:t>
                </a:r>
                <a:r>
                  <a:rPr lang="fr-FR" dirty="0" err="1"/>
                  <a:t>lãi</a:t>
                </a:r>
                <a:r>
                  <a:rPr lang="fr-FR" dirty="0"/>
                  <a:t> </a:t>
                </a:r>
                <a:r>
                  <a:rPr lang="fr-FR" dirty="0" err="1"/>
                  <a:t>suất</a:t>
                </a:r>
                <a:r>
                  <a:rPr lang="fr-FR" dirty="0"/>
                  <a:t> </a:t>
                </a:r>
                <a:r>
                  <a:rPr lang="fr-FR" dirty="0" err="1"/>
                  <a:t>không</a:t>
                </a:r>
                <a:r>
                  <a:rPr lang="fr-FR" dirty="0"/>
                  <a:t> </a:t>
                </a:r>
                <a:r>
                  <a:rPr lang="fr-FR" dirty="0" err="1"/>
                  <a:t>rủi</a:t>
                </a:r>
                <a:r>
                  <a:rPr lang="fr-FR" dirty="0"/>
                  <a:t> </a:t>
                </a:r>
                <a:r>
                  <a:rPr lang="fr-FR" dirty="0" err="1"/>
                  <a:t>ro</a:t>
                </a:r>
                <a:r>
                  <a:rPr lang="fr-FR" dirty="0"/>
                  <a:t> </a:t>
                </a:r>
                <a:r>
                  <a:rPr lang="fr-FR" dirty="0" err="1"/>
                  <a:t>hiện</a:t>
                </a:r>
                <a:r>
                  <a:rPr lang="fr-FR" dirty="0"/>
                  <a:t> </a:t>
                </a:r>
                <a:r>
                  <a:rPr lang="fr-FR" dirty="0" err="1"/>
                  <a:t>hành</a:t>
                </a:r>
                <a:r>
                  <a:rPr lang="fr-FR" dirty="0"/>
                  <a:t> </a:t>
                </a:r>
                <a:r>
                  <a:rPr lang="fr-FR" dirty="0" err="1"/>
                  <a:t>trên</a:t>
                </a:r>
                <a:r>
                  <a:rPr lang="fr-FR" dirty="0"/>
                  <a:t> </a:t>
                </a:r>
                <a:r>
                  <a:rPr lang="fr-FR" dirty="0" err="1"/>
                  <a:t>thị</a:t>
                </a:r>
                <a:r>
                  <a:rPr lang="fr-FR" dirty="0"/>
                  <a:t> </a:t>
                </a:r>
                <a:r>
                  <a:rPr lang="fr-FR" dirty="0" err="1"/>
                  <a:t>trường</a:t>
                </a:r>
                <a:r>
                  <a:rPr lang="fr-FR" dirty="0"/>
                  <a:t> (%/</a:t>
                </a:r>
                <a:r>
                  <a:rPr lang="fr-FR" dirty="0" err="1" smtClean="0"/>
                  <a:t>năm</a:t>
                </a:r>
                <a:r>
                  <a:rPr lang="fr-FR" dirty="0" smtClean="0"/>
                  <a:t>), t </a:t>
                </a:r>
                <a:r>
                  <a:rPr lang="fr-FR" dirty="0" err="1"/>
                  <a:t>số</a:t>
                </a:r>
                <a:r>
                  <a:rPr lang="fr-FR" dirty="0"/>
                  <a:t> </a:t>
                </a:r>
                <a:r>
                  <a:rPr lang="fr-FR" dirty="0" err="1"/>
                  <a:t>ngày</a:t>
                </a:r>
                <a:r>
                  <a:rPr lang="fr-FR" dirty="0"/>
                  <a:t> </a:t>
                </a:r>
                <a:r>
                  <a:rPr lang="fr-FR" dirty="0" err="1"/>
                  <a:t>từ</a:t>
                </a:r>
                <a:r>
                  <a:rPr lang="fr-FR" dirty="0"/>
                  <a:t> </a:t>
                </a:r>
                <a:r>
                  <a:rPr lang="fr-FR" dirty="0" err="1"/>
                  <a:t>thời</a:t>
                </a:r>
                <a:r>
                  <a:rPr lang="fr-FR" dirty="0"/>
                  <a:t> </a:t>
                </a:r>
                <a:r>
                  <a:rPr lang="fr-FR" dirty="0" err="1"/>
                  <a:t>điểm</a:t>
                </a:r>
                <a:r>
                  <a:rPr lang="fr-FR" dirty="0"/>
                  <a:t> </a:t>
                </a:r>
                <a:r>
                  <a:rPr lang="fr-FR" dirty="0" err="1"/>
                  <a:t>tính</a:t>
                </a:r>
                <a:r>
                  <a:rPr lang="fr-FR" dirty="0"/>
                  <a:t> </a:t>
                </a:r>
                <a:r>
                  <a:rPr lang="fr-FR" dirty="0" err="1"/>
                  <a:t>toán</a:t>
                </a:r>
                <a:r>
                  <a:rPr lang="fr-FR" dirty="0"/>
                  <a:t> </a:t>
                </a:r>
                <a:r>
                  <a:rPr lang="fr-FR" dirty="0" err="1"/>
                  <a:t>đến</a:t>
                </a:r>
                <a:r>
                  <a:rPr lang="fr-FR" dirty="0"/>
                  <a:t> khi </a:t>
                </a:r>
                <a:r>
                  <a:rPr lang="fr-FR" dirty="0" err="1"/>
                  <a:t>tín</a:t>
                </a:r>
                <a:r>
                  <a:rPr lang="fr-FR" dirty="0"/>
                  <a:t> </a:t>
                </a:r>
                <a:r>
                  <a:rPr lang="fr-FR" dirty="0" err="1"/>
                  <a:t>phiếu</a:t>
                </a:r>
                <a:r>
                  <a:rPr lang="fr-FR" dirty="0"/>
                  <a:t> </a:t>
                </a:r>
                <a:r>
                  <a:rPr lang="fr-FR" dirty="0" err="1"/>
                  <a:t>đảo</a:t>
                </a:r>
                <a:r>
                  <a:rPr lang="fr-FR" dirty="0"/>
                  <a:t> </a:t>
                </a:r>
                <a:r>
                  <a:rPr lang="fr-FR" dirty="0" err="1"/>
                  <a:t>hạn</a:t>
                </a:r>
                <a:endParaRPr lang="en-US" dirty="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01" r="-1074" b="-5215"/>
                </a:stretch>
              </a:blipFill>
            </p:spPr>
            <p:txBody>
              <a:bodyPr/>
              <a:lstStyle/>
              <a:p>
                <a:r>
                  <a:rPr lang="en-US">
                    <a:noFill/>
                  </a:rPr>
                  <a:t> </a:t>
                </a:r>
              </a:p>
            </p:txBody>
          </p:sp>
        </mc:Fallback>
      </mc:AlternateContent>
    </p:spTree>
    <p:extLst>
      <p:ext uri="{BB962C8B-B14F-4D97-AF65-F5344CB8AC3E}">
        <p14:creationId xmlns:p14="http://schemas.microsoft.com/office/powerpoint/2010/main" val="2798288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KHÁI QUÁT VỀ THỊ TRƯỜNG TIỀN TỆ</a:t>
            </a:r>
            <a:endParaRPr lang="en-US" b="1" dirty="0"/>
          </a:p>
        </p:txBody>
      </p:sp>
      <p:sp>
        <p:nvSpPr>
          <p:cNvPr id="3" name="Content Placeholder 2"/>
          <p:cNvSpPr>
            <a:spLocks noGrp="1"/>
          </p:cNvSpPr>
          <p:nvPr>
            <p:ph idx="1"/>
          </p:nvPr>
        </p:nvSpPr>
        <p:spPr/>
        <p:txBody>
          <a:bodyPr/>
          <a:lstStyle/>
          <a:p>
            <a:pPr algn="just"/>
            <a:r>
              <a:rPr lang="en-US" i="1" dirty="0" err="1"/>
              <a:t>Thị</a:t>
            </a:r>
            <a:r>
              <a:rPr lang="en-US" i="1" dirty="0"/>
              <a:t> </a:t>
            </a:r>
            <a:r>
              <a:rPr lang="en-US" i="1" dirty="0" err="1"/>
              <a:t>trường</a:t>
            </a:r>
            <a:r>
              <a:rPr lang="en-US" i="1" dirty="0"/>
              <a:t> </a:t>
            </a:r>
            <a:r>
              <a:rPr lang="en-US" i="1" dirty="0" err="1"/>
              <a:t>tiền</a:t>
            </a:r>
            <a:r>
              <a:rPr lang="en-US" i="1" dirty="0"/>
              <a:t> </a:t>
            </a:r>
            <a:r>
              <a:rPr lang="en-US" i="1" dirty="0" err="1"/>
              <a:t>tệ</a:t>
            </a:r>
            <a:r>
              <a:rPr lang="en-US" i="1" dirty="0"/>
              <a:t> </a:t>
            </a:r>
            <a:r>
              <a:rPr lang="en-US" dirty="0" err="1"/>
              <a:t>là</a:t>
            </a:r>
            <a:r>
              <a:rPr lang="en-US" dirty="0"/>
              <a:t> </a:t>
            </a:r>
            <a:r>
              <a:rPr lang="en-US" dirty="0" err="1"/>
              <a:t>một</a:t>
            </a:r>
            <a:r>
              <a:rPr lang="en-US" dirty="0"/>
              <a:t> </a:t>
            </a:r>
            <a:r>
              <a:rPr lang="en-US" dirty="0" err="1"/>
              <a:t>loại</a:t>
            </a:r>
            <a:r>
              <a:rPr lang="en-US" dirty="0"/>
              <a:t> </a:t>
            </a:r>
            <a:r>
              <a:rPr lang="en-US" dirty="0" err="1"/>
              <a:t>thị</a:t>
            </a:r>
            <a:r>
              <a:rPr lang="en-US" dirty="0"/>
              <a:t> </a:t>
            </a:r>
            <a:r>
              <a:rPr lang="en-US" dirty="0" err="1"/>
              <a:t>trường</a:t>
            </a:r>
            <a:r>
              <a:rPr lang="en-US" dirty="0"/>
              <a:t> </a:t>
            </a:r>
            <a:r>
              <a:rPr lang="en-US" dirty="0" err="1"/>
              <a:t>chứng</a:t>
            </a:r>
            <a:r>
              <a:rPr lang="en-US" dirty="0"/>
              <a:t> </a:t>
            </a:r>
            <a:r>
              <a:rPr lang="en-US" dirty="0" err="1"/>
              <a:t>khoán</a:t>
            </a:r>
            <a:r>
              <a:rPr lang="en-US" dirty="0"/>
              <a:t> </a:t>
            </a:r>
            <a:r>
              <a:rPr lang="en-US" dirty="0" err="1"/>
              <a:t>nợ</a:t>
            </a:r>
            <a:r>
              <a:rPr lang="en-US" dirty="0"/>
              <a:t>, </a:t>
            </a:r>
            <a:r>
              <a:rPr lang="en-US" dirty="0" err="1"/>
              <a:t>cùng</a:t>
            </a:r>
            <a:r>
              <a:rPr lang="en-US" dirty="0"/>
              <a:t> </a:t>
            </a:r>
            <a:r>
              <a:rPr lang="en-US" dirty="0" err="1"/>
              <a:t>với</a:t>
            </a:r>
            <a:r>
              <a:rPr lang="en-US" dirty="0"/>
              <a:t> </a:t>
            </a:r>
            <a:r>
              <a:rPr lang="en-US" dirty="0" err="1"/>
              <a:t>thị</a:t>
            </a:r>
            <a:r>
              <a:rPr lang="en-US" dirty="0"/>
              <a:t> </a:t>
            </a:r>
            <a:r>
              <a:rPr lang="en-US" dirty="0" err="1"/>
              <a:t>trường</a:t>
            </a:r>
            <a:r>
              <a:rPr lang="en-US" dirty="0"/>
              <a:t> </a:t>
            </a:r>
            <a:r>
              <a:rPr lang="en-US" dirty="0" err="1"/>
              <a:t>trái</a:t>
            </a:r>
            <a:r>
              <a:rPr lang="en-US" dirty="0"/>
              <a:t> </a:t>
            </a:r>
            <a:r>
              <a:rPr lang="en-US" dirty="0" err="1"/>
              <a:t>phiếu</a:t>
            </a:r>
            <a:r>
              <a:rPr lang="en-US" dirty="0"/>
              <a:t>. </a:t>
            </a:r>
            <a:r>
              <a:rPr lang="en-US" dirty="0" err="1"/>
              <a:t>Nhưng</a:t>
            </a:r>
            <a:r>
              <a:rPr lang="en-US" dirty="0"/>
              <a:t> </a:t>
            </a:r>
            <a:r>
              <a:rPr lang="en-US" dirty="0" err="1"/>
              <a:t>khác</a:t>
            </a:r>
            <a:r>
              <a:rPr lang="en-US" dirty="0"/>
              <a:t> </a:t>
            </a:r>
            <a:r>
              <a:rPr lang="en-US" dirty="0" err="1"/>
              <a:t>với</a:t>
            </a:r>
            <a:r>
              <a:rPr lang="en-US" dirty="0"/>
              <a:t> </a:t>
            </a:r>
            <a:r>
              <a:rPr lang="en-US" dirty="0" err="1"/>
              <a:t>thị</a:t>
            </a:r>
            <a:r>
              <a:rPr lang="en-US" dirty="0"/>
              <a:t> </a:t>
            </a:r>
            <a:r>
              <a:rPr lang="en-US" dirty="0" err="1"/>
              <a:t>trường</a:t>
            </a:r>
            <a:r>
              <a:rPr lang="en-US" dirty="0"/>
              <a:t> </a:t>
            </a:r>
            <a:r>
              <a:rPr lang="en-US" dirty="0" err="1"/>
              <a:t>trái</a:t>
            </a:r>
            <a:r>
              <a:rPr lang="en-US" dirty="0"/>
              <a:t> </a:t>
            </a:r>
            <a:r>
              <a:rPr lang="en-US" dirty="0" err="1"/>
              <a:t>phiếu</a:t>
            </a:r>
            <a:r>
              <a:rPr lang="en-US" dirty="0"/>
              <a:t>, </a:t>
            </a:r>
            <a:r>
              <a:rPr lang="en-US" dirty="0" err="1"/>
              <a:t>thị</a:t>
            </a:r>
            <a:r>
              <a:rPr lang="en-US" dirty="0"/>
              <a:t> </a:t>
            </a:r>
            <a:r>
              <a:rPr lang="en-US" dirty="0" err="1"/>
              <a:t>trường</a:t>
            </a:r>
            <a:r>
              <a:rPr lang="en-US" dirty="0"/>
              <a:t> </a:t>
            </a:r>
            <a:r>
              <a:rPr lang="en-US" dirty="0" err="1"/>
              <a:t>tiền</a:t>
            </a:r>
            <a:r>
              <a:rPr lang="en-US" dirty="0"/>
              <a:t> </a:t>
            </a:r>
            <a:r>
              <a:rPr lang="en-US" dirty="0" err="1"/>
              <a:t>tệ</a:t>
            </a:r>
            <a:r>
              <a:rPr lang="en-US" dirty="0"/>
              <a:t> </a:t>
            </a:r>
            <a:r>
              <a:rPr lang="en-US" dirty="0" err="1"/>
              <a:t>để</a:t>
            </a:r>
            <a:r>
              <a:rPr lang="en-US" dirty="0"/>
              <a:t> </a:t>
            </a:r>
            <a:r>
              <a:rPr lang="en-US" dirty="0" err="1"/>
              <a:t>giao</a:t>
            </a:r>
            <a:r>
              <a:rPr lang="en-US" dirty="0"/>
              <a:t> </a:t>
            </a:r>
            <a:r>
              <a:rPr lang="en-US" dirty="0" err="1"/>
              <a:t>dịch</a:t>
            </a:r>
            <a:r>
              <a:rPr lang="en-US" dirty="0"/>
              <a:t> </a:t>
            </a:r>
            <a:r>
              <a:rPr lang="en-US" dirty="0" err="1"/>
              <a:t>các</a:t>
            </a:r>
            <a:r>
              <a:rPr lang="en-US" dirty="0"/>
              <a:t> </a:t>
            </a:r>
            <a:r>
              <a:rPr lang="en-US" dirty="0" err="1"/>
              <a:t>công</a:t>
            </a:r>
            <a:r>
              <a:rPr lang="en-US" dirty="0"/>
              <a:t> </a:t>
            </a:r>
            <a:r>
              <a:rPr lang="en-US" dirty="0" err="1"/>
              <a:t>nợ</a:t>
            </a:r>
            <a:r>
              <a:rPr lang="en-US" dirty="0"/>
              <a:t> </a:t>
            </a:r>
            <a:r>
              <a:rPr lang="en-US" dirty="0" err="1"/>
              <a:t>ngắn</a:t>
            </a:r>
            <a:r>
              <a:rPr lang="en-US" dirty="0"/>
              <a:t> </a:t>
            </a:r>
            <a:r>
              <a:rPr lang="en-US" dirty="0" err="1"/>
              <a:t>hạn</a:t>
            </a:r>
            <a:r>
              <a:rPr lang="en-US" dirty="0"/>
              <a:t>, </a:t>
            </a:r>
            <a:r>
              <a:rPr lang="en-US" dirty="0" err="1" smtClean="0"/>
              <a:t>đến</a:t>
            </a:r>
            <a:r>
              <a:rPr lang="en-US" dirty="0" smtClean="0"/>
              <a:t> </a:t>
            </a:r>
            <a:r>
              <a:rPr lang="en-US" dirty="0" err="1"/>
              <a:t>một</a:t>
            </a:r>
            <a:r>
              <a:rPr lang="en-US" dirty="0"/>
              <a:t> </a:t>
            </a:r>
            <a:r>
              <a:rPr lang="en-US" dirty="0" err="1"/>
              <a:t>năm</a:t>
            </a:r>
            <a:r>
              <a:rPr lang="en-US" dirty="0"/>
              <a:t>. </a:t>
            </a:r>
            <a:endParaRPr lang="en-US" dirty="0"/>
          </a:p>
        </p:txBody>
      </p:sp>
    </p:spTree>
    <p:extLst>
      <p:ext uri="{BB962C8B-B14F-4D97-AF65-F5344CB8AC3E}">
        <p14:creationId xmlns:p14="http://schemas.microsoft.com/office/powerpoint/2010/main" val="25395776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08903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CÁC CÔNG CỤ GIAO DỊCH TRÊN </a:t>
            </a:r>
            <a:r>
              <a:rPr lang="en-US" b="1" dirty="0" smtClean="0"/>
              <a:t>TTTT</a:t>
            </a:r>
            <a:endParaRPr lang="en-US" dirty="0"/>
          </a:p>
        </p:txBody>
      </p:sp>
      <p:sp>
        <p:nvSpPr>
          <p:cNvPr id="3" name="Content Placeholder 2"/>
          <p:cNvSpPr>
            <a:spLocks noGrp="1"/>
          </p:cNvSpPr>
          <p:nvPr>
            <p:ph idx="1"/>
          </p:nvPr>
        </p:nvSpPr>
        <p:spPr/>
        <p:txBody>
          <a:bodyPr/>
          <a:lstStyle/>
          <a:p>
            <a:pPr lvl="0"/>
            <a:r>
              <a:rPr lang="en-US" dirty="0" err="1"/>
              <a:t>Tín</a:t>
            </a:r>
            <a:r>
              <a:rPr lang="en-US" dirty="0"/>
              <a:t> </a:t>
            </a:r>
            <a:r>
              <a:rPr lang="en-US" dirty="0" err="1"/>
              <a:t>phiếu</a:t>
            </a:r>
            <a:r>
              <a:rPr lang="en-US" dirty="0"/>
              <a:t> Kho </a:t>
            </a:r>
            <a:r>
              <a:rPr lang="en-US" dirty="0" err="1"/>
              <a:t>bạc</a:t>
            </a:r>
            <a:r>
              <a:rPr lang="en-US" dirty="0"/>
              <a:t> (Treasury bills).</a:t>
            </a:r>
          </a:p>
          <a:p>
            <a:pPr lvl="0"/>
            <a:r>
              <a:rPr lang="en-US" dirty="0" err="1"/>
              <a:t>Tín</a:t>
            </a:r>
            <a:r>
              <a:rPr lang="en-US" dirty="0"/>
              <a:t> </a:t>
            </a:r>
            <a:r>
              <a:rPr lang="en-US" dirty="0" err="1"/>
              <a:t>phiếu</a:t>
            </a:r>
            <a:r>
              <a:rPr lang="en-US" dirty="0"/>
              <a:t> </a:t>
            </a:r>
            <a:r>
              <a:rPr lang="en-US" dirty="0" err="1"/>
              <a:t>công</a:t>
            </a:r>
            <a:r>
              <a:rPr lang="en-US" dirty="0"/>
              <a:t> ty (Commercial paper).</a:t>
            </a:r>
          </a:p>
          <a:p>
            <a:pPr lvl="0"/>
            <a:r>
              <a:rPr lang="en-US" dirty="0" err="1"/>
              <a:t>Chứng</a:t>
            </a:r>
            <a:r>
              <a:rPr lang="en-US" dirty="0"/>
              <a:t> </a:t>
            </a:r>
            <a:r>
              <a:rPr lang="en-US" dirty="0" err="1"/>
              <a:t>chỉ</a:t>
            </a:r>
            <a:r>
              <a:rPr lang="en-US" dirty="0"/>
              <a:t> </a:t>
            </a:r>
            <a:r>
              <a:rPr lang="en-US" dirty="0" err="1"/>
              <a:t>tiền</a:t>
            </a:r>
            <a:r>
              <a:rPr lang="en-US" dirty="0"/>
              <a:t> </a:t>
            </a:r>
            <a:r>
              <a:rPr lang="en-US" dirty="0" err="1"/>
              <a:t>gửi</a:t>
            </a:r>
            <a:r>
              <a:rPr lang="en-US" dirty="0"/>
              <a:t> (Certificates of deposit).</a:t>
            </a:r>
          </a:p>
          <a:p>
            <a:pPr lvl="0"/>
            <a:r>
              <a:rPr lang="en-US" dirty="0" err="1"/>
              <a:t>Hợp</a:t>
            </a:r>
            <a:r>
              <a:rPr lang="en-US" dirty="0"/>
              <a:t> </a:t>
            </a:r>
            <a:r>
              <a:rPr lang="en-US" dirty="0" err="1"/>
              <a:t>đồng</a:t>
            </a:r>
            <a:r>
              <a:rPr lang="en-US" dirty="0"/>
              <a:t> </a:t>
            </a:r>
            <a:r>
              <a:rPr lang="en-US" dirty="0" err="1"/>
              <a:t>mua</a:t>
            </a:r>
            <a:r>
              <a:rPr lang="en-US" dirty="0"/>
              <a:t> </a:t>
            </a:r>
            <a:r>
              <a:rPr lang="en-US" dirty="0" err="1"/>
              <a:t>lại</a:t>
            </a:r>
            <a:r>
              <a:rPr lang="en-US" dirty="0"/>
              <a:t> (Repurchase agreements).</a:t>
            </a:r>
          </a:p>
          <a:p>
            <a:endParaRPr lang="en-US" dirty="0"/>
          </a:p>
        </p:txBody>
      </p:sp>
    </p:spTree>
    <p:extLst>
      <p:ext uri="{BB962C8B-B14F-4D97-AF65-F5344CB8AC3E}">
        <p14:creationId xmlns:p14="http://schemas.microsoft.com/office/powerpoint/2010/main" val="664448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err="1"/>
              <a:t>Ký</a:t>
            </a:r>
            <a:r>
              <a:rPr lang="en-US" dirty="0"/>
              <a:t> </a:t>
            </a:r>
            <a:r>
              <a:rPr lang="en-US" dirty="0" err="1"/>
              <a:t>quỹ</a:t>
            </a:r>
            <a:r>
              <a:rPr lang="en-US" dirty="0"/>
              <a:t> </a:t>
            </a:r>
            <a:r>
              <a:rPr lang="en-US" dirty="0" err="1"/>
              <a:t>liên</a:t>
            </a:r>
            <a:r>
              <a:rPr lang="en-US" dirty="0"/>
              <a:t> bang (Federal funds).</a:t>
            </a:r>
          </a:p>
          <a:p>
            <a:pPr lvl="0"/>
            <a:r>
              <a:rPr lang="en-US" dirty="0" err="1"/>
              <a:t>Chấp</a:t>
            </a:r>
            <a:r>
              <a:rPr lang="en-US" dirty="0"/>
              <a:t> </a:t>
            </a:r>
            <a:r>
              <a:rPr lang="en-US" dirty="0" err="1"/>
              <a:t>nhận</a:t>
            </a:r>
            <a:r>
              <a:rPr lang="en-US" dirty="0"/>
              <a:t> </a:t>
            </a:r>
            <a:r>
              <a:rPr lang="en-US" dirty="0" err="1"/>
              <a:t>của</a:t>
            </a:r>
            <a:r>
              <a:rPr lang="en-US" dirty="0"/>
              <a:t> </a:t>
            </a:r>
            <a:r>
              <a:rPr lang="en-US" dirty="0" err="1"/>
              <a:t>ngân</a:t>
            </a:r>
            <a:r>
              <a:rPr lang="en-US" dirty="0"/>
              <a:t> </a:t>
            </a:r>
            <a:r>
              <a:rPr lang="en-US" dirty="0" err="1"/>
              <a:t>hàng</a:t>
            </a:r>
            <a:r>
              <a:rPr lang="en-US" dirty="0"/>
              <a:t> (Banker’s acceptance).</a:t>
            </a:r>
          </a:p>
          <a:p>
            <a:pPr lvl="0"/>
            <a:r>
              <a:rPr lang="en-US" dirty="0"/>
              <a:t>Dollar </a:t>
            </a:r>
            <a:r>
              <a:rPr lang="en-US" dirty="0" err="1"/>
              <a:t>ngoại</a:t>
            </a:r>
            <a:r>
              <a:rPr lang="en-US" dirty="0"/>
              <a:t> </a:t>
            </a:r>
            <a:r>
              <a:rPr lang="en-US" dirty="0" err="1"/>
              <a:t>biên</a:t>
            </a:r>
            <a:r>
              <a:rPr lang="en-US" dirty="0"/>
              <a:t> (Eurodollar).</a:t>
            </a:r>
          </a:p>
          <a:p>
            <a:endParaRPr lang="en-US" dirty="0"/>
          </a:p>
        </p:txBody>
      </p:sp>
    </p:spTree>
    <p:extLst>
      <p:ext uri="{BB962C8B-B14F-4D97-AF65-F5344CB8AC3E}">
        <p14:creationId xmlns:p14="http://schemas.microsoft.com/office/powerpoint/2010/main" val="196144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Tín</a:t>
            </a:r>
            <a:r>
              <a:rPr lang="en-US" b="1" dirty="0"/>
              <a:t> </a:t>
            </a:r>
            <a:r>
              <a:rPr lang="en-US" b="1" dirty="0" err="1"/>
              <a:t>phiếu</a:t>
            </a:r>
            <a:r>
              <a:rPr lang="en-US" b="1" dirty="0"/>
              <a:t> Kho </a:t>
            </a:r>
            <a:r>
              <a:rPr lang="en-US" b="1" dirty="0" err="1" smtClean="0"/>
              <a:t>bạc</a:t>
            </a:r>
            <a:endParaRPr lang="en-US" b="1" dirty="0"/>
          </a:p>
        </p:txBody>
      </p:sp>
      <p:sp>
        <p:nvSpPr>
          <p:cNvPr id="3" name="Content Placeholder 2"/>
          <p:cNvSpPr>
            <a:spLocks noGrp="1"/>
          </p:cNvSpPr>
          <p:nvPr>
            <p:ph idx="1"/>
          </p:nvPr>
        </p:nvSpPr>
        <p:spPr/>
        <p:txBody>
          <a:bodyPr/>
          <a:lstStyle/>
          <a:p>
            <a:pPr algn="just"/>
            <a:r>
              <a:rPr lang="en-US" i="1" dirty="0" err="1"/>
              <a:t>Tín</a:t>
            </a:r>
            <a:r>
              <a:rPr lang="en-US" i="1" dirty="0"/>
              <a:t> </a:t>
            </a:r>
            <a:r>
              <a:rPr lang="en-US" i="1" dirty="0" err="1"/>
              <a:t>phiếu</a:t>
            </a:r>
            <a:r>
              <a:rPr lang="en-US" i="1" dirty="0"/>
              <a:t> Kho </a:t>
            </a:r>
            <a:r>
              <a:rPr lang="en-US" i="1" dirty="0" err="1"/>
              <a:t>bạc</a:t>
            </a:r>
            <a:r>
              <a:rPr lang="en-US" i="1" dirty="0"/>
              <a:t> </a:t>
            </a:r>
            <a:r>
              <a:rPr lang="en-US" dirty="0"/>
              <a:t>do Kho </a:t>
            </a:r>
            <a:r>
              <a:rPr lang="en-US" dirty="0" err="1"/>
              <a:t>bạc</a:t>
            </a:r>
            <a:r>
              <a:rPr lang="en-US" dirty="0"/>
              <a:t> </a:t>
            </a:r>
            <a:r>
              <a:rPr lang="en-US" dirty="0" err="1"/>
              <a:t>phát</a:t>
            </a:r>
            <a:r>
              <a:rPr lang="en-US" dirty="0"/>
              <a:t> </a:t>
            </a:r>
            <a:r>
              <a:rPr lang="en-US" dirty="0" err="1"/>
              <a:t>hành</a:t>
            </a:r>
            <a:r>
              <a:rPr lang="en-US" dirty="0"/>
              <a:t> </a:t>
            </a:r>
            <a:r>
              <a:rPr lang="en-US" dirty="0" err="1"/>
              <a:t>nhằm</a:t>
            </a:r>
            <a:r>
              <a:rPr lang="en-US" dirty="0"/>
              <a:t> </a:t>
            </a:r>
            <a:r>
              <a:rPr lang="en-US" dirty="0" err="1"/>
              <a:t>huy</a:t>
            </a:r>
            <a:r>
              <a:rPr lang="en-US" dirty="0"/>
              <a:t> </a:t>
            </a:r>
            <a:r>
              <a:rPr lang="en-US" dirty="0" err="1"/>
              <a:t>động</a:t>
            </a:r>
            <a:r>
              <a:rPr lang="en-US" dirty="0"/>
              <a:t> </a:t>
            </a:r>
            <a:r>
              <a:rPr lang="en-US" dirty="0" err="1"/>
              <a:t>vốn</a:t>
            </a:r>
            <a:r>
              <a:rPr lang="en-US" dirty="0"/>
              <a:t> </a:t>
            </a:r>
            <a:r>
              <a:rPr lang="en-US" dirty="0" err="1"/>
              <a:t>ngắn</a:t>
            </a:r>
            <a:r>
              <a:rPr lang="en-US" dirty="0"/>
              <a:t> </a:t>
            </a:r>
            <a:r>
              <a:rPr lang="en-US" dirty="0" err="1"/>
              <a:t>hạn</a:t>
            </a:r>
            <a:r>
              <a:rPr lang="en-US" dirty="0"/>
              <a:t> </a:t>
            </a:r>
            <a:r>
              <a:rPr lang="en-US" dirty="0" err="1"/>
              <a:t>để</a:t>
            </a:r>
            <a:r>
              <a:rPr lang="en-US" dirty="0"/>
              <a:t> </a:t>
            </a:r>
            <a:r>
              <a:rPr lang="en-US" dirty="0" err="1"/>
              <a:t>bù</a:t>
            </a:r>
            <a:r>
              <a:rPr lang="en-US" dirty="0"/>
              <a:t> </a:t>
            </a:r>
            <a:r>
              <a:rPr lang="en-US" dirty="0" err="1"/>
              <a:t>đắp</a:t>
            </a:r>
            <a:r>
              <a:rPr lang="en-US" dirty="0"/>
              <a:t> </a:t>
            </a:r>
            <a:r>
              <a:rPr lang="en-US" dirty="0" err="1"/>
              <a:t>thiếu</a:t>
            </a:r>
            <a:r>
              <a:rPr lang="en-US" dirty="0"/>
              <a:t> </a:t>
            </a:r>
            <a:r>
              <a:rPr lang="en-US" dirty="0" err="1"/>
              <a:t>hụt</a:t>
            </a:r>
            <a:r>
              <a:rPr lang="en-US" dirty="0"/>
              <a:t> </a:t>
            </a:r>
            <a:r>
              <a:rPr lang="en-US" dirty="0" err="1"/>
              <a:t>tạm</a:t>
            </a:r>
            <a:r>
              <a:rPr lang="en-US" dirty="0"/>
              <a:t> </a:t>
            </a:r>
            <a:r>
              <a:rPr lang="en-US" dirty="0" err="1"/>
              <a:t>thời</a:t>
            </a:r>
            <a:r>
              <a:rPr lang="en-US" dirty="0"/>
              <a:t> </a:t>
            </a:r>
            <a:r>
              <a:rPr lang="en-US" dirty="0" err="1"/>
              <a:t>cho</a:t>
            </a:r>
            <a:r>
              <a:rPr lang="en-US" dirty="0"/>
              <a:t> </a:t>
            </a:r>
            <a:r>
              <a:rPr lang="en-US" dirty="0" err="1"/>
              <a:t>ngân</a:t>
            </a:r>
            <a:r>
              <a:rPr lang="en-US" dirty="0"/>
              <a:t> </a:t>
            </a:r>
            <a:r>
              <a:rPr lang="en-US" dirty="0" err="1"/>
              <a:t>sách</a:t>
            </a:r>
            <a:r>
              <a:rPr lang="en-US" dirty="0"/>
              <a:t>. </a:t>
            </a:r>
            <a:endParaRPr lang="en-US" dirty="0" smtClean="0"/>
          </a:p>
          <a:p>
            <a:pPr algn="just"/>
            <a:r>
              <a:rPr lang="en-US" dirty="0" err="1"/>
              <a:t>Các</a:t>
            </a:r>
            <a:r>
              <a:rPr lang="en-US" dirty="0"/>
              <a:t> </a:t>
            </a:r>
            <a:r>
              <a:rPr lang="en-US" dirty="0" err="1"/>
              <a:t>đợt</a:t>
            </a:r>
            <a:r>
              <a:rPr lang="en-US" dirty="0"/>
              <a:t> </a:t>
            </a:r>
            <a:r>
              <a:rPr lang="en-US" dirty="0" err="1"/>
              <a:t>phát</a:t>
            </a:r>
            <a:r>
              <a:rPr lang="en-US" dirty="0"/>
              <a:t> </a:t>
            </a:r>
            <a:r>
              <a:rPr lang="en-US" dirty="0" err="1"/>
              <a:t>hành</a:t>
            </a:r>
            <a:r>
              <a:rPr lang="en-US" dirty="0"/>
              <a:t> </a:t>
            </a:r>
            <a:r>
              <a:rPr lang="en-US" dirty="0" err="1"/>
              <a:t>tín</a:t>
            </a:r>
            <a:r>
              <a:rPr lang="en-US" dirty="0"/>
              <a:t> </a:t>
            </a:r>
            <a:r>
              <a:rPr lang="en-US" dirty="0" err="1"/>
              <a:t>phiếu</a:t>
            </a:r>
            <a:r>
              <a:rPr lang="en-US" dirty="0"/>
              <a:t> Kho </a:t>
            </a:r>
            <a:r>
              <a:rPr lang="en-US" dirty="0" err="1"/>
              <a:t>bạc</a:t>
            </a:r>
            <a:r>
              <a:rPr lang="en-US" dirty="0"/>
              <a:t> </a:t>
            </a:r>
            <a:r>
              <a:rPr lang="en-US" dirty="0" err="1"/>
              <a:t>cũng</a:t>
            </a:r>
            <a:r>
              <a:rPr lang="en-US" dirty="0"/>
              <a:t> </a:t>
            </a:r>
            <a:r>
              <a:rPr lang="en-US" dirty="0" err="1"/>
              <a:t>được</a:t>
            </a:r>
            <a:r>
              <a:rPr lang="en-US" dirty="0"/>
              <a:t> </a:t>
            </a:r>
            <a:r>
              <a:rPr lang="en-US" dirty="0" err="1"/>
              <a:t>thực</a:t>
            </a:r>
            <a:r>
              <a:rPr lang="en-US" dirty="0"/>
              <a:t> </a:t>
            </a:r>
            <a:r>
              <a:rPr lang="en-US" dirty="0" err="1"/>
              <a:t>hiện</a:t>
            </a:r>
            <a:r>
              <a:rPr lang="en-US" dirty="0"/>
              <a:t> qua </a:t>
            </a:r>
            <a:r>
              <a:rPr lang="en-US" dirty="0" err="1"/>
              <a:t>đấu</a:t>
            </a:r>
            <a:r>
              <a:rPr lang="en-US" dirty="0"/>
              <a:t> </a:t>
            </a:r>
            <a:r>
              <a:rPr lang="en-US" dirty="0" err="1"/>
              <a:t>thầu</a:t>
            </a:r>
            <a:r>
              <a:rPr lang="en-US" dirty="0"/>
              <a:t>, </a:t>
            </a:r>
            <a:r>
              <a:rPr lang="en-US" dirty="0" err="1"/>
              <a:t>trong</a:t>
            </a:r>
            <a:r>
              <a:rPr lang="en-US" dirty="0"/>
              <a:t> </a:t>
            </a:r>
            <a:r>
              <a:rPr lang="en-US" dirty="0" err="1"/>
              <a:t>đó</a:t>
            </a:r>
            <a:r>
              <a:rPr lang="en-US" dirty="0"/>
              <a:t> </a:t>
            </a:r>
            <a:r>
              <a:rPr lang="en-US" dirty="0" err="1"/>
              <a:t>tham</a:t>
            </a:r>
            <a:r>
              <a:rPr lang="en-US" dirty="0"/>
              <a:t> </a:t>
            </a:r>
            <a:r>
              <a:rPr lang="en-US" dirty="0" err="1"/>
              <a:t>gia</a:t>
            </a:r>
            <a:r>
              <a:rPr lang="en-US" dirty="0"/>
              <a:t> </a:t>
            </a:r>
            <a:r>
              <a:rPr lang="en-US" dirty="0" err="1"/>
              <a:t>đấu</a:t>
            </a:r>
            <a:r>
              <a:rPr lang="en-US" dirty="0"/>
              <a:t> </a:t>
            </a:r>
            <a:r>
              <a:rPr lang="en-US" dirty="0" err="1"/>
              <a:t>thấu</a:t>
            </a:r>
            <a:r>
              <a:rPr lang="en-US" dirty="0"/>
              <a:t> </a:t>
            </a:r>
            <a:r>
              <a:rPr lang="en-US" dirty="0" err="1"/>
              <a:t>chủ</a:t>
            </a:r>
            <a:r>
              <a:rPr lang="en-US" dirty="0"/>
              <a:t> </a:t>
            </a:r>
            <a:r>
              <a:rPr lang="en-US" dirty="0" err="1"/>
              <a:t>yếu</a:t>
            </a:r>
            <a:r>
              <a:rPr lang="en-US" dirty="0"/>
              <a:t> </a:t>
            </a:r>
            <a:r>
              <a:rPr lang="en-US" dirty="0" err="1"/>
              <a:t>là</a:t>
            </a:r>
            <a:r>
              <a:rPr lang="en-US" dirty="0"/>
              <a:t> </a:t>
            </a:r>
            <a:r>
              <a:rPr lang="en-US" dirty="0" err="1"/>
              <a:t>các</a:t>
            </a:r>
            <a:r>
              <a:rPr lang="en-US" dirty="0"/>
              <a:t> </a:t>
            </a:r>
            <a:r>
              <a:rPr lang="en-US" dirty="0" err="1"/>
              <a:t>ngân</a:t>
            </a:r>
            <a:r>
              <a:rPr lang="en-US" dirty="0"/>
              <a:t> </a:t>
            </a:r>
            <a:r>
              <a:rPr lang="en-US" dirty="0" err="1"/>
              <a:t>hàng</a:t>
            </a:r>
            <a:r>
              <a:rPr lang="en-US" dirty="0"/>
              <a:t> </a:t>
            </a:r>
            <a:r>
              <a:rPr lang="en-US" dirty="0" err="1"/>
              <a:t>thương</a:t>
            </a:r>
            <a:r>
              <a:rPr lang="en-US" dirty="0"/>
              <a:t> </a:t>
            </a:r>
            <a:r>
              <a:rPr lang="en-US" dirty="0" err="1"/>
              <a:t>mại</a:t>
            </a:r>
            <a:r>
              <a:rPr lang="en-US" dirty="0"/>
              <a:t> </a:t>
            </a:r>
            <a:r>
              <a:rPr lang="en-US" dirty="0" err="1"/>
              <a:t>và</a:t>
            </a:r>
            <a:r>
              <a:rPr lang="en-US" dirty="0"/>
              <a:t> </a:t>
            </a:r>
            <a:r>
              <a:rPr lang="en-US" dirty="0" err="1"/>
              <a:t>các</a:t>
            </a:r>
            <a:r>
              <a:rPr lang="en-US" dirty="0"/>
              <a:t> </a:t>
            </a:r>
            <a:r>
              <a:rPr lang="en-US" dirty="0" err="1"/>
              <a:t>tổ</a:t>
            </a:r>
            <a:r>
              <a:rPr lang="en-US" dirty="0"/>
              <a:t> </a:t>
            </a:r>
            <a:r>
              <a:rPr lang="en-US" dirty="0" err="1"/>
              <a:t>chức</a:t>
            </a:r>
            <a:r>
              <a:rPr lang="en-US" dirty="0"/>
              <a:t> </a:t>
            </a:r>
            <a:r>
              <a:rPr lang="en-US" dirty="0" err="1"/>
              <a:t>tín</a:t>
            </a:r>
            <a:r>
              <a:rPr lang="en-US" dirty="0"/>
              <a:t> </a:t>
            </a:r>
            <a:r>
              <a:rPr lang="en-US" dirty="0" err="1"/>
              <a:t>dụng</a:t>
            </a:r>
            <a:r>
              <a:rPr lang="en-US" dirty="0"/>
              <a:t> phi </a:t>
            </a:r>
            <a:r>
              <a:rPr lang="en-US" dirty="0" err="1"/>
              <a:t>ngân</a:t>
            </a:r>
            <a:r>
              <a:rPr lang="en-US" dirty="0"/>
              <a:t> </a:t>
            </a:r>
            <a:r>
              <a:rPr lang="en-US" dirty="0" err="1"/>
              <a:t>hàng</a:t>
            </a:r>
            <a:r>
              <a:rPr lang="en-US" dirty="0"/>
              <a:t>.</a:t>
            </a:r>
          </a:p>
          <a:p>
            <a:pPr algn="just"/>
            <a:endParaRPr lang="en-US" dirty="0"/>
          </a:p>
        </p:txBody>
      </p:sp>
    </p:spTree>
    <p:extLst>
      <p:ext uri="{BB962C8B-B14F-4D97-AF65-F5344CB8AC3E}">
        <p14:creationId xmlns:p14="http://schemas.microsoft.com/office/powerpoint/2010/main" val="5408641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err="1"/>
              <a:t>Tín</a:t>
            </a:r>
            <a:r>
              <a:rPr lang="en-US" dirty="0"/>
              <a:t> </a:t>
            </a:r>
            <a:r>
              <a:rPr lang="en-US" dirty="0" err="1"/>
              <a:t>phiếu</a:t>
            </a:r>
            <a:r>
              <a:rPr lang="en-US" dirty="0"/>
              <a:t> </a:t>
            </a:r>
            <a:r>
              <a:rPr lang="en-US" dirty="0" err="1"/>
              <a:t>nói</a:t>
            </a:r>
            <a:r>
              <a:rPr lang="en-US" dirty="0"/>
              <a:t> </a:t>
            </a:r>
            <a:r>
              <a:rPr lang="en-US" dirty="0" err="1"/>
              <a:t>chung</a:t>
            </a:r>
            <a:r>
              <a:rPr lang="en-US" dirty="0"/>
              <a:t> </a:t>
            </a:r>
            <a:r>
              <a:rPr lang="en-US" dirty="0" err="1"/>
              <a:t>thu</a:t>
            </a:r>
            <a:r>
              <a:rPr lang="en-US" dirty="0"/>
              <a:t> </a:t>
            </a:r>
            <a:r>
              <a:rPr lang="en-US" dirty="0" err="1"/>
              <a:t>hút</a:t>
            </a:r>
            <a:r>
              <a:rPr lang="en-US" dirty="0"/>
              <a:t> </a:t>
            </a:r>
            <a:r>
              <a:rPr lang="en-US" dirty="0" err="1"/>
              <a:t>được</a:t>
            </a:r>
            <a:r>
              <a:rPr lang="en-US" dirty="0"/>
              <a:t> </a:t>
            </a:r>
            <a:r>
              <a:rPr lang="en-US" dirty="0" err="1"/>
              <a:t>nhà</a:t>
            </a:r>
            <a:r>
              <a:rPr lang="en-US" dirty="0"/>
              <a:t> </a:t>
            </a:r>
            <a:r>
              <a:rPr lang="en-US" dirty="0" err="1"/>
              <a:t>đầu</a:t>
            </a:r>
            <a:r>
              <a:rPr lang="en-US" dirty="0"/>
              <a:t> </a:t>
            </a:r>
            <a:r>
              <a:rPr lang="en-US" dirty="0" err="1"/>
              <a:t>tư</a:t>
            </a:r>
            <a:r>
              <a:rPr lang="en-US" dirty="0"/>
              <a:t> </a:t>
            </a:r>
            <a:r>
              <a:rPr lang="en-US" dirty="0" err="1"/>
              <a:t>là</a:t>
            </a:r>
            <a:r>
              <a:rPr lang="en-US" dirty="0"/>
              <a:t> do: </a:t>
            </a:r>
            <a:endParaRPr lang="en-US" dirty="0" smtClean="0"/>
          </a:p>
          <a:p>
            <a:pPr marL="0" indent="0" algn="just">
              <a:buNone/>
            </a:pPr>
            <a:r>
              <a:rPr lang="en-US" dirty="0" smtClean="0"/>
              <a:t>	(</a:t>
            </a:r>
            <a:r>
              <a:rPr lang="en-US" dirty="0"/>
              <a:t>1) </a:t>
            </a:r>
            <a:r>
              <a:rPr lang="en-US" dirty="0" err="1"/>
              <a:t>C</a:t>
            </a:r>
            <a:r>
              <a:rPr lang="en-US" dirty="0" err="1" smtClean="0"/>
              <a:t>ó</a:t>
            </a:r>
            <a:r>
              <a:rPr lang="en-US" dirty="0" smtClean="0"/>
              <a:t> </a:t>
            </a:r>
            <a:r>
              <a:rPr lang="en-US" dirty="0" err="1"/>
              <a:t>Chính</a:t>
            </a:r>
            <a:r>
              <a:rPr lang="en-US" dirty="0"/>
              <a:t> </a:t>
            </a:r>
            <a:r>
              <a:rPr lang="en-US" dirty="0" err="1"/>
              <a:t>phủ</a:t>
            </a:r>
            <a:r>
              <a:rPr lang="en-US" dirty="0"/>
              <a:t> </a:t>
            </a:r>
            <a:r>
              <a:rPr lang="en-US" dirty="0" err="1"/>
              <a:t>đứng</a:t>
            </a:r>
            <a:r>
              <a:rPr lang="en-US" dirty="0"/>
              <a:t> </a:t>
            </a:r>
            <a:r>
              <a:rPr lang="en-US" dirty="0" err="1"/>
              <a:t>phía</a:t>
            </a:r>
            <a:r>
              <a:rPr lang="en-US" dirty="0"/>
              <a:t> </a:t>
            </a:r>
            <a:r>
              <a:rPr lang="en-US" dirty="0" err="1"/>
              <a:t>sau</a:t>
            </a:r>
            <a:r>
              <a:rPr lang="en-US" dirty="0"/>
              <a:t> </a:t>
            </a:r>
            <a:r>
              <a:rPr lang="en-US" dirty="0" err="1"/>
              <a:t>nên</a:t>
            </a:r>
            <a:r>
              <a:rPr lang="en-US" dirty="0"/>
              <a:t> </a:t>
            </a:r>
            <a:r>
              <a:rPr lang="en-US" dirty="0" err="1"/>
              <a:t>có</a:t>
            </a:r>
            <a:r>
              <a:rPr lang="en-US" dirty="0"/>
              <a:t> </a:t>
            </a:r>
            <a:r>
              <a:rPr lang="en-US" dirty="0" err="1"/>
              <a:t>thể</a:t>
            </a:r>
            <a:r>
              <a:rPr lang="en-US" dirty="0"/>
              <a:t> </a:t>
            </a:r>
            <a:r>
              <a:rPr lang="en-US" dirty="0" err="1"/>
              <a:t>xem</a:t>
            </a:r>
            <a:r>
              <a:rPr lang="en-US" dirty="0"/>
              <a:t> </a:t>
            </a:r>
            <a:r>
              <a:rPr lang="en-US" dirty="0" err="1"/>
              <a:t>như</a:t>
            </a:r>
            <a:r>
              <a:rPr lang="en-US" dirty="0"/>
              <a:t> </a:t>
            </a:r>
            <a:r>
              <a:rPr lang="en-US" dirty="0" err="1"/>
              <a:t>là</a:t>
            </a:r>
            <a:r>
              <a:rPr lang="en-US" dirty="0"/>
              <a:t> </a:t>
            </a:r>
            <a:r>
              <a:rPr lang="en-US" dirty="0" err="1"/>
              <a:t>không</a:t>
            </a:r>
            <a:r>
              <a:rPr lang="en-US" dirty="0"/>
              <a:t> </a:t>
            </a:r>
            <a:r>
              <a:rPr lang="en-US" dirty="0" err="1"/>
              <a:t>có</a:t>
            </a:r>
            <a:r>
              <a:rPr lang="en-US" dirty="0"/>
              <a:t> </a:t>
            </a:r>
            <a:r>
              <a:rPr lang="en-US" dirty="0" err="1"/>
              <a:t>rủi</a:t>
            </a:r>
            <a:r>
              <a:rPr lang="en-US" dirty="0"/>
              <a:t> </a:t>
            </a:r>
            <a:r>
              <a:rPr lang="en-US" dirty="0" err="1"/>
              <a:t>ro</a:t>
            </a:r>
            <a:r>
              <a:rPr lang="en-US" dirty="0"/>
              <a:t> </a:t>
            </a:r>
            <a:r>
              <a:rPr lang="en-US" dirty="0" err="1"/>
              <a:t>trả</a:t>
            </a:r>
            <a:r>
              <a:rPr lang="en-US" dirty="0"/>
              <a:t> </a:t>
            </a:r>
            <a:r>
              <a:rPr lang="en-US" dirty="0" err="1"/>
              <a:t>nợ</a:t>
            </a:r>
            <a:r>
              <a:rPr lang="en-US" dirty="0"/>
              <a:t>, </a:t>
            </a:r>
            <a:endParaRPr lang="en-US" dirty="0"/>
          </a:p>
          <a:p>
            <a:pPr marL="0" indent="0" algn="just">
              <a:buNone/>
            </a:pPr>
            <a:r>
              <a:rPr lang="en-US" dirty="0" smtClean="0"/>
              <a:t>	(</a:t>
            </a:r>
            <a:r>
              <a:rPr lang="en-US" dirty="0"/>
              <a:t>2) </a:t>
            </a:r>
            <a:r>
              <a:rPr lang="en-US" dirty="0" err="1"/>
              <a:t>C</a:t>
            </a:r>
            <a:r>
              <a:rPr lang="en-US" dirty="0" err="1" smtClean="0"/>
              <a:t>ó</a:t>
            </a:r>
            <a:r>
              <a:rPr lang="en-US" dirty="0" smtClean="0"/>
              <a:t> </a:t>
            </a:r>
            <a:r>
              <a:rPr lang="en-US" dirty="0" err="1"/>
              <a:t>thị</a:t>
            </a:r>
            <a:r>
              <a:rPr lang="en-US" dirty="0"/>
              <a:t> </a:t>
            </a:r>
            <a:r>
              <a:rPr lang="en-US" dirty="0" err="1"/>
              <a:t>trường</a:t>
            </a:r>
            <a:r>
              <a:rPr lang="en-US" dirty="0"/>
              <a:t> </a:t>
            </a:r>
            <a:r>
              <a:rPr lang="en-US" dirty="0" err="1"/>
              <a:t>thứ</a:t>
            </a:r>
            <a:r>
              <a:rPr lang="en-US" dirty="0"/>
              <a:t> </a:t>
            </a:r>
            <a:r>
              <a:rPr lang="en-US" dirty="0" err="1"/>
              <a:t>cấp</a:t>
            </a:r>
            <a:r>
              <a:rPr lang="en-US" dirty="0"/>
              <a:t> </a:t>
            </a:r>
            <a:r>
              <a:rPr lang="en-US" dirty="0" err="1"/>
              <a:t>hoạt</a:t>
            </a:r>
            <a:r>
              <a:rPr lang="en-US" dirty="0"/>
              <a:t> </a:t>
            </a:r>
            <a:r>
              <a:rPr lang="en-US" dirty="0" err="1"/>
              <a:t>động</a:t>
            </a:r>
            <a:r>
              <a:rPr lang="en-US" dirty="0"/>
              <a:t> </a:t>
            </a:r>
            <a:r>
              <a:rPr lang="en-US" dirty="0" err="1"/>
              <a:t>nhằm</a:t>
            </a:r>
            <a:r>
              <a:rPr lang="en-US" dirty="0"/>
              <a:t> </a:t>
            </a:r>
            <a:r>
              <a:rPr lang="en-US" dirty="0" err="1"/>
              <a:t>đáp</a:t>
            </a:r>
            <a:r>
              <a:rPr lang="en-US" dirty="0"/>
              <a:t> </a:t>
            </a:r>
            <a:r>
              <a:rPr lang="en-US" dirty="0" err="1"/>
              <a:t>ứng</a:t>
            </a:r>
            <a:r>
              <a:rPr lang="en-US" dirty="0"/>
              <a:t> </a:t>
            </a:r>
            <a:r>
              <a:rPr lang="en-US" dirty="0" err="1"/>
              <a:t>nhu</a:t>
            </a:r>
            <a:r>
              <a:rPr lang="en-US" dirty="0"/>
              <a:t> </a:t>
            </a:r>
            <a:r>
              <a:rPr lang="en-US" dirty="0" err="1"/>
              <a:t>cầu</a:t>
            </a:r>
            <a:r>
              <a:rPr lang="en-US" dirty="0"/>
              <a:t> </a:t>
            </a:r>
            <a:r>
              <a:rPr lang="en-US" dirty="0" err="1"/>
              <a:t>thanh</a:t>
            </a:r>
            <a:r>
              <a:rPr lang="en-US" dirty="0"/>
              <a:t> </a:t>
            </a:r>
            <a:r>
              <a:rPr lang="en-US" dirty="0" err="1"/>
              <a:t>khoản</a:t>
            </a:r>
            <a:r>
              <a:rPr lang="en-US" dirty="0"/>
              <a:t> </a:t>
            </a:r>
            <a:r>
              <a:rPr lang="en-US" dirty="0" err="1"/>
              <a:t>cho</a:t>
            </a:r>
            <a:r>
              <a:rPr lang="en-US" dirty="0"/>
              <a:t> </a:t>
            </a:r>
            <a:r>
              <a:rPr lang="en-US" dirty="0" err="1"/>
              <a:t>nhà</a:t>
            </a:r>
            <a:r>
              <a:rPr lang="en-US" dirty="0"/>
              <a:t> </a:t>
            </a:r>
            <a:r>
              <a:rPr lang="en-US" dirty="0" err="1"/>
              <a:t>đầu</a:t>
            </a:r>
            <a:r>
              <a:rPr lang="en-US" dirty="0"/>
              <a:t> </a:t>
            </a:r>
            <a:r>
              <a:rPr lang="en-US" dirty="0" err="1"/>
              <a:t>tư</a:t>
            </a:r>
            <a:r>
              <a:rPr lang="en-US" dirty="0"/>
              <a:t> </a:t>
            </a:r>
            <a:r>
              <a:rPr lang="en-US" dirty="0" err="1"/>
              <a:t>khi</a:t>
            </a:r>
            <a:r>
              <a:rPr lang="en-US" dirty="0"/>
              <a:t> </a:t>
            </a:r>
            <a:r>
              <a:rPr lang="en-US" dirty="0" err="1"/>
              <a:t>cần</a:t>
            </a:r>
            <a:r>
              <a:rPr lang="en-US" dirty="0"/>
              <a:t> </a:t>
            </a:r>
            <a:r>
              <a:rPr lang="en-US" dirty="0" err="1"/>
              <a:t>thiết</a:t>
            </a:r>
            <a:r>
              <a:rPr lang="en-US" dirty="0"/>
              <a:t>.</a:t>
            </a:r>
          </a:p>
          <a:p>
            <a:pPr algn="just"/>
            <a:endParaRPr lang="en-US" dirty="0"/>
          </a:p>
        </p:txBody>
      </p:sp>
    </p:spTree>
    <p:extLst>
      <p:ext uri="{BB962C8B-B14F-4D97-AF65-F5344CB8AC3E}">
        <p14:creationId xmlns:p14="http://schemas.microsoft.com/office/powerpoint/2010/main" val="504914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err="1"/>
              <a:t>T</a:t>
            </a:r>
            <a:r>
              <a:rPr lang="en-US" dirty="0" err="1" smtClean="0"/>
              <a:t>ín</a:t>
            </a:r>
            <a:r>
              <a:rPr lang="en-US" dirty="0" smtClean="0"/>
              <a:t> </a:t>
            </a:r>
            <a:r>
              <a:rPr lang="en-US" dirty="0" err="1"/>
              <a:t>phiếu</a:t>
            </a:r>
            <a:r>
              <a:rPr lang="en-US" dirty="0"/>
              <a:t> Kho </a:t>
            </a:r>
            <a:r>
              <a:rPr lang="en-US" dirty="0" err="1"/>
              <a:t>bạc</a:t>
            </a:r>
            <a:r>
              <a:rPr lang="en-US" dirty="0"/>
              <a:t> </a:t>
            </a:r>
            <a:r>
              <a:rPr lang="en-US" dirty="0" err="1"/>
              <a:t>không</a:t>
            </a:r>
            <a:r>
              <a:rPr lang="en-US" dirty="0"/>
              <a:t> </a:t>
            </a:r>
            <a:r>
              <a:rPr lang="en-US" dirty="0" err="1"/>
              <a:t>trả</a:t>
            </a:r>
            <a:r>
              <a:rPr lang="en-US" dirty="0"/>
              <a:t> </a:t>
            </a:r>
            <a:r>
              <a:rPr lang="en-US" dirty="0" err="1"/>
              <a:t>lãi</a:t>
            </a:r>
            <a:r>
              <a:rPr lang="en-US" dirty="0"/>
              <a:t> </a:t>
            </a:r>
            <a:r>
              <a:rPr lang="en-US" dirty="0" err="1"/>
              <a:t>mà</a:t>
            </a:r>
            <a:r>
              <a:rPr lang="en-US" dirty="0"/>
              <a:t> </a:t>
            </a:r>
            <a:r>
              <a:rPr lang="en-US" dirty="0" err="1"/>
              <a:t>được</a:t>
            </a:r>
            <a:r>
              <a:rPr lang="en-US" dirty="0"/>
              <a:t> </a:t>
            </a:r>
            <a:r>
              <a:rPr lang="en-US" dirty="0" err="1"/>
              <a:t>bán</a:t>
            </a:r>
            <a:r>
              <a:rPr lang="en-US" dirty="0"/>
              <a:t> ở </a:t>
            </a:r>
            <a:r>
              <a:rPr lang="en-US" dirty="0" err="1"/>
              <a:t>mức</a:t>
            </a:r>
            <a:r>
              <a:rPr lang="en-US" dirty="0"/>
              <a:t> </a:t>
            </a:r>
            <a:r>
              <a:rPr lang="en-US" dirty="0" err="1"/>
              <a:t>giá</a:t>
            </a:r>
            <a:r>
              <a:rPr lang="en-US" dirty="0"/>
              <a:t> </a:t>
            </a:r>
            <a:r>
              <a:rPr lang="en-US" dirty="0" err="1"/>
              <a:t>chiết</a:t>
            </a:r>
            <a:r>
              <a:rPr lang="en-US" dirty="0"/>
              <a:t> </a:t>
            </a:r>
            <a:r>
              <a:rPr lang="en-US" dirty="0" err="1"/>
              <a:t>khấu</a:t>
            </a:r>
            <a:r>
              <a:rPr lang="en-US" dirty="0"/>
              <a:t> so </a:t>
            </a:r>
            <a:r>
              <a:rPr lang="en-US" dirty="0" err="1"/>
              <a:t>với</a:t>
            </a:r>
            <a:r>
              <a:rPr lang="en-US" dirty="0"/>
              <a:t> </a:t>
            </a:r>
            <a:r>
              <a:rPr lang="en-US" dirty="0" err="1"/>
              <a:t>mệnh</a:t>
            </a:r>
            <a:r>
              <a:rPr lang="en-US" dirty="0"/>
              <a:t> </a:t>
            </a:r>
            <a:r>
              <a:rPr lang="en-US" dirty="0" err="1"/>
              <a:t>giá</a:t>
            </a:r>
            <a:r>
              <a:rPr lang="en-US" dirty="0"/>
              <a:t>. </a:t>
            </a:r>
            <a:endParaRPr lang="en-US" dirty="0" smtClean="0"/>
          </a:p>
          <a:p>
            <a:pPr algn="just"/>
            <a:r>
              <a:rPr lang="en-US" dirty="0" err="1"/>
              <a:t>L</a:t>
            </a:r>
            <a:r>
              <a:rPr lang="en-US" dirty="0" err="1" smtClean="0"/>
              <a:t>ợi</a:t>
            </a:r>
            <a:r>
              <a:rPr lang="en-US" dirty="0" smtClean="0"/>
              <a:t> </a:t>
            </a:r>
            <a:r>
              <a:rPr lang="en-US" dirty="0" err="1"/>
              <a:t>nhuận</a:t>
            </a:r>
            <a:r>
              <a:rPr lang="en-US" dirty="0"/>
              <a:t> </a:t>
            </a:r>
            <a:r>
              <a:rPr lang="en-US" dirty="0" err="1"/>
              <a:t>đầu</a:t>
            </a:r>
            <a:r>
              <a:rPr lang="en-US" dirty="0"/>
              <a:t> </a:t>
            </a:r>
            <a:r>
              <a:rPr lang="en-US" dirty="0" err="1"/>
              <a:t>tư</a:t>
            </a:r>
            <a:r>
              <a:rPr lang="en-US" dirty="0"/>
              <a:t> </a:t>
            </a:r>
            <a:r>
              <a:rPr lang="en-US" dirty="0" err="1"/>
              <a:t>được</a:t>
            </a:r>
            <a:r>
              <a:rPr lang="en-US" dirty="0"/>
              <a:t> </a:t>
            </a:r>
            <a:r>
              <a:rPr lang="en-US" dirty="0" err="1"/>
              <a:t>xác</a:t>
            </a:r>
            <a:r>
              <a:rPr lang="en-US" dirty="0"/>
              <a:t> </a:t>
            </a:r>
            <a:r>
              <a:rPr lang="en-US" dirty="0" err="1"/>
              <a:t>định</a:t>
            </a:r>
            <a:r>
              <a:rPr lang="en-US" dirty="0"/>
              <a:t> </a:t>
            </a:r>
            <a:r>
              <a:rPr lang="en-US" dirty="0" err="1"/>
              <a:t>dựa</a:t>
            </a:r>
            <a:r>
              <a:rPr lang="en-US" dirty="0"/>
              <a:t> </a:t>
            </a:r>
            <a:r>
              <a:rPr lang="en-US" dirty="0" err="1"/>
              <a:t>trên</a:t>
            </a:r>
            <a:r>
              <a:rPr lang="en-US" dirty="0"/>
              <a:t> </a:t>
            </a:r>
            <a:r>
              <a:rPr lang="en-US" dirty="0" err="1"/>
              <a:t>cơ</a:t>
            </a:r>
            <a:r>
              <a:rPr lang="en-US" dirty="0"/>
              <a:t> </a:t>
            </a:r>
            <a:r>
              <a:rPr lang="en-US" dirty="0" err="1"/>
              <a:t>sở</a:t>
            </a:r>
            <a:r>
              <a:rPr lang="en-US" dirty="0"/>
              <a:t> </a:t>
            </a:r>
            <a:r>
              <a:rPr lang="en-US" dirty="0" err="1"/>
              <a:t>chênh</a:t>
            </a:r>
            <a:r>
              <a:rPr lang="en-US" dirty="0"/>
              <a:t> </a:t>
            </a:r>
            <a:r>
              <a:rPr lang="en-US" dirty="0" err="1"/>
              <a:t>lệch</a:t>
            </a:r>
            <a:r>
              <a:rPr lang="en-US" dirty="0"/>
              <a:t> </a:t>
            </a:r>
            <a:r>
              <a:rPr lang="en-US" dirty="0" err="1"/>
              <a:t>giữa</a:t>
            </a:r>
            <a:r>
              <a:rPr lang="en-US" dirty="0"/>
              <a:t> </a:t>
            </a:r>
            <a:r>
              <a:rPr lang="en-US" dirty="0" err="1"/>
              <a:t>mệnh</a:t>
            </a:r>
            <a:r>
              <a:rPr lang="en-US" dirty="0"/>
              <a:t> </a:t>
            </a:r>
            <a:r>
              <a:rPr lang="en-US" dirty="0" err="1"/>
              <a:t>giá</a:t>
            </a:r>
            <a:r>
              <a:rPr lang="en-US" dirty="0"/>
              <a:t> </a:t>
            </a:r>
            <a:r>
              <a:rPr lang="en-US" dirty="0" err="1"/>
              <a:t>và</a:t>
            </a:r>
            <a:r>
              <a:rPr lang="en-US" dirty="0"/>
              <a:t> </a:t>
            </a:r>
            <a:r>
              <a:rPr lang="en-US" dirty="0" err="1"/>
              <a:t>giá</a:t>
            </a:r>
            <a:r>
              <a:rPr lang="en-US" dirty="0"/>
              <a:t> </a:t>
            </a:r>
            <a:r>
              <a:rPr lang="en-US" dirty="0" err="1"/>
              <a:t>mua</a:t>
            </a:r>
            <a:r>
              <a:rPr lang="en-US" dirty="0"/>
              <a:t> </a:t>
            </a:r>
            <a:r>
              <a:rPr lang="en-US" dirty="0" err="1"/>
              <a:t>tín</a:t>
            </a:r>
            <a:r>
              <a:rPr lang="en-US" dirty="0"/>
              <a:t> </a:t>
            </a:r>
            <a:r>
              <a:rPr lang="en-US" dirty="0" err="1"/>
              <a:t>phiếu</a:t>
            </a:r>
            <a:r>
              <a:rPr lang="en-US" dirty="0"/>
              <a:t>. </a:t>
            </a:r>
            <a:endParaRPr lang="en-US" dirty="0"/>
          </a:p>
        </p:txBody>
      </p:sp>
    </p:spTree>
    <p:extLst>
      <p:ext uri="{BB962C8B-B14F-4D97-AF65-F5344CB8AC3E}">
        <p14:creationId xmlns:p14="http://schemas.microsoft.com/office/powerpoint/2010/main" val="953941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algn="just"/>
                <a:r>
                  <a:rPr lang="en-US" dirty="0" err="1"/>
                  <a:t>Lợi</a:t>
                </a:r>
                <a:r>
                  <a:rPr lang="en-US" dirty="0"/>
                  <a:t> </a:t>
                </a:r>
                <a:r>
                  <a:rPr lang="en-US" dirty="0" err="1"/>
                  <a:t>suất</a:t>
                </a:r>
                <a:r>
                  <a:rPr lang="en-US" dirty="0"/>
                  <a:t> </a:t>
                </a:r>
                <a:r>
                  <a:rPr lang="en-US" dirty="0" err="1"/>
                  <a:t>đầu</a:t>
                </a:r>
                <a:r>
                  <a:rPr lang="en-US" dirty="0"/>
                  <a:t> </a:t>
                </a:r>
                <a:r>
                  <a:rPr lang="en-US" dirty="0" err="1"/>
                  <a:t>tư</a:t>
                </a:r>
                <a:r>
                  <a:rPr lang="en-US" dirty="0"/>
                  <a:t> </a:t>
                </a:r>
                <a:r>
                  <a:rPr lang="en-US" dirty="0" err="1"/>
                  <a:t>tín</a:t>
                </a:r>
                <a:r>
                  <a:rPr lang="en-US" dirty="0"/>
                  <a:t> </a:t>
                </a:r>
                <a:r>
                  <a:rPr lang="en-US" dirty="0" err="1"/>
                  <a:t>phiếu</a:t>
                </a:r>
                <a:r>
                  <a:rPr lang="en-US" dirty="0"/>
                  <a:t> </a:t>
                </a:r>
                <a:r>
                  <a:rPr lang="en-US" dirty="0" err="1"/>
                  <a:t>thường</a:t>
                </a:r>
                <a:r>
                  <a:rPr lang="en-US" dirty="0"/>
                  <a:t> </a:t>
                </a:r>
                <a:r>
                  <a:rPr lang="en-US" dirty="0" err="1"/>
                  <a:t>được</a:t>
                </a:r>
                <a:r>
                  <a:rPr lang="en-US" dirty="0"/>
                  <a:t> </a:t>
                </a:r>
                <a:r>
                  <a:rPr lang="en-US" dirty="0" err="1"/>
                  <a:t>xác</a:t>
                </a:r>
                <a:r>
                  <a:rPr lang="en-US" dirty="0"/>
                  <a:t> </a:t>
                </a:r>
                <a:r>
                  <a:rPr lang="en-US" dirty="0" err="1"/>
                  <a:t>định</a:t>
                </a:r>
                <a:r>
                  <a:rPr lang="en-US" dirty="0"/>
                  <a:t> </a:t>
                </a:r>
                <a:r>
                  <a:rPr lang="en-US" dirty="0" err="1"/>
                  <a:t>theo</a:t>
                </a:r>
                <a:r>
                  <a:rPr lang="en-US" dirty="0"/>
                  <a:t> </a:t>
                </a:r>
                <a:r>
                  <a:rPr lang="en-US" dirty="0" err="1"/>
                  <a:t>tỷ</a:t>
                </a:r>
                <a:r>
                  <a:rPr lang="en-US" dirty="0"/>
                  <a:t> </a:t>
                </a:r>
                <a:r>
                  <a:rPr lang="en-US" dirty="0" err="1"/>
                  <a:t>lệ</a:t>
                </a:r>
                <a:r>
                  <a:rPr lang="en-US" dirty="0"/>
                  <a:t> </a:t>
                </a:r>
                <a:r>
                  <a:rPr lang="en-US" dirty="0" err="1"/>
                  <a:t>phần</a:t>
                </a:r>
                <a:r>
                  <a:rPr lang="en-US" dirty="0"/>
                  <a:t> </a:t>
                </a:r>
                <a:r>
                  <a:rPr lang="en-US" dirty="0" err="1"/>
                  <a:t>trăm</a:t>
                </a:r>
                <a:r>
                  <a:rPr lang="en-US" dirty="0"/>
                  <a:t> </a:t>
                </a:r>
                <a:r>
                  <a:rPr lang="en-US" dirty="0" err="1"/>
                  <a:t>một</a:t>
                </a:r>
                <a:r>
                  <a:rPr lang="en-US" dirty="0"/>
                  <a:t> </a:t>
                </a:r>
                <a:r>
                  <a:rPr lang="en-US" dirty="0" err="1"/>
                  <a:t>năm</a:t>
                </a:r>
                <a:r>
                  <a:rPr lang="en-US" dirty="0"/>
                  <a:t>, </a:t>
                </a:r>
                <a:r>
                  <a:rPr lang="en-US" dirty="0" err="1"/>
                  <a:t>bằng</a:t>
                </a:r>
                <a:r>
                  <a:rPr lang="en-US" dirty="0"/>
                  <a:t> </a:t>
                </a:r>
                <a:r>
                  <a:rPr lang="en-US" dirty="0" err="1"/>
                  <a:t>công</a:t>
                </a:r>
                <a:r>
                  <a:rPr lang="en-US" dirty="0"/>
                  <a:t> </a:t>
                </a:r>
                <a:r>
                  <a:rPr lang="en-US" dirty="0" err="1"/>
                  <a:t>thức</a:t>
                </a:r>
                <a:r>
                  <a:rPr lang="en-US" dirty="0"/>
                  <a:t> </a:t>
                </a:r>
                <a:r>
                  <a:rPr lang="en-US" dirty="0" err="1"/>
                  <a:t>sau</a:t>
                </a:r>
                <a:r>
                  <a:rPr lang="en-US" dirty="0"/>
                  <a:t> </a:t>
                </a:r>
                <a:r>
                  <a:rPr lang="en-US" dirty="0" err="1"/>
                  <a:t>đây</a:t>
                </a:r>
                <a:r>
                  <a:rPr lang="en-US" dirty="0"/>
                  <a:t>:</a:t>
                </a:r>
              </a:p>
              <a:p>
                <a:r>
                  <a:rPr lang="en-US" dirty="0"/>
                  <a:t>Y</a:t>
                </a:r>
                <a:r>
                  <a:rPr lang="en-US" baseline="-25000" dirty="0"/>
                  <a:t>T </a:t>
                </a:r>
                <a14:m>
                  <m:oMath xmlns:m="http://schemas.openxmlformats.org/officeDocument/2006/math">
                    <m:r>
                      <a:rPr lang="en-US" i="1"/>
                      <m:t>=</m:t>
                    </m:r>
                    <m:f>
                      <m:fPr>
                        <m:ctrlPr>
                          <a:rPr lang="en-US" i="1"/>
                        </m:ctrlPr>
                      </m:fPr>
                      <m:num>
                        <m:r>
                          <a:rPr lang="en-US" i="1"/>
                          <m:t>𝑆𝑃</m:t>
                        </m:r>
                        <m:r>
                          <a:rPr lang="en-US" i="1"/>
                          <m:t>−</m:t>
                        </m:r>
                        <m:r>
                          <a:rPr lang="en-US" i="1"/>
                          <m:t>𝑃𝑃</m:t>
                        </m:r>
                      </m:num>
                      <m:den>
                        <m:r>
                          <a:rPr lang="en-US" i="1"/>
                          <m:t>𝑃𝑃</m:t>
                        </m:r>
                      </m:den>
                    </m:f>
                    <m:r>
                      <a:rPr lang="en-US" i="1"/>
                      <m:t> </m:t>
                    </m:r>
                    <m:r>
                      <a:rPr lang="en-US" i="1"/>
                      <m:t>𝑥</m:t>
                    </m:r>
                    <m:r>
                      <a:rPr lang="en-US" i="1"/>
                      <m:t> </m:t>
                    </m:r>
                    <m:f>
                      <m:fPr>
                        <m:ctrlPr>
                          <a:rPr lang="en-US" i="1"/>
                        </m:ctrlPr>
                      </m:fPr>
                      <m:num>
                        <m:r>
                          <a:rPr lang="en-US" i="1"/>
                          <m:t>365</m:t>
                        </m:r>
                      </m:num>
                      <m:den>
                        <m:r>
                          <a:rPr lang="en-US" i="1"/>
                          <m:t>𝑛</m:t>
                        </m:r>
                      </m:den>
                    </m:f>
                  </m:oMath>
                </a14:m>
                <a:endParaRPr lang="en-US" dirty="0"/>
              </a:p>
              <a:p>
                <a:r>
                  <a:rPr lang="en-US" dirty="0" err="1"/>
                  <a:t>Trong</a:t>
                </a:r>
                <a:r>
                  <a:rPr lang="en-US" dirty="0"/>
                  <a:t> </a:t>
                </a:r>
                <a:r>
                  <a:rPr lang="en-US" dirty="0" err="1" smtClean="0"/>
                  <a:t>đó</a:t>
                </a:r>
                <a:r>
                  <a:rPr lang="en-US" dirty="0" smtClean="0"/>
                  <a:t>: SP </a:t>
                </a:r>
                <a:r>
                  <a:rPr lang="en-US" dirty="0"/>
                  <a:t>= </a:t>
                </a:r>
                <a:r>
                  <a:rPr lang="en-US" dirty="0" err="1"/>
                  <a:t>giá</a:t>
                </a:r>
                <a:r>
                  <a:rPr lang="en-US" dirty="0"/>
                  <a:t> </a:t>
                </a:r>
                <a:r>
                  <a:rPr lang="en-US" dirty="0" err="1"/>
                  <a:t>bán</a:t>
                </a:r>
                <a:r>
                  <a:rPr lang="en-US" dirty="0"/>
                  <a:t> </a:t>
                </a:r>
                <a:r>
                  <a:rPr lang="en-US" dirty="0" err="1"/>
                  <a:t>tín</a:t>
                </a:r>
                <a:r>
                  <a:rPr lang="en-US" dirty="0"/>
                  <a:t> </a:t>
                </a:r>
                <a:r>
                  <a:rPr lang="en-US" dirty="0" err="1" smtClean="0"/>
                  <a:t>phiếu</a:t>
                </a:r>
                <a:r>
                  <a:rPr lang="en-US" dirty="0" smtClean="0"/>
                  <a:t>; PP </a:t>
                </a:r>
                <a:r>
                  <a:rPr lang="en-US" dirty="0"/>
                  <a:t>= </a:t>
                </a:r>
                <a:r>
                  <a:rPr lang="en-US" dirty="0" err="1"/>
                  <a:t>giá</a:t>
                </a:r>
                <a:r>
                  <a:rPr lang="en-US" dirty="0"/>
                  <a:t> </a:t>
                </a:r>
                <a:r>
                  <a:rPr lang="en-US" dirty="0" err="1"/>
                  <a:t>mua</a:t>
                </a:r>
                <a:r>
                  <a:rPr lang="en-US" dirty="0"/>
                  <a:t> </a:t>
                </a:r>
                <a:r>
                  <a:rPr lang="en-US" dirty="0" err="1"/>
                  <a:t>tín</a:t>
                </a:r>
                <a:r>
                  <a:rPr lang="en-US" dirty="0"/>
                  <a:t> </a:t>
                </a:r>
                <a:r>
                  <a:rPr lang="en-US" dirty="0" err="1" smtClean="0"/>
                  <a:t>phiếu</a:t>
                </a:r>
                <a:r>
                  <a:rPr lang="en-US" dirty="0" smtClean="0"/>
                  <a:t>; n </a:t>
                </a:r>
                <a:r>
                  <a:rPr lang="en-US" dirty="0"/>
                  <a:t>= </a:t>
                </a:r>
                <a:r>
                  <a:rPr lang="en-US" dirty="0" err="1"/>
                  <a:t>số</a:t>
                </a:r>
                <a:r>
                  <a:rPr lang="en-US" dirty="0"/>
                  <a:t> </a:t>
                </a:r>
                <a:r>
                  <a:rPr lang="en-US" dirty="0" err="1"/>
                  <a:t>ngày</a:t>
                </a:r>
                <a:r>
                  <a:rPr lang="en-US" dirty="0"/>
                  <a:t> </a:t>
                </a:r>
                <a:r>
                  <a:rPr lang="en-US" dirty="0" err="1"/>
                  <a:t>nhà</a:t>
                </a:r>
                <a:r>
                  <a:rPr lang="en-US" dirty="0"/>
                  <a:t> </a:t>
                </a:r>
                <a:r>
                  <a:rPr lang="en-US" dirty="0" err="1"/>
                  <a:t>đầu</a:t>
                </a:r>
                <a:r>
                  <a:rPr lang="en-US" dirty="0"/>
                  <a:t> </a:t>
                </a:r>
                <a:r>
                  <a:rPr lang="en-US" dirty="0" err="1"/>
                  <a:t>tư</a:t>
                </a:r>
                <a:r>
                  <a:rPr lang="en-US" dirty="0"/>
                  <a:t> </a:t>
                </a:r>
                <a:r>
                  <a:rPr lang="en-US" dirty="0" err="1"/>
                  <a:t>giữ</a:t>
                </a:r>
                <a:r>
                  <a:rPr lang="en-US" dirty="0"/>
                  <a:t> </a:t>
                </a:r>
                <a:r>
                  <a:rPr lang="en-US" dirty="0" err="1"/>
                  <a:t>tín</a:t>
                </a:r>
                <a:r>
                  <a:rPr lang="en-US" dirty="0"/>
                  <a:t> </a:t>
                </a:r>
                <a:r>
                  <a:rPr lang="en-US" dirty="0" err="1"/>
                  <a:t>phiếu</a:t>
                </a:r>
                <a:r>
                  <a:rPr lang="en-US" dirty="0"/>
                  <a:t>.</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01" r="-1648"/>
                </a:stretch>
              </a:blipFill>
            </p:spPr>
            <p:txBody>
              <a:bodyPr/>
              <a:lstStyle/>
              <a:p>
                <a:r>
                  <a:rPr lang="en-US">
                    <a:noFill/>
                  </a:rPr>
                  <a:t> </a:t>
                </a:r>
              </a:p>
            </p:txBody>
          </p:sp>
        </mc:Fallback>
      </mc:AlternateContent>
    </p:spTree>
    <p:extLst>
      <p:ext uri="{BB962C8B-B14F-4D97-AF65-F5344CB8AC3E}">
        <p14:creationId xmlns:p14="http://schemas.microsoft.com/office/powerpoint/2010/main" val="2827136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i="1" dirty="0" err="1"/>
                  <a:t>Giả</a:t>
                </a:r>
                <a:r>
                  <a:rPr lang="en-US" i="1" dirty="0"/>
                  <a:t> </a:t>
                </a:r>
                <a:r>
                  <a:rPr lang="en-US" i="1" dirty="0" err="1"/>
                  <a:t>sử</a:t>
                </a:r>
                <a:r>
                  <a:rPr lang="en-US" dirty="0"/>
                  <a:t> </a:t>
                </a:r>
                <a:r>
                  <a:rPr lang="en-US" dirty="0" err="1"/>
                  <a:t>nhà</a:t>
                </a:r>
                <a:r>
                  <a:rPr lang="en-US" dirty="0"/>
                  <a:t> </a:t>
                </a:r>
                <a:r>
                  <a:rPr lang="en-US" dirty="0" err="1"/>
                  <a:t>đầu</a:t>
                </a:r>
                <a:r>
                  <a:rPr lang="en-US" dirty="0"/>
                  <a:t> </a:t>
                </a:r>
                <a:r>
                  <a:rPr lang="en-US" dirty="0" err="1"/>
                  <a:t>tư</a:t>
                </a:r>
                <a:r>
                  <a:rPr lang="en-US" dirty="0"/>
                  <a:t> </a:t>
                </a:r>
                <a:r>
                  <a:rPr lang="en-US" dirty="0" err="1"/>
                  <a:t>bỏ</a:t>
                </a:r>
                <a:r>
                  <a:rPr lang="en-US" dirty="0"/>
                  <a:t> </a:t>
                </a:r>
                <a:r>
                  <a:rPr lang="en-US" dirty="0" err="1"/>
                  <a:t>ra</a:t>
                </a:r>
                <a:r>
                  <a:rPr lang="en-US" dirty="0"/>
                  <a:t> </a:t>
                </a:r>
                <a:r>
                  <a:rPr lang="en-US" i="1" dirty="0"/>
                  <a:t>9.600$</a:t>
                </a:r>
                <a:r>
                  <a:rPr lang="en-US" dirty="0"/>
                  <a:t>để </a:t>
                </a:r>
                <a:r>
                  <a:rPr lang="en-US" dirty="0" err="1"/>
                  <a:t>mua</a:t>
                </a:r>
                <a:r>
                  <a:rPr lang="en-US" dirty="0"/>
                  <a:t> </a:t>
                </a:r>
                <a:r>
                  <a:rPr lang="en-US" dirty="0" err="1"/>
                  <a:t>tín</a:t>
                </a:r>
                <a:r>
                  <a:rPr lang="en-US" dirty="0"/>
                  <a:t> </a:t>
                </a:r>
                <a:r>
                  <a:rPr lang="en-US" dirty="0" err="1"/>
                  <a:t>phiếu</a:t>
                </a:r>
                <a:r>
                  <a:rPr lang="en-US" dirty="0"/>
                  <a:t> Kho </a:t>
                </a:r>
                <a:r>
                  <a:rPr lang="en-US" dirty="0" err="1"/>
                  <a:t>bạc</a:t>
                </a:r>
                <a:r>
                  <a:rPr lang="en-US" dirty="0"/>
                  <a:t> </a:t>
                </a:r>
                <a:r>
                  <a:rPr lang="en-US" dirty="0" err="1"/>
                  <a:t>có</a:t>
                </a:r>
                <a:r>
                  <a:rPr lang="en-US" dirty="0"/>
                  <a:t> </a:t>
                </a:r>
                <a:r>
                  <a:rPr lang="en-US" dirty="0" err="1"/>
                  <a:t>thời</a:t>
                </a:r>
                <a:r>
                  <a:rPr lang="en-US" dirty="0"/>
                  <a:t> </a:t>
                </a:r>
                <a:r>
                  <a:rPr lang="en-US" dirty="0" err="1"/>
                  <a:t>hạn</a:t>
                </a:r>
                <a:r>
                  <a:rPr lang="en-US" dirty="0"/>
                  <a:t> 182 </a:t>
                </a:r>
                <a:r>
                  <a:rPr lang="en-US" dirty="0" err="1"/>
                  <a:t>ngày</a:t>
                </a:r>
                <a:r>
                  <a:rPr lang="en-US" dirty="0"/>
                  <a:t>, </a:t>
                </a:r>
                <a:r>
                  <a:rPr lang="en-US" dirty="0" err="1"/>
                  <a:t>mệnh</a:t>
                </a:r>
                <a:r>
                  <a:rPr lang="en-US" dirty="0"/>
                  <a:t> </a:t>
                </a:r>
                <a:r>
                  <a:rPr lang="en-US" dirty="0" err="1"/>
                  <a:t>giá</a:t>
                </a:r>
                <a:r>
                  <a:rPr lang="en-US" dirty="0"/>
                  <a:t> 10.000$ </a:t>
                </a:r>
                <a:r>
                  <a:rPr lang="en-US" dirty="0" err="1"/>
                  <a:t>và</a:t>
                </a:r>
                <a:r>
                  <a:rPr lang="en-US" dirty="0"/>
                  <a:t> </a:t>
                </a:r>
                <a:r>
                  <a:rPr lang="en-US" dirty="0" err="1"/>
                  <a:t>giữ</a:t>
                </a:r>
                <a:r>
                  <a:rPr lang="en-US" dirty="0"/>
                  <a:t> </a:t>
                </a:r>
                <a:r>
                  <a:rPr lang="en-US" dirty="0" err="1"/>
                  <a:t>tín</a:t>
                </a:r>
                <a:r>
                  <a:rPr lang="en-US" dirty="0"/>
                  <a:t> </a:t>
                </a:r>
                <a:r>
                  <a:rPr lang="en-US" dirty="0" err="1"/>
                  <a:t>phiếu</a:t>
                </a:r>
                <a:r>
                  <a:rPr lang="en-US" dirty="0"/>
                  <a:t> </a:t>
                </a:r>
                <a:r>
                  <a:rPr lang="en-US" dirty="0" err="1"/>
                  <a:t>này</a:t>
                </a:r>
                <a:r>
                  <a:rPr lang="en-US" dirty="0"/>
                  <a:t> </a:t>
                </a:r>
                <a:r>
                  <a:rPr lang="en-US" dirty="0" err="1"/>
                  <a:t>cho</a:t>
                </a:r>
                <a:r>
                  <a:rPr lang="en-US" dirty="0"/>
                  <a:t> </a:t>
                </a:r>
                <a:r>
                  <a:rPr lang="en-US" dirty="0" err="1"/>
                  <a:t>đến</a:t>
                </a:r>
                <a:r>
                  <a:rPr lang="en-US" dirty="0"/>
                  <a:t> </a:t>
                </a:r>
                <a:r>
                  <a:rPr lang="en-US" dirty="0" err="1"/>
                  <a:t>khi</a:t>
                </a:r>
                <a:r>
                  <a:rPr lang="en-US" dirty="0"/>
                  <a:t> </a:t>
                </a:r>
                <a:r>
                  <a:rPr lang="en-US" dirty="0" err="1"/>
                  <a:t>đáo</a:t>
                </a:r>
                <a:r>
                  <a:rPr lang="en-US" dirty="0"/>
                  <a:t> </a:t>
                </a:r>
                <a:r>
                  <a:rPr lang="en-US" dirty="0" err="1"/>
                  <a:t>hạn</a:t>
                </a:r>
                <a:r>
                  <a:rPr lang="en-US" dirty="0"/>
                  <a:t>, </a:t>
                </a:r>
                <a:r>
                  <a:rPr lang="en-US" dirty="0" err="1"/>
                  <a:t>lợi</a:t>
                </a:r>
                <a:r>
                  <a:rPr lang="en-US" dirty="0"/>
                  <a:t> </a:t>
                </a:r>
                <a:r>
                  <a:rPr lang="en-US" dirty="0" err="1"/>
                  <a:t>suất</a:t>
                </a:r>
                <a:r>
                  <a:rPr lang="en-US" dirty="0"/>
                  <a:t> </a:t>
                </a:r>
                <a:r>
                  <a:rPr lang="en-US" dirty="0" err="1"/>
                  <a:t>của</a:t>
                </a:r>
                <a:r>
                  <a:rPr lang="en-US" dirty="0"/>
                  <a:t> </a:t>
                </a:r>
                <a:r>
                  <a:rPr lang="en-US" dirty="0" err="1"/>
                  <a:t>tín</a:t>
                </a:r>
                <a:r>
                  <a:rPr lang="en-US" dirty="0"/>
                  <a:t> </a:t>
                </a:r>
                <a:r>
                  <a:rPr lang="en-US" dirty="0" err="1"/>
                  <a:t>phiếu</a:t>
                </a:r>
                <a:r>
                  <a:rPr lang="en-US" dirty="0"/>
                  <a:t> </a:t>
                </a:r>
                <a:r>
                  <a:rPr lang="en-US" dirty="0" err="1"/>
                  <a:t>sẽ</a:t>
                </a:r>
                <a:r>
                  <a:rPr lang="en-US" dirty="0"/>
                  <a:t> </a:t>
                </a:r>
                <a:r>
                  <a:rPr lang="en-US" dirty="0" err="1"/>
                  <a:t>là</a:t>
                </a:r>
                <a:r>
                  <a:rPr lang="en-US" dirty="0"/>
                  <a:t> :</a:t>
                </a:r>
              </a:p>
              <a:p>
                <a:r>
                  <a:rPr lang="en-US" dirty="0"/>
                  <a:t>Y</a:t>
                </a:r>
                <a:r>
                  <a:rPr lang="en-US" baseline="-25000" dirty="0"/>
                  <a:t>T</a:t>
                </a:r>
                <a:r>
                  <a:rPr lang="en-US" dirty="0"/>
                  <a:t> = </a:t>
                </a:r>
                <a14:m>
                  <m:oMath xmlns:m="http://schemas.openxmlformats.org/officeDocument/2006/math">
                    <m:f>
                      <m:fPr>
                        <m:ctrlPr>
                          <a:rPr lang="en-US" i="1"/>
                        </m:ctrlPr>
                      </m:fPr>
                      <m:num>
                        <m:r>
                          <a:rPr lang="en-US" i="1"/>
                          <m:t>10.000−9.600</m:t>
                        </m:r>
                      </m:num>
                      <m:den>
                        <m:r>
                          <a:rPr lang="en-US" i="1"/>
                          <m:t>9.600</m:t>
                        </m:r>
                      </m:den>
                    </m:f>
                    <m:r>
                      <a:rPr lang="en-US" i="1"/>
                      <m:t>×</m:t>
                    </m:r>
                    <m:f>
                      <m:fPr>
                        <m:ctrlPr>
                          <a:rPr lang="en-US" i="1"/>
                        </m:ctrlPr>
                      </m:fPr>
                      <m:num>
                        <m:r>
                          <a:rPr lang="en-US" i="1"/>
                          <m:t>365</m:t>
                        </m:r>
                      </m:num>
                      <m:den>
                        <m:r>
                          <a:rPr lang="en-US" i="1"/>
                          <m:t>182</m:t>
                        </m:r>
                      </m:den>
                    </m:f>
                    <m:r>
                      <a:rPr lang="en-US" i="1"/>
                      <m:t>=8,36%</m:t>
                    </m:r>
                  </m:oMath>
                </a14:m>
                <a:endParaRPr lang="en-US" dirty="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501" r="-430"/>
                </a:stretch>
              </a:blipFill>
            </p:spPr>
            <p:txBody>
              <a:bodyPr/>
              <a:lstStyle/>
              <a:p>
                <a:r>
                  <a:rPr lang="en-US">
                    <a:noFill/>
                  </a:rPr>
                  <a:t> </a:t>
                </a:r>
              </a:p>
            </p:txBody>
          </p:sp>
        </mc:Fallback>
      </mc:AlternateContent>
    </p:spTree>
    <p:extLst>
      <p:ext uri="{BB962C8B-B14F-4D97-AF65-F5344CB8AC3E}">
        <p14:creationId xmlns:p14="http://schemas.microsoft.com/office/powerpoint/2010/main" val="10682169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ace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Times New Roman"/>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Chuong 2 cong cu tai chinh_chung khoan no_Trai phieu</Template>
  <TotalTime>16</TotalTime>
  <Words>1008</Words>
  <Application>Microsoft Office PowerPoint</Application>
  <PresentationFormat>On-screen Show (16:9)</PresentationFormat>
  <Paragraphs>54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Facet</vt:lpstr>
      <vt:lpstr>Chương 3 THỊ TRƯỜNG TIỀN TỆ</vt:lpstr>
      <vt:lpstr>KHÁI QUÁT VỀ THỊ TRƯỜNG TIỀN TỆ</vt:lpstr>
      <vt:lpstr>CÁC CÔNG CỤ GIAO DỊCH TRÊN TTTT</vt:lpstr>
      <vt:lpstr>PowerPoint Presentation</vt:lpstr>
      <vt:lpstr>Tín phiếu Kho bạc</vt:lpstr>
      <vt:lpstr>PowerPoint Presentation</vt:lpstr>
      <vt:lpstr>PowerPoint Presentation</vt:lpstr>
      <vt:lpstr>PowerPoint Presentation</vt:lpstr>
      <vt:lpstr>PowerPoint Presentation</vt:lpstr>
      <vt:lpstr>PowerPoint Presentation</vt:lpstr>
      <vt:lpstr>Tín phiếu công ty</vt:lpstr>
      <vt:lpstr>PowerPoint Presentation</vt:lpstr>
      <vt:lpstr>Chứng chỉ tiền gửi:</vt:lpstr>
      <vt:lpstr>Hợp đồng mua lại</vt:lpstr>
      <vt:lpstr>Ký quỹ liên bang:</vt:lpstr>
      <vt:lpstr>Chấp nhận của ngân hàng: </vt:lpstr>
      <vt:lpstr>Đô la ngoại biên:</vt:lpstr>
      <vt:lpstr>Định giá tín phiếu</vt:lpstr>
      <vt:lpstr>Định giá tín phiếu khi mua bán trên thị trường thứ cấp</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3 THỊ TRƯỜNG TIỀN TỆ</dc:title>
  <dc:creator>DELL</dc:creator>
  <cp:lastModifiedBy>DELL</cp:lastModifiedBy>
  <cp:revision>3</cp:revision>
  <dcterms:created xsi:type="dcterms:W3CDTF">2017-12-06T13:04:33Z</dcterms:created>
  <dcterms:modified xsi:type="dcterms:W3CDTF">2017-12-06T13:21:20Z</dcterms:modified>
</cp:coreProperties>
</file>