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2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ên mô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C:\Users\Kim\Desktop\Baigiang\N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460051"/>
            <a:ext cx="9153526" cy="90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Kim\Desktop\Baigiang\pi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" y="3354117"/>
            <a:ext cx="9143354" cy="178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515" y="2188064"/>
            <a:ext cx="8397571" cy="556778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755" y="3860391"/>
            <a:ext cx="4212330" cy="285211"/>
          </a:xfrm>
          <a:prstGeom prst="rect">
            <a:avLst/>
          </a:prstGeom>
        </p:spPr>
        <p:txBody>
          <a:bodyPr anchor="b" anchorCtr="0"/>
          <a:lstStyle>
            <a:lvl1pPr marL="0" indent="0" algn="ctr">
              <a:buNone/>
              <a:defRPr sz="22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8" name="Oval 113"/>
          <p:cNvSpPr>
            <a:spLocks noChangeArrowheads="1"/>
          </p:cNvSpPr>
          <p:nvPr/>
        </p:nvSpPr>
        <p:spPr bwMode="auto">
          <a:xfrm>
            <a:off x="301219" y="75391"/>
            <a:ext cx="2102012" cy="1641734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050" name="Picture 2" descr="H:\Source\LogoTVU\Lo go cua Lam Le Thang\Logo-TVU-khong-ne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68" y="275686"/>
            <a:ext cx="1701314" cy="127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03810" y="565787"/>
            <a:ext cx="3539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ĐẠI HỌC TRÀ VINH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09980" y="878743"/>
            <a:ext cx="632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ĐÀO TẠO TRỰC TUYẾN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7726" y="1578048"/>
            <a:ext cx="1548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dirty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ISO</a:t>
            </a:r>
            <a:r>
              <a:rPr lang="en-US" sz="1800" b="0" i="0" baseline="0" dirty="0">
                <a:solidFill>
                  <a:srgbClr val="C00000"/>
                </a:solidFill>
                <a:latin typeface="Impact" pitchFamily="34" charset="0"/>
                <a:cs typeface="Times New Roman" pitchFamily="18" charset="0"/>
              </a:rPr>
              <a:t> 9001:2008</a:t>
            </a:r>
            <a:endParaRPr lang="en-US" sz="1800" b="0" i="0" dirty="0">
              <a:solidFill>
                <a:srgbClr val="C00000"/>
              </a:solidFill>
              <a:latin typeface="Impact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9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219" y="18357"/>
            <a:ext cx="8596213" cy="570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362" y="4869657"/>
            <a:ext cx="512638" cy="273844"/>
          </a:xfrm>
          <a:prstGeom prst="rect">
            <a:avLst/>
          </a:prstGeom>
        </p:spPr>
        <p:txBody>
          <a:bodyPr/>
          <a:lstStyle>
            <a:lvl1pPr>
              <a:defRPr b="1" i="0" baseline="0">
                <a:solidFill>
                  <a:srgbClr val="0070C0"/>
                </a:solidFill>
              </a:defRPr>
            </a:lvl1pPr>
          </a:lstStyle>
          <a:p>
            <a:fld id="{FC3146D5-242B-4419-9056-BDB321318D5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44097" y="794605"/>
            <a:ext cx="8506826" cy="3970826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50000"/>
              </a:lnSpc>
              <a:buFont typeface="Wingdings" pitchFamily="2" charset="2"/>
              <a:buChar char="v"/>
              <a:defRPr sz="2400" b="1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Tx/>
              <a:buBlip>
                <a:blip r:embed="rId3"/>
              </a:buBlip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57300" indent="-34290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01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nội dung (bảng, ảnh..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5139" y="788652"/>
            <a:ext cx="4290647" cy="37511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 typeface="Wingdings" pitchFamily="2" charset="2"/>
              <a:buChar char="v"/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Tx/>
              <a:buBlip>
                <a:blip r:embed="rId3"/>
              </a:buBlip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828800" indent="-4572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955" y="789111"/>
            <a:ext cx="4078165" cy="37511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 typeface="Wingdings" pitchFamily="2" charset="2"/>
              <a:buChar char="v"/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50000"/>
              </a:lnSpc>
              <a:buFontTx/>
              <a:buBlip>
                <a:blip r:embed="rId3"/>
              </a:buBlip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Ø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150000"/>
              </a:lnSpc>
              <a:buFont typeface="Courier New" pitchFamily="49" charset="0"/>
              <a:buChar char="o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7778" y="4884141"/>
            <a:ext cx="512638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3146D5-242B-4419-9056-BDB321318D5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0219" y="18357"/>
            <a:ext cx="8596213" cy="570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29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ình, table, ... và diễn giả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9892" y="998673"/>
            <a:ext cx="4982175" cy="414482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lnSpc>
                <a:spcPct val="150000"/>
              </a:lnSpc>
              <a:buFont typeface="Wingdings" pitchFamily="2" charset="2"/>
              <a:buChar char="v"/>
              <a:defRPr sz="2400" b="1" i="0" baseline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lnSpc>
                <a:spcPct val="150000"/>
              </a:lnSpc>
              <a:buFontTx/>
              <a:buBlip>
                <a:blip r:embed="rId3"/>
              </a:buBlip>
              <a:defRPr sz="240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lnSpc>
                <a:spcPct val="150000"/>
              </a:lnSpc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lnSpc>
                <a:spcPct val="150000"/>
              </a:lnSpc>
              <a:buFont typeface="Courier New" pitchFamily="49" charset="0"/>
              <a:buChar char="o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lnSpc>
                <a:spcPct val="150000"/>
              </a:lnSpc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2125" y="1023206"/>
            <a:ext cx="2987657" cy="23209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7778" y="4884141"/>
            <a:ext cx="512638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3146D5-242B-4419-9056-BDB321318D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60219" y="18357"/>
            <a:ext cx="8596213" cy="570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45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ình minh họ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882" y="884723"/>
            <a:ext cx="8483380" cy="36081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7778" y="4884141"/>
            <a:ext cx="512638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C3146D5-242B-4419-9056-BDB321318D5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0219" y="18357"/>
            <a:ext cx="8596213" cy="570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825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ang trắ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7778" y="4884141"/>
            <a:ext cx="512638" cy="273844"/>
          </a:xfrm>
          <a:prstGeom prst="rect">
            <a:avLst/>
          </a:prstGeom>
        </p:spPr>
        <p:txBody>
          <a:bodyPr/>
          <a:lstStyle/>
          <a:p>
            <a:fld id="{FC3146D5-242B-4419-9056-BDB321318D55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402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ỉ có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60219" y="18357"/>
            <a:ext cx="8596213" cy="570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823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34884" y="79578"/>
            <a:ext cx="7467600" cy="939546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72068" y="1371601"/>
            <a:ext cx="8043333" cy="3223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2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im\Desktop\Baigiang\background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92996"/>
            <a:ext cx="9144000" cy="1688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im\Desktop\Baigiang\TRAVINH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1795"/>
            <a:ext cx="9144000" cy="17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113"/>
          <p:cNvSpPr>
            <a:spLocks noChangeArrowheads="1"/>
          </p:cNvSpPr>
          <p:nvPr/>
        </p:nvSpPr>
        <p:spPr bwMode="auto">
          <a:xfrm>
            <a:off x="39180" y="446683"/>
            <a:ext cx="604431" cy="472079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2" descr="H:\Source\LogoTVU\Lo go cua Lam Le Thang\Logo-TVU-khong-nen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2" y="485539"/>
            <a:ext cx="522876" cy="39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0"/>
    </p:custDataLst>
    <p:extLst>
      <p:ext uri="{BB962C8B-B14F-4D97-AF65-F5344CB8AC3E}">
        <p14:creationId xmlns:p14="http://schemas.microsoft.com/office/powerpoint/2010/main" val="334937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Chương</a:t>
            </a:r>
            <a:r>
              <a:rPr lang="en-US" b="1" dirty="0" smtClean="0"/>
              <a:t> 2</a:t>
            </a:r>
            <a:br>
              <a:rPr lang="en-US" b="1" dirty="0" smtClean="0"/>
            </a:br>
            <a:r>
              <a:rPr lang="en-US" b="1" dirty="0" err="1" smtClean="0"/>
              <a:t>Chứng</a:t>
            </a:r>
            <a:r>
              <a:rPr lang="en-US" b="1" dirty="0" smtClean="0"/>
              <a:t> </a:t>
            </a:r>
            <a:r>
              <a:rPr lang="en-US" b="1" dirty="0" err="1" smtClean="0"/>
              <a:t>khoán</a:t>
            </a:r>
            <a:r>
              <a:rPr lang="en-US" b="1" dirty="0" smtClean="0"/>
              <a:t> </a:t>
            </a:r>
            <a:r>
              <a:rPr lang="en-US" b="1" dirty="0" err="1" smtClean="0"/>
              <a:t>nợ</a:t>
            </a:r>
            <a:r>
              <a:rPr lang="en-US" b="1" dirty="0" smtClean="0"/>
              <a:t> (</a:t>
            </a:r>
            <a:r>
              <a:rPr lang="en-US" b="1" dirty="0" err="1" smtClean="0"/>
              <a:t>Trái</a:t>
            </a:r>
            <a:r>
              <a:rPr lang="en-US" b="1" dirty="0" smtClean="0"/>
              <a:t> </a:t>
            </a:r>
            <a:r>
              <a:rPr lang="en-US" b="1" dirty="0" err="1" smtClean="0"/>
              <a:t>phiếu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Ths</a:t>
            </a:r>
            <a:r>
              <a:rPr lang="en-US" dirty="0" smtClean="0"/>
              <a:t>.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Trung</a:t>
            </a:r>
            <a:r>
              <a:rPr lang="en-US" dirty="0" smtClean="0"/>
              <a:t> </a:t>
            </a:r>
            <a:r>
              <a:rPr lang="en-US" dirty="0" err="1" smtClean="0"/>
              <a:t>Hiếu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01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Khái</a:t>
            </a:r>
            <a:r>
              <a:rPr lang="en-US" b="1" dirty="0" smtClean="0"/>
              <a:t> </a:t>
            </a:r>
            <a:r>
              <a:rPr lang="en-US" b="1" dirty="0" err="1" smtClean="0"/>
              <a:t>niệm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/>
              <a:t>“Trái phiếu là loại chứng khoán xác nhận quyền và lợi ích hợp pháp của người sở hữu đối với một phần vốn nợ của tổ chức phát hành”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3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Đặc</a:t>
            </a:r>
            <a:r>
              <a:rPr lang="en-US" b="1" dirty="0"/>
              <a:t> </a:t>
            </a:r>
            <a:r>
              <a:rPr lang="en-US" b="1" dirty="0" err="1"/>
              <a:t>trưng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trái</a:t>
            </a:r>
            <a:r>
              <a:rPr lang="en-US" b="1" dirty="0"/>
              <a:t> </a:t>
            </a:r>
            <a:r>
              <a:rPr lang="en-US" b="1" dirty="0" err="1"/>
              <a:t>phiếu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/>
              <a:t>Mệnh giá (Par Value/ Face Value): là giá trị danh nghĩa của trái phiếu được in trên tờ trái phiếu, đại diện cho số vốn gốc hoàn trả cho trái chủ tại thời điểm đáo hạn. </a:t>
            </a:r>
            <a:endParaRPr lang="en-US" dirty="0"/>
          </a:p>
          <a:p>
            <a:pPr algn="just"/>
            <a:r>
              <a:rPr lang="vi-VN" dirty="0"/>
              <a:t>Mệnh giá trái phiếu = Tổng số vốn vay qua phát hành trái phiếu/Số lượng trái phiếu phát hành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4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/>
              <a:t>Lãi suất trái phiếu:  là lãi suất danh nghĩa của trái phiếu quy định mức lãi mà nhà đầu tư được hưởng hàng năm. </a:t>
            </a:r>
            <a:endParaRPr lang="en-US" dirty="0"/>
          </a:p>
          <a:p>
            <a:pPr algn="just"/>
            <a:r>
              <a:rPr lang="vi-VN" dirty="0"/>
              <a:t>Giá mua trái phiếu: là khoản tiền thực tế mà người mua bỏ ra để có được quyền sở hữu trái phiếu, giá mua có thể bằng, cao hơn hoặc thấp hơn mệnh giá.</a:t>
            </a:r>
            <a:endParaRPr lang="en-US" dirty="0"/>
          </a:p>
          <a:p>
            <a:pPr algn="just"/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hạn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phiếu</a:t>
            </a:r>
            <a:r>
              <a:rPr lang="en-US" dirty="0"/>
              <a:t>: </a:t>
            </a:r>
            <a:r>
              <a:rPr lang="vi-VN" dirty="0"/>
              <a:t>là số năm mà theo đó chủ thể phát hành cam kết hoàn trả vốn gốc cho trái chủ.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7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loại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ty</a:t>
            </a:r>
          </a:p>
          <a:p>
            <a:pPr algn="just"/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phủ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1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Lợi</a:t>
            </a:r>
            <a:r>
              <a:rPr lang="en-US" b="1" dirty="0"/>
              <a:t> </a:t>
            </a:r>
            <a:r>
              <a:rPr lang="en-US" b="1" dirty="0" err="1"/>
              <a:t>tức</a:t>
            </a:r>
            <a:r>
              <a:rPr lang="en-US" b="1" dirty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/>
              <a:t>trái</a:t>
            </a:r>
            <a:r>
              <a:rPr lang="en-US" b="1" dirty="0"/>
              <a:t> </a:t>
            </a:r>
            <a:r>
              <a:rPr lang="en-US" b="1" dirty="0" err="1"/>
              <a:t>phiếu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/>
              <a:t>Tiền lãi định kỳ: thường được trả 1 năm/lần hoặc 6 tháng/lần theo lãi suất cuống phiếu (coupon rate). C = c% .(Par value)</a:t>
            </a:r>
          </a:p>
          <a:p>
            <a:pPr algn="just"/>
            <a:r>
              <a:rPr lang="vi-VN" dirty="0"/>
              <a:t>L</a:t>
            </a:r>
            <a:r>
              <a:rPr lang="en-US" dirty="0"/>
              <a:t>ã</a:t>
            </a:r>
            <a:r>
              <a:rPr lang="vi-VN" dirty="0"/>
              <a:t>i vốn (Chênh lệch giá): là phần chênh lệch giữa giá bán và giá mua trái phiếu.</a:t>
            </a:r>
          </a:p>
          <a:p>
            <a:pPr algn="just"/>
            <a:r>
              <a:rPr lang="en-US" dirty="0" err="1"/>
              <a:t>Lãi</a:t>
            </a:r>
            <a:r>
              <a:rPr lang="en-US" dirty="0"/>
              <a:t> </a:t>
            </a:r>
            <a:r>
              <a:rPr lang="vi-VN" dirty="0"/>
              <a:t>từ tái đầu tư (Lãi của lãi): là tiền lãi định kỳ được tái đầu tư ngay, tiền lãi này sẽ sinh ra lãi gọi là lãi tái đầu tư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Rủi</a:t>
            </a:r>
            <a:r>
              <a:rPr lang="en-US" b="1" dirty="0"/>
              <a:t> </a:t>
            </a:r>
            <a:r>
              <a:rPr lang="en-US" b="1" dirty="0" err="1"/>
              <a:t>ro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trái</a:t>
            </a:r>
            <a:r>
              <a:rPr lang="en-US" b="1" dirty="0"/>
              <a:t> </a:t>
            </a:r>
            <a:r>
              <a:rPr lang="en-US" b="1" dirty="0" err="1" smtClean="0"/>
              <a:t>phiếu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Rủi ro lãi suất</a:t>
            </a:r>
            <a:endParaRPr lang="en-US" dirty="0"/>
          </a:p>
          <a:p>
            <a:r>
              <a:rPr lang="vi-VN" dirty="0"/>
              <a:t>Rủi ro tái đầu tư</a:t>
            </a:r>
            <a:endParaRPr lang="en-US" dirty="0"/>
          </a:p>
          <a:p>
            <a:r>
              <a:rPr lang="vi-VN" dirty="0"/>
              <a:t>Rủi ro thanh toán (rủi ro tín dụn</a:t>
            </a:r>
            <a:r>
              <a:rPr lang="en-US" dirty="0"/>
              <a:t>g</a:t>
            </a:r>
          </a:p>
          <a:p>
            <a:r>
              <a:rPr lang="vi-VN" dirty="0"/>
              <a:t>Rủi ro lạm phát (rủi ro sức mua</a:t>
            </a:r>
            <a:r>
              <a:rPr lang="en-US" dirty="0"/>
              <a:t>)</a:t>
            </a:r>
          </a:p>
          <a:p>
            <a:r>
              <a:rPr lang="vi-VN" dirty="0"/>
              <a:t>Rủi ro tỷ giá</a:t>
            </a:r>
            <a:endParaRPr lang="en-US" dirty="0"/>
          </a:p>
          <a:p>
            <a:r>
              <a:rPr lang="vi-VN" dirty="0"/>
              <a:t>Rủi ro thanh khoản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0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yếu</a:t>
            </a:r>
            <a:r>
              <a:rPr lang="en-US" b="1" dirty="0"/>
              <a:t> </a:t>
            </a:r>
            <a:r>
              <a:rPr lang="en-US" b="1" dirty="0" err="1"/>
              <a:t>tố</a:t>
            </a:r>
            <a:r>
              <a:rPr lang="en-US" b="1" dirty="0"/>
              <a:t> </a:t>
            </a:r>
            <a:r>
              <a:rPr lang="en-US" b="1" dirty="0" err="1"/>
              <a:t>ảnh</a:t>
            </a:r>
            <a:r>
              <a:rPr lang="en-US" b="1" dirty="0"/>
              <a:t> </a:t>
            </a:r>
            <a:r>
              <a:rPr lang="en-US" b="1" dirty="0" err="1"/>
              <a:t>hưởng</a:t>
            </a:r>
            <a:r>
              <a:rPr lang="en-US" b="1" dirty="0"/>
              <a:t> </a:t>
            </a:r>
            <a:r>
              <a:rPr lang="en-US" b="1" dirty="0" err="1"/>
              <a:t>đến</a:t>
            </a:r>
            <a:r>
              <a:rPr lang="en-US" b="1" dirty="0"/>
              <a:t> </a:t>
            </a:r>
            <a:r>
              <a:rPr lang="en-US" b="1" dirty="0" err="1"/>
              <a:t>giá</a:t>
            </a:r>
            <a:r>
              <a:rPr lang="en-US" b="1" dirty="0"/>
              <a:t> 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cung</a:t>
            </a:r>
            <a:r>
              <a:rPr lang="en-US" dirty="0"/>
              <a:t> </a:t>
            </a:r>
            <a:r>
              <a:rPr lang="en-US" dirty="0" err="1"/>
              <a:t>trái</a:t>
            </a:r>
            <a:r>
              <a:rPr lang="en-US" dirty="0"/>
              <a:t> </a:t>
            </a:r>
            <a:r>
              <a:rPr lang="en-US" dirty="0" err="1"/>
              <a:t>phiếu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đáo</a:t>
            </a:r>
            <a:r>
              <a:rPr lang="en-US" dirty="0"/>
              <a:t> </a:t>
            </a:r>
            <a:r>
              <a:rPr lang="en-US" dirty="0" err="1"/>
              <a:t>hạn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lạm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Biến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lãi</a:t>
            </a:r>
            <a:r>
              <a:rPr lang="en-US" dirty="0"/>
              <a:t> </a:t>
            </a:r>
            <a:r>
              <a:rPr lang="en-US" dirty="0" err="1"/>
              <a:t>suất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tỷ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hối</a:t>
            </a:r>
            <a:r>
              <a:rPr lang="en-US" dirty="0"/>
              <a:t> </a:t>
            </a:r>
            <a:r>
              <a:rPr lang="en-US" dirty="0" err="1"/>
              <a:t>đoái</a:t>
            </a: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662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1 Introduction to Financial Markets</Template>
  <TotalTime>5</TotalTime>
  <Words>379</Words>
  <Application>Microsoft Office PowerPoint</Application>
  <PresentationFormat>On-screen Show (16:9)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Chương 2 Chứng khoán nợ (Trái phiếu)</vt:lpstr>
      <vt:lpstr>Khái niệm</vt:lpstr>
      <vt:lpstr>Đặc trưng của trái phiếu</vt:lpstr>
      <vt:lpstr>PowerPoint Presentation</vt:lpstr>
      <vt:lpstr>Phân loại</vt:lpstr>
      <vt:lpstr>Lợi tức của trái phiếu</vt:lpstr>
      <vt:lpstr>Rủi ro của trái phiếu</vt:lpstr>
      <vt:lpstr>Các yếu tố ảnh hưởng đến giá TP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2 Chứng khoán nợ (Trái phiếu)</dc:title>
  <dc:creator>DELL</dc:creator>
  <cp:lastModifiedBy>DELL</cp:lastModifiedBy>
  <cp:revision>2</cp:revision>
  <dcterms:created xsi:type="dcterms:W3CDTF">2017-12-05T13:04:35Z</dcterms:created>
  <dcterms:modified xsi:type="dcterms:W3CDTF">2017-12-05T13:10:28Z</dcterms:modified>
</cp:coreProperties>
</file>