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720" y="-9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 Id="rId5" Type="http://schemas.openxmlformats.org/officeDocument/2006/relationships/image" Target="../media/image5.pn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ên môn">
    <p:spTree>
      <p:nvGrpSpPr>
        <p:cNvPr id="1" name=""/>
        <p:cNvGrpSpPr/>
        <p:nvPr/>
      </p:nvGrpSpPr>
      <p:grpSpPr>
        <a:xfrm>
          <a:off x="0" y="0"/>
          <a:ext cx="0" cy="0"/>
          <a:chOff x="0" y="0"/>
          <a:chExt cx="0" cy="0"/>
        </a:xfrm>
      </p:grpSpPr>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222" y="1"/>
            <a:ext cx="9140952" cy="5143500"/>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C:\Users\Kim\Desktop\Baigiang\NE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8" y="491891"/>
            <a:ext cx="9153526" cy="907256"/>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p:cNvSpPr/>
          <p:nvPr/>
        </p:nvSpPr>
        <p:spPr>
          <a:xfrm>
            <a:off x="576969" y="217715"/>
            <a:ext cx="1632833" cy="160853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42517" y="2188067"/>
            <a:ext cx="8397571" cy="556778"/>
          </a:xfrm>
          <a:prstGeom prst="rect">
            <a:avLst/>
          </a:prstGeom>
        </p:spPr>
        <p:txBody>
          <a:bodyPr anchor="b">
            <a:noAutofit/>
          </a:bodyPr>
          <a:lstStyle>
            <a:lvl1pPr algn="ctr">
              <a:defRPr sz="4000" b="1" baseline="0">
                <a:solidFill>
                  <a:schemeClr val="accent2"/>
                </a:solidFill>
                <a:latin typeface="+mj-lt"/>
                <a:cs typeface="Arial" panose="020B060402020202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4919645" y="4242486"/>
            <a:ext cx="4212330" cy="285211"/>
          </a:xfrm>
          <a:prstGeom prst="rect">
            <a:avLst/>
          </a:prstGeom>
        </p:spPr>
        <p:txBody>
          <a:bodyPr anchor="b" anchorCtr="0"/>
          <a:lstStyle>
            <a:lvl1pPr marL="0" indent="0" algn="ctr">
              <a:buNone/>
              <a:defRPr sz="2200" b="1" i="0" baseline="0">
                <a:solidFill>
                  <a:schemeClr val="accent1">
                    <a:lumMod val="75000"/>
                  </a:schemeClr>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690513" y="297337"/>
            <a:ext cx="1427517" cy="142751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428346" y="565787"/>
            <a:ext cx="3539613" cy="369332"/>
          </a:xfrm>
          <a:prstGeom prst="rect">
            <a:avLst/>
          </a:prstGeom>
          <a:noFill/>
        </p:spPr>
        <p:txBody>
          <a:bodyPr wrap="square" rtlCol="0">
            <a:spAutoFit/>
          </a:bodyPr>
          <a:lstStyle/>
          <a:p>
            <a:r>
              <a:rPr lang="en-US" sz="1800" b="1" dirty="0">
                <a:solidFill>
                  <a:schemeClr val="bg1"/>
                </a:solidFill>
                <a:latin typeface="Times New Roman" panose="02020603050405020304" pitchFamily="18" charset="0"/>
                <a:cs typeface="Times New Roman" panose="02020603050405020304" pitchFamily="18" charset="0"/>
              </a:rPr>
              <a:t>TRƯỜNG</a:t>
            </a:r>
            <a:r>
              <a:rPr lang="en-US" sz="1800" b="1" baseline="0" dirty="0">
                <a:solidFill>
                  <a:schemeClr val="bg1"/>
                </a:solidFill>
                <a:latin typeface="Times New Roman" panose="02020603050405020304" pitchFamily="18" charset="0"/>
                <a:cs typeface="Times New Roman" panose="02020603050405020304" pitchFamily="18" charset="0"/>
              </a:rPr>
              <a:t> ĐẠI HỌC TRÀ VINH</a:t>
            </a:r>
            <a:endParaRPr lang="en-US" sz="1800" b="1" dirty="0">
              <a:solidFill>
                <a:schemeClr val="bg1"/>
              </a:solidFill>
              <a:latin typeface="Times New Roman" panose="02020603050405020304" pitchFamily="18" charset="0"/>
              <a:cs typeface="Times New Roman" panose="02020603050405020304" pitchFamily="18" charset="0"/>
            </a:endParaRPr>
          </a:p>
        </p:txBody>
      </p:sp>
      <p:sp>
        <p:nvSpPr>
          <p:cNvPr id="36" name="TextBox 35"/>
          <p:cNvSpPr txBox="1"/>
          <p:nvPr/>
        </p:nvSpPr>
        <p:spPr>
          <a:xfrm>
            <a:off x="2609980" y="842786"/>
            <a:ext cx="6327270" cy="461665"/>
          </a:xfrm>
          <a:prstGeom prst="rect">
            <a:avLst/>
          </a:prstGeom>
          <a:noFill/>
        </p:spPr>
        <p:txBody>
          <a:bodyPr wrap="square" rtlCol="0">
            <a:spAutoFit/>
          </a:bodyPr>
          <a:lstStyle/>
          <a:p>
            <a:pPr algn="ctr"/>
            <a:r>
              <a:rPr lang="en-US" sz="2400" b="1" baseline="0" dirty="0">
                <a:solidFill>
                  <a:schemeClr val="bg1"/>
                </a:solidFill>
                <a:latin typeface="Times New Roman" panose="02020603050405020304" pitchFamily="18" charset="0"/>
                <a:cs typeface="Times New Roman" panose="02020603050405020304" pitchFamily="18" charset="0"/>
              </a:rPr>
              <a:t>CHƯƠNG TRÌNH ĐÀO TẠO TRỰC TUYẾN</a:t>
            </a:r>
          </a:p>
        </p:txBody>
      </p:sp>
      <p:sp>
        <p:nvSpPr>
          <p:cNvPr id="5" name="TextBox 4"/>
          <p:cNvSpPr txBox="1"/>
          <p:nvPr/>
        </p:nvSpPr>
        <p:spPr>
          <a:xfrm>
            <a:off x="756264" y="1717124"/>
            <a:ext cx="1548998" cy="707886"/>
          </a:xfrm>
          <a:prstGeom prst="rect">
            <a:avLst/>
          </a:prstGeom>
          <a:noFill/>
        </p:spPr>
        <p:txBody>
          <a:bodyPr wrap="square" rtlCol="0">
            <a:spAutoFit/>
          </a:bodyPr>
          <a:lstStyle/>
          <a:p>
            <a:r>
              <a:rPr lang="en-US" sz="2000" b="0" i="0" dirty="0">
                <a:solidFill>
                  <a:srgbClr val="C00000"/>
                </a:solidFill>
                <a:latin typeface="Impact" pitchFamily="34" charset="0"/>
                <a:cs typeface="Times New Roman" pitchFamily="18" charset="0"/>
              </a:rPr>
              <a:t>ISO</a:t>
            </a:r>
            <a:r>
              <a:rPr lang="en-US" sz="2000" b="0" i="0" baseline="0" dirty="0">
                <a:solidFill>
                  <a:srgbClr val="C00000"/>
                </a:solidFill>
                <a:latin typeface="Impact" pitchFamily="34" charset="0"/>
                <a:cs typeface="Times New Roman" pitchFamily="18" charset="0"/>
              </a:rPr>
              <a:t> 9001:2008</a:t>
            </a:r>
            <a:endParaRPr lang="en-US" sz="2000" b="0" i="0" dirty="0">
              <a:solidFill>
                <a:srgbClr val="C00000"/>
              </a:solidFill>
              <a:latin typeface="Impact" pitchFamily="34" charset="0"/>
              <a:cs typeface="Times New Roman" pitchFamily="18" charset="0"/>
            </a:endParaRPr>
          </a:p>
        </p:txBody>
      </p:sp>
    </p:spTree>
    <p:custDataLst>
      <p:tags r:id="rId1"/>
    </p:custDataLst>
    <p:extLst>
      <p:ext uri="{BB962C8B-B14F-4D97-AF65-F5344CB8AC3E}">
        <p14:creationId xmlns:p14="http://schemas.microsoft.com/office/powerpoint/2010/main" val="283575133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Nội dung">
    <p:spTree>
      <p:nvGrpSpPr>
        <p:cNvPr id="1" name=""/>
        <p:cNvGrpSpPr/>
        <p:nvPr/>
      </p:nvGrpSpPr>
      <p:grpSpPr>
        <a:xfrm>
          <a:off x="0" y="0"/>
          <a:ext cx="0" cy="0"/>
          <a:chOff x="0" y="0"/>
          <a:chExt cx="0" cy="0"/>
        </a:xfrm>
      </p:grpSpPr>
      <p:sp>
        <p:nvSpPr>
          <p:cNvPr id="2" name="Title 1"/>
          <p:cNvSpPr>
            <a:spLocks noGrp="1"/>
          </p:cNvSpPr>
          <p:nvPr>
            <p:ph type="title"/>
          </p:nvPr>
        </p:nvSpPr>
        <p:spPr>
          <a:xfrm>
            <a:off x="360221" y="18360"/>
            <a:ext cx="8596213" cy="570728"/>
          </a:xfrm>
          <a:prstGeom prst="rect">
            <a:avLst/>
          </a:prstGeom>
        </p:spPr>
        <p:txBody>
          <a:bodyPr anchor="ctr">
            <a:normAutofit/>
          </a:bodyPr>
          <a:lstStyle>
            <a:lvl1pPr algn="l">
              <a:defRPr sz="2800" b="1" cap="none" baseline="0">
                <a:solidFill>
                  <a:schemeClr val="accent1">
                    <a:lumMod val="75000"/>
                  </a:schemeClr>
                </a:solidFill>
                <a:latin typeface="+mj-lt"/>
                <a:cs typeface="Arial" panose="020B0604020202020204" pitchFamily="34" charset="0"/>
              </a:defRPr>
            </a:lvl1pPr>
          </a:lstStyle>
          <a:p>
            <a:r>
              <a:rPr lang="en-US" smtClean="0"/>
              <a:t>Click to edit Master title style</a:t>
            </a:r>
            <a:endParaRPr lang="en-US" dirty="0"/>
          </a:p>
        </p:txBody>
      </p:sp>
      <p:sp>
        <p:nvSpPr>
          <p:cNvPr id="8" name="Slide Number Placeholder 5"/>
          <p:cNvSpPr>
            <a:spLocks noGrp="1"/>
          </p:cNvSpPr>
          <p:nvPr>
            <p:ph type="sldNum" sz="quarter" idx="4"/>
          </p:nvPr>
        </p:nvSpPr>
        <p:spPr>
          <a:xfrm>
            <a:off x="8631363" y="4869660"/>
            <a:ext cx="512638" cy="273844"/>
          </a:xfrm>
          <a:prstGeom prst="rect">
            <a:avLst/>
          </a:prstGeom>
        </p:spPr>
        <p:txBody>
          <a:bodyPr/>
          <a:lstStyle>
            <a:lvl1pPr>
              <a:defRPr b="1" i="0" baseline="0">
                <a:solidFill>
                  <a:srgbClr val="0070C0"/>
                </a:solidFill>
              </a:defRPr>
            </a:lvl1pPr>
          </a:lstStyle>
          <a:p>
            <a:fld id="{FBF1288B-3B97-4332-A84F-6D3E6F38BB60}" type="slidenum">
              <a:rPr lang="en-US" smtClean="0"/>
              <a:t>‹#›</a:t>
            </a:fld>
            <a:endParaRPr lang="en-US"/>
          </a:p>
        </p:txBody>
      </p:sp>
      <p:sp>
        <p:nvSpPr>
          <p:cNvPr id="5" name="Content Placeholder 2"/>
          <p:cNvSpPr>
            <a:spLocks noGrp="1"/>
          </p:cNvSpPr>
          <p:nvPr>
            <p:ph idx="1"/>
          </p:nvPr>
        </p:nvSpPr>
        <p:spPr>
          <a:xfrm>
            <a:off x="344098" y="794605"/>
            <a:ext cx="8506826" cy="3970826"/>
          </a:xfrm>
          <a:prstGeom prst="rect">
            <a:avLst/>
          </a:prstGeom>
        </p:spPr>
        <p:txBody>
          <a:bodyPr/>
          <a:lstStyle>
            <a:lvl1pPr marL="342900" indent="-342900">
              <a:lnSpc>
                <a:spcPct val="150000"/>
              </a:lnSpc>
              <a:buSzPct val="100000"/>
              <a:buFontTx/>
              <a:buBlip>
                <a:blip r:embed="rId3"/>
              </a:buBlip>
              <a:defRPr sz="2400" b="1" baseline="0">
                <a:solidFill>
                  <a:schemeClr val="accent1">
                    <a:lumMod val="75000"/>
                  </a:schemeClr>
                </a:solidFill>
                <a:latin typeface="Times New Roman" panose="02020603050405020304" pitchFamily="18" charset="0"/>
                <a:cs typeface="Times New Roman" panose="02020603050405020304" pitchFamily="18" charset="0"/>
              </a:defRPr>
            </a:lvl1pPr>
            <a:lvl2pPr marL="742950" indent="-285750">
              <a:lnSpc>
                <a:spcPct val="150000"/>
              </a:lnSpc>
              <a:buFont typeface="Wingdings" pitchFamily="2" charset="2"/>
              <a:buChar char="Ø"/>
              <a:defRPr sz="2400" baseline="0">
                <a:solidFill>
                  <a:schemeClr val="tx1"/>
                </a:solidFill>
                <a:latin typeface="Times New Roman" panose="02020603050405020304" pitchFamily="18" charset="0"/>
                <a:cs typeface="Times New Roman" panose="02020603050405020304" pitchFamily="18" charset="0"/>
              </a:defRPr>
            </a:lvl2pPr>
            <a:lvl3pPr marL="1257300" indent="-342900">
              <a:lnSpc>
                <a:spcPct val="150000"/>
              </a:lnSpc>
              <a:buFont typeface="Wingdings" pitchFamily="2" charset="2"/>
              <a:buChar char="ü"/>
              <a:defRPr sz="2400" baseline="0">
                <a:solidFill>
                  <a:schemeClr val="tx1"/>
                </a:solidFill>
                <a:latin typeface="Times New Roman" panose="02020603050405020304" pitchFamily="18" charset="0"/>
                <a:cs typeface="Times New Roman" panose="02020603050405020304" pitchFamily="18" charset="0"/>
              </a:defRPr>
            </a:lvl3pPr>
            <a:lvl4pPr marL="1600200" indent="-228600">
              <a:lnSpc>
                <a:spcPct val="150000"/>
              </a:lnSpc>
              <a:buFont typeface="Wingdings" pitchFamily="2" charset="2"/>
              <a:buChar char="v"/>
              <a:defRPr sz="2400" baseline="0">
                <a:solidFill>
                  <a:schemeClr val="tx1"/>
                </a:solidFill>
                <a:latin typeface="Times New Roman" panose="02020603050405020304" pitchFamily="18" charset="0"/>
                <a:cs typeface="Times New Roman" panose="02020603050405020304" pitchFamily="18" charset="0"/>
              </a:defRPr>
            </a:lvl4pPr>
            <a:lvl5pPr marL="2057400" indent="-228600">
              <a:lnSpc>
                <a:spcPct val="150000"/>
              </a:lnSpc>
              <a:buFont typeface="Courier New" pitchFamily="49" charset="0"/>
              <a:buChar char="o"/>
              <a:defRPr sz="2400" baseline="0">
                <a:solidFill>
                  <a:schemeClr val="tx1"/>
                </a:solidFill>
                <a:latin typeface="Times New Roman" panose="02020603050405020304" pitchFamily="18" charset="0"/>
                <a:cs typeface="Times New Roman" panose="020206030504050203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ustDataLst>
      <p:tags r:id="rId1"/>
    </p:custDataLst>
    <p:extLst>
      <p:ext uri="{BB962C8B-B14F-4D97-AF65-F5344CB8AC3E}">
        <p14:creationId xmlns:p14="http://schemas.microsoft.com/office/powerpoint/2010/main" val="42094077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 nội dung (bảng, ảnh...)">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5141" y="788652"/>
            <a:ext cx="4290647" cy="3751163"/>
          </a:xfrm>
          <a:prstGeom prst="rect">
            <a:avLst/>
          </a:prstGeom>
        </p:spPr>
        <p:txBody>
          <a:bodyPr>
            <a:normAutofit/>
          </a:bodyPr>
          <a:lstStyle>
            <a:lvl1pPr marL="342900" indent="-342900">
              <a:lnSpc>
                <a:spcPct val="150000"/>
              </a:lnSpc>
              <a:buFontTx/>
              <a:buBlip>
                <a:blip r:embed="rId3"/>
              </a:buBlip>
              <a:defRPr sz="2400" b="1" i="0" baseline="0">
                <a:solidFill>
                  <a:schemeClr val="accent1">
                    <a:lumMod val="75000"/>
                  </a:schemeClr>
                </a:solidFill>
                <a:latin typeface="Times New Roman" panose="02020603050405020304" pitchFamily="18" charset="0"/>
                <a:cs typeface="Times New Roman" panose="02020603050405020304" pitchFamily="18" charset="0"/>
              </a:defRPr>
            </a:lvl1pPr>
            <a:lvl2pPr marL="742950" indent="-285750">
              <a:lnSpc>
                <a:spcPct val="150000"/>
              </a:lnSpc>
              <a:buFont typeface="Wingdings" pitchFamily="2" charset="2"/>
              <a:buChar char="Ø"/>
              <a:defRPr sz="2400" baseline="0">
                <a:solidFill>
                  <a:schemeClr val="tx1"/>
                </a:solidFill>
                <a:latin typeface="Times New Roman" panose="02020603050405020304" pitchFamily="18" charset="0"/>
                <a:cs typeface="Times New Roman" panose="02020603050405020304" pitchFamily="18" charset="0"/>
              </a:defRPr>
            </a:lvl2pPr>
            <a:lvl3pPr marL="1143000" indent="-228600">
              <a:lnSpc>
                <a:spcPct val="150000"/>
              </a:lnSpc>
              <a:buFont typeface="Wingdings" pitchFamily="2" charset="2"/>
              <a:buChar char="ü"/>
              <a:defRPr sz="2400" baseline="0">
                <a:solidFill>
                  <a:schemeClr val="tx1"/>
                </a:solidFill>
                <a:latin typeface="Times New Roman" panose="02020603050405020304" pitchFamily="18" charset="0"/>
                <a:cs typeface="Times New Roman" panose="02020603050405020304" pitchFamily="18" charset="0"/>
              </a:defRPr>
            </a:lvl3pPr>
            <a:lvl4pPr marL="1828800" indent="-457200">
              <a:lnSpc>
                <a:spcPct val="150000"/>
              </a:lnSpc>
              <a:buFont typeface="Courier New" pitchFamily="49" charset="0"/>
              <a:buChar char="o"/>
              <a:defRPr sz="2400" baseline="0">
                <a:solidFill>
                  <a:schemeClr val="tx1"/>
                </a:solidFill>
                <a:latin typeface="Times New Roman" panose="02020603050405020304" pitchFamily="18" charset="0"/>
                <a:cs typeface="Times New Roman" panose="02020603050405020304" pitchFamily="18" charset="0"/>
              </a:defRPr>
            </a:lvl4pPr>
            <a:lvl5pPr marL="2057400" indent="-228600">
              <a:lnSpc>
                <a:spcPct val="150000"/>
              </a:lnSpc>
              <a:buFont typeface="Wingdings" pitchFamily="2" charset="2"/>
              <a:buChar char="§"/>
              <a:defRPr sz="2400" baseline="0">
                <a:solidFill>
                  <a:schemeClr val="tx1"/>
                </a:solidFill>
                <a:latin typeface="Times New Roman" panose="02020603050405020304" pitchFamily="18" charset="0"/>
                <a:cs typeface="Times New Roman" panose="02020603050405020304" pitchFamily="18" charset="0"/>
              </a:defRPr>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957" y="789114"/>
            <a:ext cx="4078165" cy="3751163"/>
          </a:xfrm>
          <a:prstGeom prst="rect">
            <a:avLst/>
          </a:prstGeom>
        </p:spPr>
        <p:txBody>
          <a:bodyPr>
            <a:normAutofit/>
          </a:bodyPr>
          <a:lstStyle>
            <a:lvl1pPr marL="342900" indent="-342900">
              <a:lnSpc>
                <a:spcPct val="150000"/>
              </a:lnSpc>
              <a:buFontTx/>
              <a:buBlip>
                <a:blip r:embed="rId3"/>
              </a:buBlip>
              <a:defRPr sz="2400" b="1" i="0" baseline="0">
                <a:solidFill>
                  <a:schemeClr val="accent1">
                    <a:lumMod val="75000"/>
                  </a:schemeClr>
                </a:solidFill>
                <a:latin typeface="Times New Roman" panose="02020603050405020304" pitchFamily="18" charset="0"/>
                <a:cs typeface="Times New Roman" panose="02020603050405020304" pitchFamily="18" charset="0"/>
              </a:defRPr>
            </a:lvl1pPr>
            <a:lvl2pPr marL="742950" indent="-285750">
              <a:lnSpc>
                <a:spcPct val="150000"/>
              </a:lnSpc>
              <a:buFont typeface="Wingdings" pitchFamily="2" charset="2"/>
              <a:buChar char="Ø"/>
              <a:defRPr sz="2400" baseline="0">
                <a:solidFill>
                  <a:schemeClr val="tx1"/>
                </a:solidFill>
                <a:latin typeface="Times New Roman" panose="02020603050405020304" pitchFamily="18" charset="0"/>
                <a:cs typeface="Times New Roman" panose="02020603050405020304" pitchFamily="18" charset="0"/>
              </a:defRPr>
            </a:lvl2pPr>
            <a:lvl3pPr marL="1143000" indent="-228600">
              <a:lnSpc>
                <a:spcPct val="150000"/>
              </a:lnSpc>
              <a:buFont typeface="Wingdings" pitchFamily="2" charset="2"/>
              <a:buChar char="ü"/>
              <a:defRPr sz="2400" baseline="0">
                <a:solidFill>
                  <a:schemeClr val="tx1"/>
                </a:solidFill>
                <a:latin typeface="Times New Roman" panose="02020603050405020304" pitchFamily="18" charset="0"/>
                <a:cs typeface="Times New Roman" panose="02020603050405020304" pitchFamily="18" charset="0"/>
              </a:defRPr>
            </a:lvl3pPr>
            <a:lvl4pPr marL="1600200" indent="-228600">
              <a:lnSpc>
                <a:spcPct val="150000"/>
              </a:lnSpc>
              <a:buFont typeface="Courier New" pitchFamily="49" charset="0"/>
              <a:buChar char="o"/>
              <a:defRPr sz="2400" baseline="0">
                <a:solidFill>
                  <a:schemeClr val="tx1"/>
                </a:solidFill>
                <a:latin typeface="Times New Roman" panose="02020603050405020304" pitchFamily="18" charset="0"/>
                <a:cs typeface="Times New Roman" panose="02020603050405020304" pitchFamily="18" charset="0"/>
              </a:defRPr>
            </a:lvl4pPr>
            <a:lvl5pPr marL="2057400" indent="-228600">
              <a:lnSpc>
                <a:spcPct val="150000"/>
              </a:lnSpc>
              <a:buFont typeface="Wingdings" pitchFamily="2" charset="2"/>
              <a:buChar char="§"/>
              <a:defRPr sz="2400" baseline="0">
                <a:solidFill>
                  <a:schemeClr val="tx1"/>
                </a:solidFill>
                <a:latin typeface="Times New Roman" panose="02020603050405020304" pitchFamily="18" charset="0"/>
                <a:cs typeface="Times New Roman" panose="02020603050405020304" pitchFamily="18" charset="0"/>
              </a:defRPr>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5"/>
          <p:cNvSpPr>
            <a:spLocks noGrp="1"/>
          </p:cNvSpPr>
          <p:nvPr>
            <p:ph type="sldNum" sz="quarter" idx="4"/>
          </p:nvPr>
        </p:nvSpPr>
        <p:spPr>
          <a:xfrm>
            <a:off x="7727778" y="4884144"/>
            <a:ext cx="512638" cy="273844"/>
          </a:xfrm>
          <a:prstGeom prst="rect">
            <a:avLst/>
          </a:prstGeom>
        </p:spPr>
        <p:txBody>
          <a:bodyPr/>
          <a:lstStyle>
            <a:lvl1pPr>
              <a:defRPr>
                <a:solidFill>
                  <a:schemeClr val="tx1"/>
                </a:solidFill>
              </a:defRPr>
            </a:lvl1pPr>
          </a:lstStyle>
          <a:p>
            <a:fld id="{FBF1288B-3B97-4332-A84F-6D3E6F38BB60}" type="slidenum">
              <a:rPr lang="en-US" smtClean="0"/>
              <a:t>‹#›</a:t>
            </a:fld>
            <a:endParaRPr lang="en-US"/>
          </a:p>
        </p:txBody>
      </p:sp>
      <p:sp>
        <p:nvSpPr>
          <p:cNvPr id="6" name="Title 1"/>
          <p:cNvSpPr>
            <a:spLocks noGrp="1"/>
          </p:cNvSpPr>
          <p:nvPr>
            <p:ph type="title"/>
          </p:nvPr>
        </p:nvSpPr>
        <p:spPr>
          <a:xfrm>
            <a:off x="360221" y="18360"/>
            <a:ext cx="8596213" cy="570728"/>
          </a:xfrm>
          <a:prstGeom prst="rect">
            <a:avLst/>
          </a:prstGeom>
        </p:spPr>
        <p:txBody>
          <a:bodyPr anchor="ctr">
            <a:normAutofit/>
          </a:bodyPr>
          <a:lstStyle>
            <a:lvl1pPr algn="l">
              <a:defRPr sz="2800" b="1" cap="none" baseline="0">
                <a:solidFill>
                  <a:schemeClr val="accent1">
                    <a:lumMod val="75000"/>
                  </a:schemeClr>
                </a:solidFill>
                <a:latin typeface="+mj-lt"/>
                <a:cs typeface="Arial" panose="020B0604020202020204" pitchFamily="34" charset="0"/>
              </a:defRPr>
            </a:lvl1pPr>
          </a:lstStyle>
          <a:p>
            <a:r>
              <a:rPr lang="en-US" smtClean="0"/>
              <a:t>Click to edit Master title style</a:t>
            </a:r>
            <a:endParaRPr lang="en-US" dirty="0"/>
          </a:p>
        </p:txBody>
      </p:sp>
    </p:spTree>
    <p:custDataLst>
      <p:tags r:id="rId1"/>
    </p:custDataLst>
    <p:extLst>
      <p:ext uri="{BB962C8B-B14F-4D97-AF65-F5344CB8AC3E}">
        <p14:creationId xmlns:p14="http://schemas.microsoft.com/office/powerpoint/2010/main" val="6020465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ình, table, ... và diễn giải">
    <p:spTree>
      <p:nvGrpSpPr>
        <p:cNvPr id="1" name=""/>
        <p:cNvGrpSpPr/>
        <p:nvPr/>
      </p:nvGrpSpPr>
      <p:grpSpPr>
        <a:xfrm>
          <a:off x="0" y="0"/>
          <a:ext cx="0" cy="0"/>
          <a:chOff x="0" y="0"/>
          <a:chExt cx="0" cy="0"/>
        </a:xfrm>
      </p:grpSpPr>
      <p:sp>
        <p:nvSpPr>
          <p:cNvPr id="3" name="Content Placeholder 2"/>
          <p:cNvSpPr>
            <a:spLocks noGrp="1"/>
          </p:cNvSpPr>
          <p:nvPr>
            <p:ph idx="1"/>
          </p:nvPr>
        </p:nvSpPr>
        <p:spPr>
          <a:xfrm>
            <a:off x="3629892" y="998676"/>
            <a:ext cx="4982175" cy="4144828"/>
          </a:xfrm>
          <a:prstGeom prst="rect">
            <a:avLst/>
          </a:prstGeom>
        </p:spPr>
        <p:txBody>
          <a:bodyPr>
            <a:normAutofit/>
          </a:bodyPr>
          <a:lstStyle>
            <a:lvl1pPr marL="342900" indent="-342900">
              <a:lnSpc>
                <a:spcPct val="150000"/>
              </a:lnSpc>
              <a:buFontTx/>
              <a:buBlip>
                <a:blip r:embed="rId3"/>
              </a:buBlip>
              <a:defRPr sz="2400" b="1" i="0" baseline="0">
                <a:solidFill>
                  <a:schemeClr val="accent1">
                    <a:lumMod val="75000"/>
                  </a:schemeClr>
                </a:solidFill>
                <a:latin typeface="Times New Roman" pitchFamily="18" charset="0"/>
                <a:cs typeface="Times New Roman" pitchFamily="18" charset="0"/>
              </a:defRPr>
            </a:lvl1pPr>
            <a:lvl2pPr marL="742950" indent="-285750">
              <a:lnSpc>
                <a:spcPct val="150000"/>
              </a:lnSpc>
              <a:buFont typeface="Wingdings" pitchFamily="2" charset="2"/>
              <a:buChar char="Ø"/>
              <a:defRPr sz="2400" baseline="0">
                <a:solidFill>
                  <a:schemeClr val="tx1"/>
                </a:solidFill>
                <a:latin typeface="Times New Roman" pitchFamily="18" charset="0"/>
                <a:cs typeface="Times New Roman" pitchFamily="18" charset="0"/>
              </a:defRPr>
            </a:lvl2pPr>
            <a:lvl3pPr marL="1143000" indent="-228600">
              <a:lnSpc>
                <a:spcPct val="150000"/>
              </a:lnSpc>
              <a:buFont typeface="Wingdings" pitchFamily="2" charset="2"/>
              <a:buChar char="ü"/>
              <a:defRPr sz="2400">
                <a:solidFill>
                  <a:schemeClr val="tx1"/>
                </a:solidFill>
                <a:latin typeface="Times New Roman" pitchFamily="18" charset="0"/>
                <a:cs typeface="Times New Roman" pitchFamily="18" charset="0"/>
              </a:defRPr>
            </a:lvl3pPr>
            <a:lvl4pPr marL="1600200" indent="-228600">
              <a:lnSpc>
                <a:spcPct val="150000"/>
              </a:lnSpc>
              <a:buFont typeface="Courier New" pitchFamily="49" charset="0"/>
              <a:buChar char="o"/>
              <a:defRPr sz="2400">
                <a:solidFill>
                  <a:schemeClr val="tx1"/>
                </a:solidFill>
                <a:latin typeface="Times New Roman" pitchFamily="18" charset="0"/>
                <a:cs typeface="Times New Roman" pitchFamily="18" charset="0"/>
              </a:defRPr>
            </a:lvl4pPr>
            <a:lvl5pPr marL="2057400" indent="-228600">
              <a:lnSpc>
                <a:spcPct val="150000"/>
              </a:lnSpc>
              <a:buFont typeface="Wingdings" pitchFamily="2" charset="2"/>
              <a:buChar char="§"/>
              <a:defRPr sz="2400">
                <a:solidFill>
                  <a:schemeClr val="tx1"/>
                </a:solidFill>
                <a:latin typeface="Times New Roman" pitchFamily="18" charset="0"/>
                <a:cs typeface="Times New Roman"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12127" y="1023206"/>
            <a:ext cx="2987657" cy="2320926"/>
          </a:xfrm>
          <a:prstGeom prst="rect">
            <a:avLst/>
          </a:prstGeom>
        </p:spPr>
        <p:txBody>
          <a:bodyPr>
            <a:normAutofit/>
          </a:bodyPr>
          <a:lstStyle>
            <a:lvl1pPr marL="0" indent="0">
              <a:buNone/>
              <a:defRPr sz="2400">
                <a:solidFill>
                  <a:schemeClr val="accent1">
                    <a:lumMod val="75000"/>
                  </a:schemeClr>
                </a:solidFill>
                <a:latin typeface="Times New Roman" pitchFamily="18" charset="0"/>
                <a:cs typeface="Times New Roman" pitchFamily="18"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9" name="Slide Number Placeholder 5"/>
          <p:cNvSpPr>
            <a:spLocks noGrp="1"/>
          </p:cNvSpPr>
          <p:nvPr>
            <p:ph type="sldNum" sz="quarter" idx="4"/>
          </p:nvPr>
        </p:nvSpPr>
        <p:spPr>
          <a:xfrm>
            <a:off x="7727778" y="4884144"/>
            <a:ext cx="512638" cy="273844"/>
          </a:xfrm>
          <a:prstGeom prst="rect">
            <a:avLst/>
          </a:prstGeom>
        </p:spPr>
        <p:txBody>
          <a:bodyPr/>
          <a:lstStyle>
            <a:lvl1pPr>
              <a:defRPr>
                <a:solidFill>
                  <a:schemeClr val="tx1"/>
                </a:solidFill>
              </a:defRPr>
            </a:lvl1pPr>
          </a:lstStyle>
          <a:p>
            <a:fld id="{FBF1288B-3B97-4332-A84F-6D3E6F38BB60}" type="slidenum">
              <a:rPr lang="en-US" smtClean="0"/>
              <a:t>‹#›</a:t>
            </a:fld>
            <a:endParaRPr lang="en-US"/>
          </a:p>
        </p:txBody>
      </p:sp>
      <p:sp>
        <p:nvSpPr>
          <p:cNvPr id="7" name="Title 1"/>
          <p:cNvSpPr>
            <a:spLocks noGrp="1"/>
          </p:cNvSpPr>
          <p:nvPr>
            <p:ph type="title"/>
          </p:nvPr>
        </p:nvSpPr>
        <p:spPr>
          <a:xfrm>
            <a:off x="360221" y="18360"/>
            <a:ext cx="8596213" cy="570728"/>
          </a:xfrm>
          <a:prstGeom prst="rect">
            <a:avLst/>
          </a:prstGeom>
        </p:spPr>
        <p:txBody>
          <a:bodyPr anchor="ctr">
            <a:normAutofit/>
          </a:bodyPr>
          <a:lstStyle>
            <a:lvl1pPr algn="l">
              <a:defRPr sz="2800" b="1" cap="none" baseline="0">
                <a:solidFill>
                  <a:schemeClr val="accent1">
                    <a:lumMod val="75000"/>
                  </a:schemeClr>
                </a:solidFill>
                <a:latin typeface="+mj-lt"/>
                <a:cs typeface="Arial" panose="020B0604020202020204" pitchFamily="34" charset="0"/>
              </a:defRPr>
            </a:lvl1pPr>
          </a:lstStyle>
          <a:p>
            <a:r>
              <a:rPr lang="en-US" smtClean="0"/>
              <a:t>Click to edit Master title style</a:t>
            </a:r>
            <a:endParaRPr lang="en-US" dirty="0"/>
          </a:p>
        </p:txBody>
      </p:sp>
    </p:spTree>
    <p:custDataLst>
      <p:tags r:id="rId1"/>
    </p:custDataLst>
    <p:extLst>
      <p:ext uri="{BB962C8B-B14F-4D97-AF65-F5344CB8AC3E}">
        <p14:creationId xmlns:p14="http://schemas.microsoft.com/office/powerpoint/2010/main" val="289053582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Hình minh họa">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437883" y="884726"/>
            <a:ext cx="8483380" cy="3608146"/>
          </a:xfrm>
          <a:prstGeom prst="rect">
            <a:avLst/>
          </a:prstGeom>
        </p:spPr>
        <p:txBody>
          <a:bodyPr anchor="t">
            <a:normAutofit/>
          </a:bodyPr>
          <a:lstStyle>
            <a:lvl1pPr marL="0" indent="0" algn="ctr">
              <a:buNone/>
              <a:defRPr sz="1600">
                <a:solidFill>
                  <a:schemeClr val="tx1"/>
                </a:solidFill>
                <a:latin typeface="Times New Roman" panose="02020603050405020304" pitchFamily="18" charset="0"/>
                <a:cs typeface="Times New Roman" panose="02020603050405020304" pitchFamily="18" charset="0"/>
              </a:defRPr>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Slide Number Placeholder 5"/>
          <p:cNvSpPr>
            <a:spLocks noGrp="1"/>
          </p:cNvSpPr>
          <p:nvPr>
            <p:ph type="sldNum" sz="quarter" idx="4"/>
          </p:nvPr>
        </p:nvSpPr>
        <p:spPr>
          <a:xfrm>
            <a:off x="7727778" y="4884144"/>
            <a:ext cx="512638" cy="273844"/>
          </a:xfrm>
          <a:prstGeom prst="rect">
            <a:avLst/>
          </a:prstGeom>
        </p:spPr>
        <p:txBody>
          <a:bodyPr/>
          <a:lstStyle>
            <a:lvl1pPr>
              <a:defRPr>
                <a:solidFill>
                  <a:schemeClr val="tx1"/>
                </a:solidFill>
              </a:defRPr>
            </a:lvl1pPr>
          </a:lstStyle>
          <a:p>
            <a:fld id="{FBF1288B-3B97-4332-A84F-6D3E6F38BB60}" type="slidenum">
              <a:rPr lang="en-US" smtClean="0"/>
              <a:t>‹#›</a:t>
            </a:fld>
            <a:endParaRPr lang="en-US"/>
          </a:p>
        </p:txBody>
      </p:sp>
      <p:sp>
        <p:nvSpPr>
          <p:cNvPr id="6" name="Title 1"/>
          <p:cNvSpPr>
            <a:spLocks noGrp="1"/>
          </p:cNvSpPr>
          <p:nvPr>
            <p:ph type="title"/>
          </p:nvPr>
        </p:nvSpPr>
        <p:spPr>
          <a:xfrm>
            <a:off x="360221" y="18360"/>
            <a:ext cx="8596213" cy="570728"/>
          </a:xfrm>
          <a:prstGeom prst="rect">
            <a:avLst/>
          </a:prstGeom>
        </p:spPr>
        <p:txBody>
          <a:bodyPr anchor="ctr">
            <a:normAutofit/>
          </a:bodyPr>
          <a:lstStyle>
            <a:lvl1pPr algn="l">
              <a:defRPr sz="2800" b="1" cap="none" baseline="0">
                <a:solidFill>
                  <a:schemeClr val="accent1">
                    <a:lumMod val="75000"/>
                  </a:schemeClr>
                </a:solidFill>
                <a:latin typeface="+mj-lt"/>
                <a:cs typeface="Arial" panose="020B0604020202020204" pitchFamily="34" charset="0"/>
              </a:defRPr>
            </a:lvl1pPr>
          </a:lstStyle>
          <a:p>
            <a:r>
              <a:rPr lang="en-US" smtClean="0"/>
              <a:t>Click to edit Master title style</a:t>
            </a:r>
            <a:endParaRPr lang="en-US" dirty="0"/>
          </a:p>
        </p:txBody>
      </p:sp>
    </p:spTree>
    <p:custDataLst>
      <p:tags r:id="rId1"/>
    </p:custDataLst>
    <p:extLst>
      <p:ext uri="{BB962C8B-B14F-4D97-AF65-F5344CB8AC3E}">
        <p14:creationId xmlns:p14="http://schemas.microsoft.com/office/powerpoint/2010/main" val="307226484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Trang trắn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7727778" y="4884144"/>
            <a:ext cx="512638" cy="273844"/>
          </a:xfrm>
          <a:prstGeom prst="rect">
            <a:avLst/>
          </a:prstGeom>
        </p:spPr>
        <p:txBody>
          <a:bodyPr/>
          <a:lstStyle/>
          <a:p>
            <a:fld id="{FBF1288B-3B97-4332-A84F-6D3E6F38BB60}" type="slidenum">
              <a:rPr lang="en-US" smtClean="0"/>
              <a:t>‹#›</a:t>
            </a:fld>
            <a:endParaRPr lang="en-US"/>
          </a:p>
        </p:txBody>
      </p:sp>
    </p:spTree>
    <p:custDataLst>
      <p:tags r:id="rId1"/>
    </p:custDataLst>
    <p:extLst>
      <p:ext uri="{BB962C8B-B14F-4D97-AF65-F5344CB8AC3E}">
        <p14:creationId xmlns:p14="http://schemas.microsoft.com/office/powerpoint/2010/main" val="333689978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hỉ có tiêu đề">
    <p:spTree>
      <p:nvGrpSpPr>
        <p:cNvPr id="1" name=""/>
        <p:cNvGrpSpPr/>
        <p:nvPr/>
      </p:nvGrpSpPr>
      <p:grpSpPr>
        <a:xfrm>
          <a:off x="0" y="0"/>
          <a:ext cx="0" cy="0"/>
          <a:chOff x="0" y="0"/>
          <a:chExt cx="0" cy="0"/>
        </a:xfrm>
      </p:grpSpPr>
      <p:sp>
        <p:nvSpPr>
          <p:cNvPr id="4" name="Title 3"/>
          <p:cNvSpPr>
            <a:spLocks noGrp="1"/>
          </p:cNvSpPr>
          <p:nvPr>
            <p:ph type="title"/>
          </p:nvPr>
        </p:nvSpPr>
        <p:spPr>
          <a:xfrm>
            <a:off x="457200" y="205979"/>
            <a:ext cx="8229600" cy="857250"/>
          </a:xfrm>
          <a:prstGeom prst="rect">
            <a:avLst/>
          </a:prstGeom>
        </p:spPr>
        <p:txBody>
          <a:bodyPr/>
          <a:lstStyle>
            <a:lvl1pPr>
              <a:defRPr sz="2800" b="1"/>
            </a:lvl1pPr>
          </a:lstStyle>
          <a:p>
            <a:r>
              <a:rPr lang="en-US" smtClean="0"/>
              <a:t>Click to edit Master title style</a:t>
            </a:r>
            <a:endParaRPr lang="en-US" dirty="0"/>
          </a:p>
        </p:txBody>
      </p:sp>
    </p:spTree>
    <p:custDataLst>
      <p:tags r:id="rId1"/>
    </p:custDataLst>
    <p:extLst>
      <p:ext uri="{BB962C8B-B14F-4D97-AF65-F5344CB8AC3E}">
        <p14:creationId xmlns:p14="http://schemas.microsoft.com/office/powerpoint/2010/main" val="208089160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10">
            <a:extLst>
              <a:ext uri="{28A0092B-C50C-407E-A947-70E740481C1C}">
                <a14:useLocalDpi xmlns:a14="http://schemas.microsoft.com/office/drawing/2010/main" val="0"/>
              </a:ext>
            </a:extLst>
          </a:blip>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Kim\Desktop\Baigiang\TRAVINH.jp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601797"/>
            <a:ext cx="9144000" cy="178594"/>
          </a:xfrm>
          <a:prstGeom prst="rect">
            <a:avLst/>
          </a:prstGeom>
          <a:noFill/>
          <a:extLst>
            <a:ext uri="{909E8E84-426E-40DD-AFC4-6F175D3DCCD1}">
              <a14:hiddenFill xmlns:a14="http://schemas.microsoft.com/office/drawing/2010/main">
                <a:solidFill>
                  <a:srgbClr val="FFFFFF"/>
                </a:solidFill>
              </a14:hiddenFill>
            </a:ext>
          </a:extLst>
        </p:spPr>
      </p:pic>
      <p:sp>
        <p:nvSpPr>
          <p:cNvPr id="5" name="Oval 113"/>
          <p:cNvSpPr>
            <a:spLocks noChangeArrowheads="1"/>
          </p:cNvSpPr>
          <p:nvPr/>
        </p:nvSpPr>
        <p:spPr bwMode="auto">
          <a:xfrm>
            <a:off x="48249" y="473749"/>
            <a:ext cx="516813" cy="472745"/>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800">
              <a:solidFill>
                <a:schemeClr val="bg1"/>
              </a:solidFill>
            </a:endParaRPr>
          </a:p>
        </p:txBody>
      </p:sp>
      <p:pic>
        <p:nvPicPr>
          <p:cNvPr id="4" name="Picture 2"/>
          <p:cNvPicPr>
            <a:picLocks noChangeAspect="1" noChangeArrowheads="1"/>
          </p:cNvPicPr>
          <p:nvPr/>
        </p:nvPicPr>
        <p:blipFill>
          <a:blip r:embed="rId12" cstate="print">
            <a:extLst>
              <a:ext uri="{28A0092B-C50C-407E-A947-70E740481C1C}">
                <a14:useLocalDpi xmlns:a14="http://schemas.microsoft.com/office/drawing/2010/main" val="0"/>
              </a:ext>
            </a:extLst>
          </a:blip>
          <a:stretch>
            <a:fillRect/>
          </a:stretch>
        </p:blipFill>
        <p:spPr bwMode="auto">
          <a:xfrm>
            <a:off x="82948" y="488237"/>
            <a:ext cx="445278" cy="445278"/>
          </a:xfrm>
          <a:prstGeom prst="rect">
            <a:avLst/>
          </a:prstGeom>
          <a:noFill/>
          <a:extLst>
            <a:ext uri="{909E8E84-426E-40DD-AFC4-6F175D3DCCD1}">
              <a14:hiddenFill xmlns:a14="http://schemas.microsoft.com/office/drawing/2010/main">
                <a:solidFill>
                  <a:srgbClr val="FFFFFF"/>
                </a:solidFill>
              </a14:hiddenFill>
            </a:ext>
          </a:extLst>
        </p:spPr>
      </p:pic>
    </p:spTree>
    <p:custDataLst>
      <p:tags r:id="rId9"/>
    </p:custDataLst>
    <p:extLst>
      <p:ext uri="{BB962C8B-B14F-4D97-AF65-F5344CB8AC3E}">
        <p14:creationId xmlns:p14="http://schemas.microsoft.com/office/powerpoint/2010/main" val="22340706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181350"/>
            <a:ext cx="8397571" cy="556778"/>
          </a:xfrm>
        </p:spPr>
        <p:txBody>
          <a:bodyPr/>
          <a:lstStyle/>
          <a:p>
            <a:r>
              <a:rPr lang="en-US" dirty="0" err="1" smtClean="0"/>
              <a:t>Một</a:t>
            </a:r>
            <a:r>
              <a:rPr lang="en-US" dirty="0" smtClean="0"/>
              <a:t> </a:t>
            </a:r>
            <a:r>
              <a:rPr lang="en-US" dirty="0" err="1" smtClean="0"/>
              <a:t>số</a:t>
            </a:r>
            <a:r>
              <a:rPr lang="en-US" dirty="0" smtClean="0"/>
              <a:t> </a:t>
            </a:r>
            <a:r>
              <a:rPr lang="en-US" dirty="0" err="1" smtClean="0"/>
              <a:t>quy</a:t>
            </a:r>
            <a:r>
              <a:rPr lang="en-US" dirty="0" smtClean="0"/>
              <a:t> </a:t>
            </a:r>
            <a:r>
              <a:rPr lang="en-US" dirty="0" err="1" smtClean="0"/>
              <a:t>định</a:t>
            </a:r>
            <a:r>
              <a:rPr lang="en-US" dirty="0" smtClean="0"/>
              <a:t> </a:t>
            </a:r>
            <a:r>
              <a:rPr lang="en-US" dirty="0" err="1" smtClean="0"/>
              <a:t>giao</a:t>
            </a:r>
            <a:r>
              <a:rPr lang="en-US" dirty="0" smtClean="0"/>
              <a:t> </a:t>
            </a:r>
            <a:r>
              <a:rPr lang="en-US" dirty="0" err="1" smtClean="0"/>
              <a:t>dịch</a:t>
            </a:r>
            <a:r>
              <a:rPr lang="en-US" dirty="0" smtClean="0"/>
              <a:t> </a:t>
            </a:r>
            <a:r>
              <a:rPr lang="en-US" dirty="0" err="1" smtClean="0"/>
              <a:t>chứng</a:t>
            </a:r>
            <a:r>
              <a:rPr lang="en-US" dirty="0" smtClean="0"/>
              <a:t> </a:t>
            </a:r>
            <a:r>
              <a:rPr lang="en-US" dirty="0" err="1" smtClean="0"/>
              <a:t>khoán</a:t>
            </a:r>
            <a:r>
              <a:rPr lang="en-US" dirty="0" smtClean="0"/>
              <a:t> </a:t>
            </a:r>
            <a:r>
              <a:rPr lang="vi-VN" dirty="0" smtClean="0"/>
              <a:t>trên </a:t>
            </a:r>
            <a:r>
              <a:rPr lang="vi-VN" dirty="0"/>
              <a:t>sàn TP.HCM</a:t>
            </a:r>
            <a:endParaRPr lang="en-US" dirty="0"/>
          </a:p>
        </p:txBody>
      </p:sp>
      <p:sp>
        <p:nvSpPr>
          <p:cNvPr id="3" name="Subtitle 2"/>
          <p:cNvSpPr>
            <a:spLocks noGrp="1"/>
          </p:cNvSpPr>
          <p:nvPr>
            <p:ph type="subTitle" idx="1"/>
          </p:nvPr>
        </p:nvSpPr>
        <p:spPr/>
        <p:txBody>
          <a:bodyPr/>
          <a:lstStyle/>
          <a:p>
            <a:r>
              <a:rPr lang="en-US" dirty="0" err="1" smtClean="0"/>
              <a:t>Ths</a:t>
            </a:r>
            <a:r>
              <a:rPr lang="en-US" dirty="0" smtClean="0"/>
              <a:t> </a:t>
            </a:r>
            <a:r>
              <a:rPr lang="en-US" dirty="0" err="1" smtClean="0"/>
              <a:t>Lê</a:t>
            </a:r>
            <a:r>
              <a:rPr lang="en-US" dirty="0" smtClean="0"/>
              <a:t> </a:t>
            </a:r>
            <a:r>
              <a:rPr lang="en-US" dirty="0" err="1" smtClean="0"/>
              <a:t>Trung</a:t>
            </a:r>
            <a:r>
              <a:rPr lang="en-US" dirty="0" smtClean="0"/>
              <a:t> </a:t>
            </a:r>
            <a:r>
              <a:rPr lang="en-US" dirty="0" err="1" smtClean="0"/>
              <a:t>Hiếu</a:t>
            </a:r>
            <a:endParaRPr lang="en-US" dirty="0"/>
          </a:p>
        </p:txBody>
      </p:sp>
    </p:spTree>
    <p:extLst>
      <p:ext uri="{BB962C8B-B14F-4D97-AF65-F5344CB8AC3E}">
        <p14:creationId xmlns:p14="http://schemas.microsoft.com/office/powerpoint/2010/main" val="19410874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vi-VN" b="0" dirty="0"/>
              <a:t>Đối với cổ phiếu, chứng chỉ quỹ mới niêm yết, trong ngày giao dịch đầu tiên, giá giao dịch được biến động trong +/-20% giá giao dịch dự kiến. </a:t>
            </a:r>
            <a:endParaRPr lang="en-US" b="0" dirty="0" smtClean="0"/>
          </a:p>
          <a:p>
            <a:pPr algn="just"/>
            <a:r>
              <a:rPr lang="vi-VN" b="0" dirty="0" smtClean="0"/>
              <a:t>Tổ </a:t>
            </a:r>
            <a:r>
              <a:rPr lang="vi-VN" b="0" dirty="0"/>
              <a:t>chức niêm yết và công ty chứng khoán làm tư vấn niêm yết (nếu có) phải đưa ra mức giá giao dịch dự kiến để tính giá tham chiếu cho cổ phiếu, chứng chỉ quỹ trong ngày giao dịch đầu tiên. </a:t>
            </a:r>
            <a:endParaRPr lang="en-US" dirty="0"/>
          </a:p>
        </p:txBody>
      </p:sp>
    </p:spTree>
    <p:extLst>
      <p:ext uri="{BB962C8B-B14F-4D97-AF65-F5344CB8AC3E}">
        <p14:creationId xmlns:p14="http://schemas.microsoft.com/office/powerpoint/2010/main" val="2080855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Lệnh</a:t>
            </a:r>
            <a:r>
              <a:rPr lang="en-US" dirty="0"/>
              <a:t> </a:t>
            </a:r>
            <a:r>
              <a:rPr lang="en-US" dirty="0" err="1"/>
              <a:t>giao</a:t>
            </a:r>
            <a:r>
              <a:rPr lang="en-US" dirty="0"/>
              <a:t> </a:t>
            </a:r>
            <a:r>
              <a:rPr lang="en-US" dirty="0" err="1"/>
              <a:t>dịch</a:t>
            </a:r>
            <a:endParaRPr lang="en-US" dirty="0"/>
          </a:p>
        </p:txBody>
      </p:sp>
      <p:sp>
        <p:nvSpPr>
          <p:cNvPr id="3" name="Content Placeholder 2"/>
          <p:cNvSpPr>
            <a:spLocks noGrp="1"/>
          </p:cNvSpPr>
          <p:nvPr>
            <p:ph idx="1"/>
          </p:nvPr>
        </p:nvSpPr>
        <p:spPr/>
        <p:txBody>
          <a:bodyPr/>
          <a:lstStyle/>
          <a:p>
            <a:pPr algn="just"/>
            <a:r>
              <a:rPr lang="vi-VN" dirty="0"/>
              <a:t>Lệnh giao dịch tại mức giá khớp lệnh xác định giá mở cửa </a:t>
            </a:r>
            <a:r>
              <a:rPr lang="vi-VN" dirty="0" smtClean="0"/>
              <a:t>(ATO):</a:t>
            </a:r>
            <a:r>
              <a:rPr lang="en-US" dirty="0" smtClean="0"/>
              <a:t> </a:t>
            </a:r>
            <a:r>
              <a:rPr lang="vi-VN" b="0" dirty="0" smtClean="0"/>
              <a:t>Là </a:t>
            </a:r>
            <a:r>
              <a:rPr lang="vi-VN" b="0" dirty="0"/>
              <a:t>lệnh đặt mua hoặc đặt bán chứng khoán tại mức giá mở </a:t>
            </a:r>
            <a:r>
              <a:rPr lang="vi-VN" b="0" dirty="0" smtClean="0"/>
              <a:t>cửa.</a:t>
            </a:r>
            <a:r>
              <a:rPr lang="en-US" b="0" dirty="0" smtClean="0"/>
              <a:t> </a:t>
            </a:r>
            <a:r>
              <a:rPr lang="vi-VN" b="0" dirty="0" smtClean="0"/>
              <a:t>Lệnh </a:t>
            </a:r>
            <a:r>
              <a:rPr lang="vi-VN" b="0" dirty="0"/>
              <a:t>ATO được ưu tiên trước lệnh giới hạn trong khi so khớp lệnh.</a:t>
            </a:r>
          </a:p>
          <a:p>
            <a:pPr marL="0" indent="0" algn="just">
              <a:buNone/>
            </a:pPr>
            <a:r>
              <a:rPr lang="en-US" b="0" dirty="0" smtClean="0"/>
              <a:t>	</a:t>
            </a:r>
            <a:r>
              <a:rPr lang="vi-VN" b="0" dirty="0" smtClean="0"/>
              <a:t>Lệnh </a:t>
            </a:r>
            <a:r>
              <a:rPr lang="vi-VN" b="0" dirty="0"/>
              <a:t>ATO được nhập vào hệ thống </a:t>
            </a:r>
            <a:r>
              <a:rPr lang="vi-VN" b="0" dirty="0" smtClean="0"/>
              <a:t>trong </a:t>
            </a:r>
            <a:r>
              <a:rPr lang="vi-VN" b="0" dirty="0"/>
              <a:t>thời gian khớp lệnh định kỳ để xác định giá mở cửa và sẽ tự động tự hủy bỏ sau thời điểm xác định giá mở </a:t>
            </a:r>
            <a:r>
              <a:rPr lang="vi-VN" b="0" dirty="0" smtClean="0"/>
              <a:t>cửa</a:t>
            </a:r>
            <a:r>
              <a:rPr lang="en-US" b="0" dirty="0" smtClean="0"/>
              <a:t>.</a:t>
            </a:r>
            <a:endParaRPr lang="en-US" dirty="0"/>
          </a:p>
        </p:txBody>
      </p:sp>
    </p:spTree>
    <p:extLst>
      <p:ext uri="{BB962C8B-B14F-4D97-AF65-F5344CB8AC3E}">
        <p14:creationId xmlns:p14="http://schemas.microsoft.com/office/powerpoint/2010/main" val="23178891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vi-VN" dirty="0"/>
              <a:t>Lệnh giao dịch tại mức giá khớp lệnh xác định giá đóng cửa (Viết tắt là ATC):</a:t>
            </a:r>
          </a:p>
          <a:p>
            <a:pPr marL="0" indent="0" algn="just">
              <a:buNone/>
            </a:pPr>
            <a:r>
              <a:rPr lang="en-US" b="0" dirty="0" smtClean="0"/>
              <a:t>	</a:t>
            </a:r>
            <a:r>
              <a:rPr lang="vi-VN" b="0" dirty="0" smtClean="0"/>
              <a:t>Tương </a:t>
            </a:r>
            <a:r>
              <a:rPr lang="vi-VN" b="0" dirty="0"/>
              <a:t>tự như lệnh ATO nhưng được áp dụng trong thời gian khớp lệnh định kỳ xác định giá đóng cửa.</a:t>
            </a:r>
          </a:p>
          <a:p>
            <a:endParaRPr lang="en-US" dirty="0"/>
          </a:p>
        </p:txBody>
      </p:sp>
    </p:spTree>
    <p:extLst>
      <p:ext uri="{BB962C8B-B14F-4D97-AF65-F5344CB8AC3E}">
        <p14:creationId xmlns:p14="http://schemas.microsoft.com/office/powerpoint/2010/main" val="1291860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vi-VN" dirty="0"/>
              <a:t>Lệnh giới </a:t>
            </a:r>
            <a:r>
              <a:rPr lang="vi-VN" dirty="0" smtClean="0"/>
              <a:t>hạn</a:t>
            </a:r>
            <a:r>
              <a:rPr lang="en-US" dirty="0" smtClean="0"/>
              <a:t> (LO): </a:t>
            </a:r>
            <a:r>
              <a:rPr lang="vi-VN" b="0" dirty="0" smtClean="0"/>
              <a:t>Là </a:t>
            </a:r>
            <a:r>
              <a:rPr lang="vi-VN" b="0" dirty="0"/>
              <a:t>lệnh mua hoặc bán chứng khoán tại một mức giá xác định hoặc giá tốt hơn. </a:t>
            </a:r>
            <a:endParaRPr lang="en-US" b="0" dirty="0" smtClean="0"/>
          </a:p>
          <a:p>
            <a:pPr algn="just"/>
            <a:r>
              <a:rPr lang="vi-VN" b="0" dirty="0" smtClean="0"/>
              <a:t>Lệnh </a:t>
            </a:r>
            <a:r>
              <a:rPr lang="vi-VN" b="0" dirty="0"/>
              <a:t>có hiệu lực kể từ khi được nhập vào hệ thống giao dịch cho đến hết ngày giao dịch hoặc cho đến khi lệnh bị hủy bỏ.</a:t>
            </a:r>
          </a:p>
          <a:p>
            <a:endParaRPr lang="en-US" dirty="0"/>
          </a:p>
        </p:txBody>
      </p:sp>
    </p:spTree>
    <p:extLst>
      <p:ext uri="{BB962C8B-B14F-4D97-AF65-F5344CB8AC3E}">
        <p14:creationId xmlns:p14="http://schemas.microsoft.com/office/powerpoint/2010/main" val="26458710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Ví</a:t>
            </a:r>
            <a:r>
              <a:rPr lang="en-US" dirty="0" smtClean="0"/>
              <a:t> </a:t>
            </a:r>
            <a:r>
              <a:rPr lang="en-US" dirty="0" err="1" smtClean="0"/>
              <a:t>dụ</a:t>
            </a:r>
            <a:r>
              <a:rPr lang="en-US" dirty="0"/>
              <a:t> </a:t>
            </a:r>
            <a:r>
              <a:rPr lang="en-US" dirty="0" smtClean="0"/>
              <a:t>ATO/ATC </a:t>
            </a:r>
            <a:endParaRPr lang="en-US" dirty="0"/>
          </a:p>
        </p:txBody>
      </p:sp>
      <p:sp>
        <p:nvSpPr>
          <p:cNvPr id="3" name="Content Placeholder 2"/>
          <p:cNvSpPr>
            <a:spLocks noGrp="1"/>
          </p:cNvSpPr>
          <p:nvPr>
            <p:ph idx="1"/>
          </p:nvPr>
        </p:nvSpPr>
        <p:spPr/>
        <p:txBody>
          <a:bodyPr/>
          <a:lstStyle/>
          <a:p>
            <a:pPr algn="just"/>
            <a:r>
              <a:rPr lang="vi-VN" b="0" dirty="0"/>
              <a:t>Sổ lệnh (Trong thời gian khớp lệnh định kỳ):</a:t>
            </a:r>
            <a:r>
              <a:rPr lang="vi-VN" dirty="0"/>
              <a:t/>
            </a:r>
            <a:br>
              <a:rPr lang="vi-VN" dirty="0"/>
            </a:br>
            <a:r>
              <a:rPr lang="vi-VN" b="0" dirty="0"/>
              <a:t>Cổ phiếu AAA, giá tham chiếu : 99. Lệnh vào hệ thống theo thứ tự A, B, C.</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835209643"/>
              </p:ext>
            </p:extLst>
          </p:nvPr>
        </p:nvGraphicFramePr>
        <p:xfrm>
          <a:off x="457200" y="2647950"/>
          <a:ext cx="8229600" cy="1097280"/>
        </p:xfrm>
        <a:graphic>
          <a:graphicData uri="http://schemas.openxmlformats.org/drawingml/2006/table">
            <a:tbl>
              <a:tblPr/>
              <a:tblGrid>
                <a:gridCol w="2057400"/>
                <a:gridCol w="2057400"/>
                <a:gridCol w="2057400"/>
                <a:gridCol w="2057400"/>
              </a:tblGrid>
              <a:tr h="0">
                <a:tc>
                  <a:txBody>
                    <a:bodyPr/>
                    <a:lstStyle/>
                    <a:p>
                      <a:pPr algn="ctr"/>
                      <a:r>
                        <a:rPr lang="vi-VN">
                          <a:effectLst/>
                        </a:rPr>
                        <a:t> </a:t>
                      </a:r>
                      <a:r>
                        <a:rPr lang="vi-VN" b="1">
                          <a:effectLst/>
                        </a:rPr>
                        <a:t>KL đặt mua</a:t>
                      </a:r>
                      <a:endParaRPr lang="vi-VN">
                        <a:effectLst/>
                      </a:endParaRPr>
                    </a:p>
                  </a:txBody>
                  <a:tcPr anchor="ctr">
                    <a:lnL>
                      <a:noFill/>
                    </a:lnL>
                    <a:lnR>
                      <a:noFill/>
                    </a:lnR>
                    <a:lnT>
                      <a:noFill/>
                    </a:lnT>
                    <a:lnB>
                      <a:noFill/>
                    </a:lnB>
                    <a:solidFill>
                      <a:srgbClr val="CCCCCC"/>
                    </a:solidFill>
                  </a:tcPr>
                </a:tc>
                <a:tc>
                  <a:txBody>
                    <a:bodyPr/>
                    <a:lstStyle/>
                    <a:p>
                      <a:pPr algn="ctr"/>
                      <a:r>
                        <a:rPr lang="vi-VN" b="1">
                          <a:effectLst/>
                        </a:rPr>
                        <a:t>Giá đặt mua</a:t>
                      </a:r>
                      <a:endParaRPr lang="vi-VN">
                        <a:effectLst/>
                      </a:endParaRPr>
                    </a:p>
                  </a:txBody>
                  <a:tcPr anchor="ctr">
                    <a:lnL>
                      <a:noFill/>
                    </a:lnL>
                    <a:lnR>
                      <a:noFill/>
                    </a:lnR>
                    <a:lnT>
                      <a:noFill/>
                    </a:lnT>
                    <a:lnB>
                      <a:noFill/>
                    </a:lnB>
                    <a:solidFill>
                      <a:srgbClr val="CCCCCC"/>
                    </a:solidFill>
                  </a:tcPr>
                </a:tc>
                <a:tc>
                  <a:txBody>
                    <a:bodyPr/>
                    <a:lstStyle/>
                    <a:p>
                      <a:pPr algn="ctr"/>
                      <a:r>
                        <a:rPr lang="vi-VN" b="1">
                          <a:effectLst/>
                        </a:rPr>
                        <a:t>Giá đặt bán</a:t>
                      </a:r>
                      <a:endParaRPr lang="vi-VN">
                        <a:effectLst/>
                      </a:endParaRPr>
                    </a:p>
                  </a:txBody>
                  <a:tcPr anchor="ctr">
                    <a:lnL>
                      <a:noFill/>
                    </a:lnL>
                    <a:lnR>
                      <a:noFill/>
                    </a:lnR>
                    <a:lnT>
                      <a:noFill/>
                    </a:lnT>
                    <a:lnB>
                      <a:noFill/>
                    </a:lnB>
                    <a:solidFill>
                      <a:srgbClr val="CCCCCC"/>
                    </a:solidFill>
                  </a:tcPr>
                </a:tc>
                <a:tc>
                  <a:txBody>
                    <a:bodyPr/>
                    <a:lstStyle/>
                    <a:p>
                      <a:pPr algn="ctr"/>
                      <a:r>
                        <a:rPr lang="vi-VN" b="1">
                          <a:effectLst/>
                        </a:rPr>
                        <a:t>KL đặt bán</a:t>
                      </a:r>
                      <a:endParaRPr lang="vi-VN">
                        <a:effectLst/>
                      </a:endParaRPr>
                    </a:p>
                  </a:txBody>
                  <a:tcPr anchor="ctr">
                    <a:lnL>
                      <a:noFill/>
                    </a:lnL>
                    <a:lnR>
                      <a:noFill/>
                    </a:lnR>
                    <a:lnT>
                      <a:noFill/>
                    </a:lnT>
                    <a:lnB>
                      <a:noFill/>
                    </a:lnB>
                    <a:solidFill>
                      <a:srgbClr val="CCCCCC"/>
                    </a:solidFill>
                  </a:tcPr>
                </a:tc>
              </a:tr>
              <a:tr h="0">
                <a:tc>
                  <a:txBody>
                    <a:bodyPr/>
                    <a:lstStyle/>
                    <a:p>
                      <a:pPr algn="ctr"/>
                      <a:r>
                        <a:rPr lang="en-US">
                          <a:effectLst/>
                        </a:rPr>
                        <a:t> 5,000 ( C )</a:t>
                      </a:r>
                    </a:p>
                  </a:txBody>
                  <a:tcPr anchor="ctr">
                    <a:lnL>
                      <a:noFill/>
                    </a:lnL>
                    <a:lnR>
                      <a:noFill/>
                    </a:lnR>
                    <a:lnT>
                      <a:noFill/>
                    </a:lnT>
                    <a:lnB>
                      <a:noFill/>
                    </a:lnB>
                  </a:tcPr>
                </a:tc>
                <a:tc>
                  <a:txBody>
                    <a:bodyPr/>
                    <a:lstStyle/>
                    <a:p>
                      <a:pPr algn="ctr"/>
                      <a:r>
                        <a:rPr lang="en-US">
                          <a:effectLst/>
                        </a:rPr>
                        <a:t> 100</a:t>
                      </a:r>
                    </a:p>
                  </a:txBody>
                  <a:tcPr anchor="ctr">
                    <a:lnL>
                      <a:noFill/>
                    </a:lnL>
                    <a:lnR>
                      <a:noFill/>
                    </a:lnR>
                    <a:lnT>
                      <a:noFill/>
                    </a:lnT>
                    <a:lnB>
                      <a:noFill/>
                    </a:lnB>
                  </a:tcPr>
                </a:tc>
                <a:tc>
                  <a:txBody>
                    <a:bodyPr/>
                    <a:lstStyle/>
                    <a:p>
                      <a:pPr algn="ctr"/>
                      <a:r>
                        <a:rPr lang="en-US">
                          <a:effectLst/>
                        </a:rPr>
                        <a:t> ATO (ATC)</a:t>
                      </a:r>
                    </a:p>
                  </a:txBody>
                  <a:tcPr anchor="ctr">
                    <a:lnL>
                      <a:noFill/>
                    </a:lnL>
                    <a:lnR>
                      <a:noFill/>
                    </a:lnR>
                    <a:lnT>
                      <a:noFill/>
                    </a:lnT>
                    <a:lnB>
                      <a:noFill/>
                    </a:lnB>
                  </a:tcPr>
                </a:tc>
                <a:tc>
                  <a:txBody>
                    <a:bodyPr/>
                    <a:lstStyle/>
                    <a:p>
                      <a:pPr algn="ctr"/>
                      <a:r>
                        <a:rPr lang="en-US">
                          <a:effectLst/>
                        </a:rPr>
                        <a:t> 4,000 ( B )</a:t>
                      </a:r>
                    </a:p>
                  </a:txBody>
                  <a:tcPr anchor="ctr">
                    <a:lnL>
                      <a:noFill/>
                    </a:lnL>
                    <a:lnR>
                      <a:noFill/>
                    </a:lnR>
                    <a:lnT>
                      <a:noFill/>
                    </a:lnT>
                    <a:lnB>
                      <a:noFill/>
                    </a:lnB>
                  </a:tcPr>
                </a:tc>
              </a:tr>
              <a:tr h="0">
                <a:tc>
                  <a:txBody>
                    <a:bodyPr/>
                    <a:lstStyle/>
                    <a:p>
                      <a:r>
                        <a:rPr lang="en-US"/>
                        <a:t> </a:t>
                      </a:r>
                    </a:p>
                  </a:txBody>
                  <a:tcPr anchor="ctr">
                    <a:lnL>
                      <a:noFill/>
                    </a:lnL>
                    <a:lnR>
                      <a:noFill/>
                    </a:lnR>
                    <a:lnT>
                      <a:noFill/>
                    </a:lnT>
                    <a:lnB>
                      <a:noFill/>
                    </a:lnB>
                  </a:tcPr>
                </a:tc>
                <a:tc>
                  <a:txBody>
                    <a:bodyPr/>
                    <a:lstStyle/>
                    <a:p>
                      <a:r>
                        <a:rPr lang="en-US"/>
                        <a:t> </a:t>
                      </a:r>
                    </a:p>
                  </a:txBody>
                  <a:tcPr anchor="ctr">
                    <a:lnL>
                      <a:noFill/>
                    </a:lnL>
                    <a:lnR>
                      <a:noFill/>
                    </a:lnR>
                    <a:lnT>
                      <a:noFill/>
                    </a:lnT>
                    <a:lnB>
                      <a:noFill/>
                    </a:lnB>
                  </a:tcPr>
                </a:tc>
                <a:tc>
                  <a:txBody>
                    <a:bodyPr/>
                    <a:lstStyle/>
                    <a:p>
                      <a:pPr algn="ctr"/>
                      <a:r>
                        <a:rPr lang="en-US">
                          <a:effectLst/>
                        </a:rPr>
                        <a:t> 99</a:t>
                      </a:r>
                    </a:p>
                  </a:txBody>
                  <a:tcPr anchor="ctr">
                    <a:lnL>
                      <a:noFill/>
                    </a:lnL>
                    <a:lnR>
                      <a:noFill/>
                    </a:lnR>
                    <a:lnT>
                      <a:noFill/>
                    </a:lnT>
                    <a:lnB>
                      <a:noFill/>
                    </a:lnB>
                  </a:tcPr>
                </a:tc>
                <a:tc>
                  <a:txBody>
                    <a:bodyPr/>
                    <a:lstStyle/>
                    <a:p>
                      <a:pPr algn="ctr"/>
                      <a:r>
                        <a:rPr lang="en-US" dirty="0">
                          <a:effectLst/>
                        </a:rPr>
                        <a:t> 2,000 ( A )</a:t>
                      </a:r>
                    </a:p>
                  </a:txBody>
                  <a:tcPr anchor="ctr">
                    <a:lnL>
                      <a:noFill/>
                    </a:lnL>
                    <a:lnR>
                      <a:noFill/>
                    </a:lnR>
                    <a:lnT>
                      <a:noFill/>
                    </a:lnT>
                    <a:lnB>
                      <a:noFill/>
                    </a:lnB>
                  </a:tcPr>
                </a:tc>
              </a:tr>
            </a:tbl>
          </a:graphicData>
        </a:graphic>
      </p:graphicFrame>
    </p:spTree>
    <p:extLst>
      <p:ext uri="{BB962C8B-B14F-4D97-AF65-F5344CB8AC3E}">
        <p14:creationId xmlns:p14="http://schemas.microsoft.com/office/powerpoint/2010/main" val="1828821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vi-VN" u="sng" dirty="0"/>
              <a:t>Kết quả khớp:</a:t>
            </a:r>
            <a:r>
              <a:rPr lang="vi-VN" dirty="0"/>
              <a:t/>
            </a:r>
            <a:br>
              <a:rPr lang="vi-VN" dirty="0"/>
            </a:br>
            <a:r>
              <a:rPr lang="vi-VN" b="0" dirty="0"/>
              <a:t>- Giá khớp : 99</a:t>
            </a:r>
            <a:r>
              <a:rPr lang="vi-VN" dirty="0"/>
              <a:t/>
            </a:r>
            <a:br>
              <a:rPr lang="vi-VN" dirty="0"/>
            </a:br>
            <a:r>
              <a:rPr lang="vi-VN" b="0" dirty="0"/>
              <a:t>- Khối lượng khớp: 5,000. Trong đó: C-B : 4,000.</a:t>
            </a:r>
            <a:r>
              <a:rPr lang="vi-VN" dirty="0"/>
              <a:t/>
            </a:r>
            <a:br>
              <a:rPr lang="vi-VN" dirty="0"/>
            </a:br>
            <a:r>
              <a:rPr lang="vi-VN" b="0" dirty="0"/>
              <a:t>- Lệnh ATO (ATC) được ưu tiên trước so với lệnh giới hạn trong so khớp lệnh.</a:t>
            </a:r>
            <a:endParaRPr lang="en-US" dirty="0"/>
          </a:p>
        </p:txBody>
      </p:sp>
    </p:spTree>
    <p:extLst>
      <p:ext uri="{BB962C8B-B14F-4D97-AF65-F5344CB8AC3E}">
        <p14:creationId xmlns:p14="http://schemas.microsoft.com/office/powerpoint/2010/main" val="35240185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vi-VN" dirty="0"/>
              <a:t>Lệnh thị trường (Viết tắt là MP) (áp dụng từ 02/07/2012)</a:t>
            </a:r>
          </a:p>
          <a:p>
            <a:pPr marL="0" indent="0" algn="just">
              <a:buNone/>
            </a:pPr>
            <a:r>
              <a:rPr lang="en-US" b="0" dirty="0" smtClean="0"/>
              <a:t>	</a:t>
            </a:r>
            <a:r>
              <a:rPr lang="vi-VN" b="0" dirty="0" smtClean="0"/>
              <a:t>Là </a:t>
            </a:r>
            <a:r>
              <a:rPr lang="vi-VN" b="0" dirty="0"/>
              <a:t>lệnh mua/bán chứng khoán tại mức giá bán thấp nhất/ giá mua cao nhất hiện có trên thị trường.</a:t>
            </a:r>
          </a:p>
          <a:p>
            <a:pPr marL="0" indent="0" algn="just">
              <a:buNone/>
            </a:pPr>
            <a:r>
              <a:rPr lang="en-US" b="0" dirty="0"/>
              <a:t>	</a:t>
            </a:r>
            <a:r>
              <a:rPr lang="vi-VN" b="0" dirty="0" smtClean="0"/>
              <a:t>Khi </a:t>
            </a:r>
            <a:r>
              <a:rPr lang="vi-VN" b="0" dirty="0"/>
              <a:t>được nhập vào hệ thống giao dịch, lệnh mua MP sẽ được thực hiện ngay tại mức giá bán thấp nhất và lệnh bán MP sẽ thực hiện ngay tại mức giá mua cao nhất hiện có trên thị trường. </a:t>
            </a:r>
            <a:endParaRPr lang="en-US" dirty="0"/>
          </a:p>
        </p:txBody>
      </p:sp>
    </p:spTree>
    <p:extLst>
      <p:ext uri="{BB962C8B-B14F-4D97-AF65-F5344CB8AC3E}">
        <p14:creationId xmlns:p14="http://schemas.microsoft.com/office/powerpoint/2010/main" val="15434858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Hủy</a:t>
            </a:r>
            <a:r>
              <a:rPr lang="en-US" dirty="0"/>
              <a:t> </a:t>
            </a:r>
            <a:r>
              <a:rPr lang="en-US" dirty="0" err="1"/>
              <a:t>lệnh</a:t>
            </a:r>
            <a:r>
              <a:rPr lang="en-US" dirty="0"/>
              <a:t> </a:t>
            </a:r>
            <a:r>
              <a:rPr lang="en-US" dirty="0" err="1"/>
              <a:t>giao</a:t>
            </a:r>
            <a:r>
              <a:rPr lang="en-US" dirty="0"/>
              <a:t> </a:t>
            </a:r>
            <a:r>
              <a:rPr lang="en-US" dirty="0" err="1"/>
              <a:t>dịch</a:t>
            </a:r>
            <a:endParaRPr lang="en-US" dirty="0"/>
          </a:p>
        </p:txBody>
      </p:sp>
      <p:sp>
        <p:nvSpPr>
          <p:cNvPr id="3" name="Content Placeholder 2"/>
          <p:cNvSpPr>
            <a:spLocks noGrp="1"/>
          </p:cNvSpPr>
          <p:nvPr>
            <p:ph idx="1"/>
          </p:nvPr>
        </p:nvSpPr>
        <p:spPr/>
        <p:txBody>
          <a:bodyPr/>
          <a:lstStyle/>
          <a:p>
            <a:pPr algn="just"/>
            <a:r>
              <a:rPr lang="vi-VN" dirty="0" smtClean="0"/>
              <a:t>Trong </a:t>
            </a:r>
            <a:r>
              <a:rPr lang="vi-VN" dirty="0"/>
              <a:t>thời gian khớp lệnh định </a:t>
            </a:r>
            <a:r>
              <a:rPr lang="vi-VN" dirty="0" smtClean="0"/>
              <a:t>kỳ:</a:t>
            </a:r>
            <a:r>
              <a:rPr lang="en-US" dirty="0" smtClean="0"/>
              <a:t> </a:t>
            </a:r>
            <a:r>
              <a:rPr lang="vi-VN" b="0" dirty="0" smtClean="0"/>
              <a:t>Khách </a:t>
            </a:r>
            <a:r>
              <a:rPr lang="vi-VN" b="0" dirty="0"/>
              <a:t>hàng không được hủy lệnh giao dịch đã đặt trong đợt khớp lệnh định kỳ</a:t>
            </a:r>
            <a:r>
              <a:rPr lang="vi-VN" b="0" dirty="0" smtClean="0"/>
              <a:t>.</a:t>
            </a:r>
            <a:endParaRPr lang="en-US" b="0" dirty="0" smtClean="0"/>
          </a:p>
          <a:p>
            <a:pPr algn="just"/>
            <a:r>
              <a:rPr lang="vi-VN" dirty="0"/>
              <a:t>Trong thời gian khớp lệnh liên tục:</a:t>
            </a:r>
            <a:r>
              <a:rPr lang="en-US" dirty="0"/>
              <a:t> </a:t>
            </a:r>
            <a:r>
              <a:rPr lang="vi-VN" b="0" dirty="0" smtClean="0"/>
              <a:t>Khách </a:t>
            </a:r>
            <a:r>
              <a:rPr lang="vi-VN" b="0" dirty="0"/>
              <a:t>hàng có thể yêu cầu nhân viên môi giới hủy lệnh nếu lệnh hoặc phần còn lại của lệnh chưa được thực hiện, kể cả các lệnh hoặc phần còn lại của lệnh chưa được thực hiện ở lần khớp lệnh định kỳ hoặc liên tục trước đó.</a:t>
            </a:r>
          </a:p>
          <a:p>
            <a:pPr algn="just"/>
            <a:endParaRPr lang="vi-VN" b="0" dirty="0"/>
          </a:p>
          <a:p>
            <a:endParaRPr lang="en-US" dirty="0"/>
          </a:p>
        </p:txBody>
      </p:sp>
    </p:spTree>
    <p:extLst>
      <p:ext uri="{BB962C8B-B14F-4D97-AF65-F5344CB8AC3E}">
        <p14:creationId xmlns:p14="http://schemas.microsoft.com/office/powerpoint/2010/main" val="7674440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Thời</a:t>
            </a:r>
            <a:r>
              <a:rPr lang="en-US" dirty="0"/>
              <a:t> </a:t>
            </a:r>
            <a:r>
              <a:rPr lang="en-US" dirty="0" err="1"/>
              <a:t>gian</a:t>
            </a:r>
            <a:r>
              <a:rPr lang="en-US" dirty="0"/>
              <a:t> </a:t>
            </a:r>
            <a:r>
              <a:rPr lang="en-US" dirty="0" err="1"/>
              <a:t>thanh</a:t>
            </a:r>
            <a:r>
              <a:rPr lang="en-US" dirty="0"/>
              <a:t> </a:t>
            </a:r>
            <a:r>
              <a:rPr lang="en-US" dirty="0" err="1" smtClean="0"/>
              <a:t>toán</a:t>
            </a:r>
            <a:r>
              <a:rPr lang="en-US" dirty="0" smtClean="0"/>
              <a:t> (</a:t>
            </a:r>
            <a:r>
              <a:rPr lang="en-US" dirty="0" err="1" smtClean="0"/>
              <a:t>Áp</a:t>
            </a:r>
            <a:r>
              <a:rPr lang="en-US" dirty="0" smtClean="0"/>
              <a:t> </a:t>
            </a:r>
            <a:r>
              <a:rPr lang="en-US" dirty="0" err="1" smtClean="0"/>
              <a:t>dụng</a:t>
            </a:r>
            <a:r>
              <a:rPr lang="en-US" dirty="0" smtClean="0"/>
              <a:t> </a:t>
            </a:r>
            <a:r>
              <a:rPr lang="en-US" dirty="0" err="1" smtClean="0"/>
              <a:t>từ</a:t>
            </a:r>
            <a:r>
              <a:rPr lang="en-US" dirty="0" smtClean="0"/>
              <a:t> 01/01/2016)</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47476251"/>
              </p:ext>
            </p:extLst>
          </p:nvPr>
        </p:nvGraphicFramePr>
        <p:xfrm>
          <a:off x="990600" y="1123951"/>
          <a:ext cx="7162800" cy="2210910"/>
        </p:xfrm>
        <a:graphic>
          <a:graphicData uri="http://schemas.openxmlformats.org/drawingml/2006/table">
            <a:tbl>
              <a:tblPr/>
              <a:tblGrid>
                <a:gridCol w="3581400"/>
                <a:gridCol w="3581400"/>
              </a:tblGrid>
              <a:tr h="442182">
                <a:tc>
                  <a:txBody>
                    <a:bodyPr/>
                    <a:lstStyle/>
                    <a:p>
                      <a:pPr algn="ctr"/>
                      <a:r>
                        <a:rPr lang="en-US" b="1">
                          <a:effectLst/>
                        </a:rPr>
                        <a:t>Loại giao dịch</a:t>
                      </a:r>
                      <a:endParaRPr lang="en-US">
                        <a:effectLst/>
                      </a:endParaRPr>
                    </a:p>
                  </a:txBody>
                  <a:tcPr marL="28575" marR="28575" marT="28575" marB="28575" anchor="ctr">
                    <a:lnL>
                      <a:noFill/>
                    </a:lnL>
                    <a:lnR>
                      <a:noFill/>
                    </a:lnR>
                    <a:lnT>
                      <a:noFill/>
                    </a:lnT>
                    <a:lnB>
                      <a:noFill/>
                    </a:lnB>
                    <a:solidFill>
                      <a:srgbClr val="CCCCCC"/>
                    </a:solidFill>
                  </a:tcPr>
                </a:tc>
                <a:tc>
                  <a:txBody>
                    <a:bodyPr/>
                    <a:lstStyle/>
                    <a:p>
                      <a:pPr algn="ctr"/>
                      <a:r>
                        <a:rPr lang="en-US" b="1">
                          <a:effectLst/>
                        </a:rPr>
                        <a:t>Thời gian thanh toán</a:t>
                      </a:r>
                      <a:endParaRPr lang="en-US">
                        <a:effectLst/>
                      </a:endParaRPr>
                    </a:p>
                  </a:txBody>
                  <a:tcPr marL="28575" marR="28575" marT="28575" marB="28575" anchor="ctr">
                    <a:lnL>
                      <a:noFill/>
                    </a:lnL>
                    <a:lnR>
                      <a:noFill/>
                    </a:lnR>
                    <a:lnT>
                      <a:noFill/>
                    </a:lnT>
                    <a:lnB>
                      <a:noFill/>
                    </a:lnB>
                    <a:solidFill>
                      <a:srgbClr val="CCCCCC"/>
                    </a:solidFill>
                  </a:tcPr>
                </a:tc>
              </a:tr>
              <a:tr h="442182">
                <a:tc gridSpan="2">
                  <a:txBody>
                    <a:bodyPr/>
                    <a:lstStyle/>
                    <a:p>
                      <a:pPr algn="l"/>
                      <a:r>
                        <a:rPr lang="vi-VN" b="1">
                          <a:effectLst/>
                        </a:rPr>
                        <a:t>Cổ phiếu, chứng chỉ quỹ đầu tư</a:t>
                      </a:r>
                      <a:endParaRPr lang="vi-VN">
                        <a:effectLst/>
                      </a:endParaRPr>
                    </a:p>
                  </a:txBody>
                  <a:tcPr marL="28575" marR="28575" marT="28575" marB="28575" anchor="ctr">
                    <a:lnL>
                      <a:noFill/>
                    </a:lnL>
                    <a:lnR>
                      <a:noFill/>
                    </a:lnR>
                    <a:lnT>
                      <a:noFill/>
                    </a:lnT>
                    <a:lnB>
                      <a:noFill/>
                    </a:lnB>
                    <a:solidFill>
                      <a:srgbClr val="FFFFFF"/>
                    </a:solidFill>
                  </a:tcPr>
                </a:tc>
                <a:tc hMerge="1">
                  <a:txBody>
                    <a:bodyPr/>
                    <a:lstStyle/>
                    <a:p>
                      <a:endParaRPr lang="en-US"/>
                    </a:p>
                  </a:txBody>
                  <a:tcPr/>
                </a:tc>
              </a:tr>
              <a:tr h="442182">
                <a:tc>
                  <a:txBody>
                    <a:bodyPr/>
                    <a:lstStyle/>
                    <a:p>
                      <a:pPr algn="l"/>
                      <a:r>
                        <a:rPr lang="en-US">
                          <a:effectLst/>
                        </a:rPr>
                        <a:t>Khớp lệnh</a:t>
                      </a:r>
                    </a:p>
                  </a:txBody>
                  <a:tcPr marL="28575" marR="28575" marT="28575" marB="28575" anchor="ctr">
                    <a:lnL>
                      <a:noFill/>
                    </a:lnL>
                    <a:lnR>
                      <a:noFill/>
                    </a:lnR>
                    <a:lnT>
                      <a:noFill/>
                    </a:lnT>
                    <a:lnB>
                      <a:noFill/>
                    </a:lnB>
                    <a:solidFill>
                      <a:srgbClr val="FFFFFF"/>
                    </a:solidFill>
                  </a:tcPr>
                </a:tc>
                <a:tc>
                  <a:txBody>
                    <a:bodyPr/>
                    <a:lstStyle/>
                    <a:p>
                      <a:pPr algn="ctr"/>
                      <a:r>
                        <a:rPr lang="en-US" dirty="0">
                          <a:effectLst/>
                        </a:rPr>
                        <a:t>T + </a:t>
                      </a:r>
                      <a:r>
                        <a:rPr lang="en-US" dirty="0" smtClean="0">
                          <a:effectLst/>
                        </a:rPr>
                        <a:t>2</a:t>
                      </a:r>
                      <a:endParaRPr lang="en-US" dirty="0">
                        <a:effectLst/>
                      </a:endParaRPr>
                    </a:p>
                  </a:txBody>
                  <a:tcPr marL="28575" marR="28575" marT="28575" marB="28575" anchor="ctr">
                    <a:lnL>
                      <a:noFill/>
                    </a:lnL>
                    <a:lnR>
                      <a:noFill/>
                    </a:lnR>
                    <a:lnT>
                      <a:noFill/>
                    </a:lnT>
                    <a:lnB>
                      <a:noFill/>
                    </a:lnB>
                    <a:solidFill>
                      <a:srgbClr val="FFFFFF"/>
                    </a:solidFill>
                  </a:tcPr>
                </a:tc>
              </a:tr>
              <a:tr h="442182">
                <a:tc>
                  <a:txBody>
                    <a:bodyPr/>
                    <a:lstStyle/>
                    <a:p>
                      <a:pPr algn="l"/>
                      <a:r>
                        <a:rPr lang="en-US">
                          <a:effectLst/>
                        </a:rPr>
                        <a:t>Thỏa thuận</a:t>
                      </a:r>
                    </a:p>
                  </a:txBody>
                  <a:tcPr marL="28575" marR="28575" marT="28575" marB="28575" anchor="ctr">
                    <a:lnL>
                      <a:noFill/>
                    </a:lnL>
                    <a:lnR>
                      <a:noFill/>
                    </a:lnR>
                    <a:lnT>
                      <a:noFill/>
                    </a:lnT>
                    <a:lnB>
                      <a:noFill/>
                    </a:lnB>
                    <a:solidFill>
                      <a:srgbClr val="FFFFFF"/>
                    </a:solidFill>
                  </a:tcPr>
                </a:tc>
                <a:tc>
                  <a:txBody>
                    <a:bodyPr/>
                    <a:lstStyle/>
                    <a:p>
                      <a:pPr algn="ctr"/>
                      <a:r>
                        <a:rPr lang="en-US" dirty="0">
                          <a:effectLst/>
                        </a:rPr>
                        <a:t>T + </a:t>
                      </a:r>
                      <a:r>
                        <a:rPr lang="en-US" dirty="0" smtClean="0">
                          <a:effectLst/>
                        </a:rPr>
                        <a:t>2</a:t>
                      </a:r>
                      <a:endParaRPr lang="en-US" dirty="0">
                        <a:effectLst/>
                      </a:endParaRPr>
                    </a:p>
                  </a:txBody>
                  <a:tcPr marL="28575" marR="28575" marT="28575" marB="28575" anchor="ctr">
                    <a:lnL>
                      <a:noFill/>
                    </a:lnL>
                    <a:lnR>
                      <a:noFill/>
                    </a:lnR>
                    <a:lnT>
                      <a:noFill/>
                    </a:lnT>
                    <a:lnB>
                      <a:noFill/>
                    </a:lnB>
                    <a:solidFill>
                      <a:srgbClr val="FFFFFF"/>
                    </a:solidFill>
                  </a:tcPr>
                </a:tc>
              </a:tr>
              <a:tr h="442182">
                <a:tc>
                  <a:txBody>
                    <a:bodyPr/>
                    <a:lstStyle/>
                    <a:p>
                      <a:pPr algn="l"/>
                      <a:r>
                        <a:rPr lang="en-US" b="1">
                          <a:effectLst/>
                        </a:rPr>
                        <a:t>Trái phiếu</a:t>
                      </a:r>
                      <a:endParaRPr lang="en-US">
                        <a:effectLst/>
                      </a:endParaRPr>
                    </a:p>
                  </a:txBody>
                  <a:tcPr marL="28575" marR="28575" marT="28575" marB="28575" anchor="ctr">
                    <a:lnL>
                      <a:noFill/>
                    </a:lnL>
                    <a:lnR>
                      <a:noFill/>
                    </a:lnR>
                    <a:lnT>
                      <a:noFill/>
                    </a:lnT>
                    <a:lnB>
                      <a:noFill/>
                    </a:lnB>
                    <a:solidFill>
                      <a:srgbClr val="FFFFFF"/>
                    </a:solidFill>
                  </a:tcPr>
                </a:tc>
                <a:tc>
                  <a:txBody>
                    <a:bodyPr/>
                    <a:lstStyle/>
                    <a:p>
                      <a:pPr algn="ctr"/>
                      <a:r>
                        <a:rPr lang="en-US" dirty="0">
                          <a:effectLst/>
                        </a:rPr>
                        <a:t>T + 1</a:t>
                      </a:r>
                    </a:p>
                  </a:txBody>
                  <a:tcPr marL="28575" marR="28575" marT="28575" marB="28575"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5626848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dirty="0"/>
              <a:t>Giao dịch của nhà đầu tư nước </a:t>
            </a:r>
            <a:r>
              <a:rPr lang="vi-VN" dirty="0" smtClean="0"/>
              <a:t>ngoài</a:t>
            </a:r>
            <a:endParaRPr lang="en-US" dirty="0"/>
          </a:p>
        </p:txBody>
      </p:sp>
      <p:sp>
        <p:nvSpPr>
          <p:cNvPr id="3" name="Content Placeholder 2"/>
          <p:cNvSpPr>
            <a:spLocks noGrp="1"/>
          </p:cNvSpPr>
          <p:nvPr>
            <p:ph idx="1"/>
          </p:nvPr>
        </p:nvSpPr>
        <p:spPr/>
        <p:txBody>
          <a:bodyPr/>
          <a:lstStyle/>
          <a:p>
            <a:r>
              <a:rPr lang="vi-VN" dirty="0"/>
              <a:t>Trong thời gian giao dịch khớp lệnh:</a:t>
            </a:r>
            <a:endParaRPr lang="vi-VN" b="0" dirty="0"/>
          </a:p>
          <a:p>
            <a:pPr algn="just"/>
            <a:r>
              <a:rPr lang="vi-VN" b="0" dirty="0"/>
              <a:t>Khối lượng mua cổ phiếu, chứng chỉ quỹ đóng của nhà đầu tư nước ngoài được trừ vào khối lượng được phép mua ngay sau khi lệnh mua được thực hiện; </a:t>
            </a:r>
            <a:r>
              <a:rPr lang="vi-VN" b="0" dirty="0" smtClean="0"/>
              <a:t>khối </a:t>
            </a:r>
            <a:r>
              <a:rPr lang="vi-VN" b="0" dirty="0"/>
              <a:t>lượng bán cổ phiếu, chứng chỉ quỹ đóng của nhà đầu tư nước ngoài được cộng vào khối lượng cổ phiếu, chứng chỉ quỹ đóng được phép mua ngay sau khi kết thúc việc thanh toán giao dịch.</a:t>
            </a:r>
          </a:p>
          <a:p>
            <a:endParaRPr lang="en-US" dirty="0"/>
          </a:p>
        </p:txBody>
      </p:sp>
    </p:spTree>
    <p:extLst>
      <p:ext uri="{BB962C8B-B14F-4D97-AF65-F5344CB8AC3E}">
        <p14:creationId xmlns:p14="http://schemas.microsoft.com/office/powerpoint/2010/main" val="28675096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Phương thức khớp lệnh trên sàn TP.HCM</a:t>
            </a:r>
            <a:endParaRPr lang="en-US" dirty="0"/>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vi-VN" dirty="0" smtClean="0"/>
              <a:t>Khớp </a:t>
            </a:r>
            <a:r>
              <a:rPr lang="vi-VN" dirty="0"/>
              <a:t>lệnh định kỳ: </a:t>
            </a:r>
            <a:r>
              <a:rPr lang="vi-VN" b="0" dirty="0"/>
              <a:t>Là phương thức giao dịch được thực hiện trên cơ sở khớp các lệnh mua và lệnh bán chứng khoán tại một thời điểm xác </a:t>
            </a:r>
            <a:r>
              <a:rPr lang="vi-VN" b="0" dirty="0" smtClean="0"/>
              <a:t>định.</a:t>
            </a:r>
            <a:r>
              <a:rPr lang="en-US" b="0" dirty="0"/>
              <a:t> </a:t>
            </a:r>
            <a:r>
              <a:rPr lang="vi-VN" b="0" dirty="0" smtClean="0"/>
              <a:t>Nguyên </a:t>
            </a:r>
            <a:r>
              <a:rPr lang="vi-VN" b="0" dirty="0"/>
              <a:t>tắc xác định giá thực hiện như sau:</a:t>
            </a:r>
          </a:p>
          <a:p>
            <a:pPr marL="0" indent="0">
              <a:buNone/>
            </a:pPr>
            <a:r>
              <a:rPr lang="vi-VN" b="0" dirty="0"/>
              <a:t>+ Là mức giá thực hiện đạt khối lượng giao dịch lớn nhất.</a:t>
            </a:r>
            <a:br>
              <a:rPr lang="vi-VN" b="0" dirty="0"/>
            </a:br>
            <a:r>
              <a:rPr lang="vi-VN" b="0" dirty="0"/>
              <a:t>+ Nếu có nhiều mức giá thỏa mãn điều kiện ở trên thì mức giá trùng hoặc gần nhất với giá thực hiện của lần khớp lệnh gần nhất sẽ được chọn</a:t>
            </a:r>
          </a:p>
          <a:p>
            <a:pPr algn="just">
              <a:buFont typeface="Wingdings" panose="05000000000000000000" pitchFamily="2" charset="2"/>
              <a:buChar char="Ø"/>
            </a:pPr>
            <a:endParaRPr lang="en-US" dirty="0" smtClean="0"/>
          </a:p>
        </p:txBody>
      </p:sp>
    </p:spTree>
    <p:extLst>
      <p:ext uri="{BB962C8B-B14F-4D97-AF65-F5344CB8AC3E}">
        <p14:creationId xmlns:p14="http://schemas.microsoft.com/office/powerpoint/2010/main" val="28211073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vi-VN" dirty="0"/>
              <a:t>Trong thời gian giao dịch thỏa thuận:</a:t>
            </a:r>
            <a:endParaRPr lang="vi-VN" b="0" dirty="0"/>
          </a:p>
          <a:p>
            <a:pPr algn="just"/>
            <a:r>
              <a:rPr lang="vi-VN" b="0" dirty="0"/>
              <a:t>Khối lượng chứng khoán được phép mua của nhà đầu tư nước ngoài sẽ không thay đổi nếu giao dịch thỏa thuận được thực hiện giữa hai nhà đầu tư nước ngoài với nhau.</a:t>
            </a:r>
          </a:p>
          <a:p>
            <a:endParaRPr lang="en-US" dirty="0"/>
          </a:p>
        </p:txBody>
      </p:sp>
    </p:spTree>
    <p:extLst>
      <p:ext uri="{BB962C8B-B14F-4D97-AF65-F5344CB8AC3E}">
        <p14:creationId xmlns:p14="http://schemas.microsoft.com/office/powerpoint/2010/main" val="5018839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Rectangle 1"/>
          <p:cNvSpPr>
            <a:spLocks noChangeArrowheads="1"/>
          </p:cNvSpPr>
          <p:nvPr/>
        </p:nvSpPr>
        <p:spPr bwMode="auto">
          <a:xfrm>
            <a:off x="3471863" y="733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cs typeface="Arial" charset="0"/>
              </a:rPr>
              <a:t/>
            </a:r>
            <a:br>
              <a:rPr kumimoji="0" lang="en-US" altLang="en-US" sz="1800" b="0" i="0" u="none" strike="noStrike" cap="none" normalizeH="0" baseline="0" smtClean="0">
                <a:ln>
                  <a:noFill/>
                </a:ln>
                <a:solidFill>
                  <a:schemeClr val="tx1"/>
                </a:solidFill>
                <a:effectLst/>
                <a:latin typeface="Arial" charset="0"/>
                <a:cs typeface="Arial" charset="0"/>
              </a:rPr>
            </a:b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6" name="Content Placeholder 5"/>
          <p:cNvSpPr>
            <a:spLocks noGrp="1"/>
          </p:cNvSpPr>
          <p:nvPr>
            <p:ph idx="1"/>
          </p:nvPr>
        </p:nvSpPr>
        <p:spPr/>
        <p:txBody>
          <a:bodyPr/>
          <a:lstStyle/>
          <a:p>
            <a:pPr algn="just"/>
            <a:r>
              <a:rPr lang="vi-VN" dirty="0"/>
              <a:t>Khớp lệnh liên tục</a:t>
            </a:r>
            <a:r>
              <a:rPr lang="vi-VN" b="0" dirty="0"/>
              <a:t>: Là phương thức giao dịch được thực hiện trên cơ sở khớp các lệnh mua và lệnh bán chứng khoán ngay khi lệnh được nhập vào hệ thống giao dịch.</a:t>
            </a:r>
            <a:endParaRPr lang="en-US" dirty="0"/>
          </a:p>
          <a:p>
            <a:endParaRPr lang="en-US" b="0" dirty="0"/>
          </a:p>
        </p:txBody>
      </p:sp>
    </p:spTree>
    <p:extLst>
      <p:ext uri="{BB962C8B-B14F-4D97-AF65-F5344CB8AC3E}">
        <p14:creationId xmlns:p14="http://schemas.microsoft.com/office/powerpoint/2010/main" val="3065960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Thời</a:t>
            </a:r>
            <a:r>
              <a:rPr lang="en-US" dirty="0" smtClean="0"/>
              <a:t> </a:t>
            </a:r>
            <a:r>
              <a:rPr lang="en-US" dirty="0" err="1" smtClean="0"/>
              <a:t>gian</a:t>
            </a:r>
            <a:r>
              <a:rPr lang="en-US" dirty="0" smtClean="0"/>
              <a:t> </a:t>
            </a:r>
            <a:r>
              <a:rPr lang="en-US" dirty="0" err="1" smtClean="0"/>
              <a:t>giao</a:t>
            </a:r>
            <a:r>
              <a:rPr lang="en-US" dirty="0" smtClean="0"/>
              <a:t> </a:t>
            </a:r>
            <a:r>
              <a:rPr lang="en-US" dirty="0" err="1" smtClean="0"/>
              <a:t>dịch</a:t>
            </a:r>
            <a:endParaRPr lang="en-US" dirty="0"/>
          </a:p>
        </p:txBody>
      </p:sp>
      <p:sp>
        <p:nvSpPr>
          <p:cNvPr id="3" name="Content Placeholder 2"/>
          <p:cNvSpPr>
            <a:spLocks noGrp="1"/>
          </p:cNvSpPr>
          <p:nvPr>
            <p:ph idx="1"/>
          </p:nvPr>
        </p:nvSpPr>
        <p:spPr/>
        <p:txBody>
          <a:bodyPr/>
          <a:lstStyle/>
          <a:p>
            <a:endParaRPr lang="en-US"/>
          </a:p>
        </p:txBody>
      </p:sp>
      <p:graphicFrame>
        <p:nvGraphicFramePr>
          <p:cNvPr id="4" name="Content Placeholder 3"/>
          <p:cNvGraphicFramePr>
            <a:graphicFrameLocks/>
          </p:cNvGraphicFramePr>
          <p:nvPr>
            <p:extLst>
              <p:ext uri="{D42A27DB-BD31-4B8C-83A1-F6EECF244321}">
                <p14:modId xmlns:p14="http://schemas.microsoft.com/office/powerpoint/2010/main" val="3318253249"/>
              </p:ext>
            </p:extLst>
          </p:nvPr>
        </p:nvGraphicFramePr>
        <p:xfrm>
          <a:off x="-1" y="810098"/>
          <a:ext cx="9144001" cy="4341548"/>
        </p:xfrm>
        <a:graphic>
          <a:graphicData uri="http://schemas.openxmlformats.org/drawingml/2006/table">
            <a:tbl>
              <a:tblPr/>
              <a:tblGrid>
                <a:gridCol w="4533900"/>
                <a:gridCol w="4610101"/>
              </a:tblGrid>
              <a:tr h="383231">
                <a:tc>
                  <a:txBody>
                    <a:bodyPr/>
                    <a:lstStyle/>
                    <a:p>
                      <a:pPr algn="ctr"/>
                      <a:r>
                        <a:rPr lang="vi-VN" sz="1300" b="1" dirty="0">
                          <a:effectLst/>
                        </a:rPr>
                        <a:t>Phương thức giao dịch</a:t>
                      </a:r>
                      <a:endParaRPr lang="vi-VN" sz="1300" dirty="0">
                        <a:effectLst/>
                      </a:endParaRPr>
                    </a:p>
                  </a:txBody>
                  <a:tcPr marL="16881" marR="16881" marT="16881" marB="16881" anchor="ctr">
                    <a:lnL>
                      <a:noFill/>
                    </a:lnL>
                    <a:lnR>
                      <a:noFill/>
                    </a:lnR>
                    <a:lnT>
                      <a:noFill/>
                    </a:lnT>
                    <a:lnB>
                      <a:noFill/>
                    </a:lnB>
                    <a:solidFill>
                      <a:srgbClr val="CCCCCC"/>
                    </a:solidFill>
                  </a:tcPr>
                </a:tc>
                <a:tc>
                  <a:txBody>
                    <a:bodyPr/>
                    <a:lstStyle/>
                    <a:p>
                      <a:pPr algn="ctr"/>
                      <a:r>
                        <a:rPr lang="en-US" sz="1300" b="1">
                          <a:effectLst/>
                        </a:rPr>
                        <a:t>Giờ giao dịch</a:t>
                      </a:r>
                      <a:endParaRPr lang="en-US" sz="1300">
                        <a:effectLst/>
                      </a:endParaRPr>
                    </a:p>
                  </a:txBody>
                  <a:tcPr marL="16881" marR="16881" marT="16881" marB="16881" anchor="ctr">
                    <a:lnL>
                      <a:noFill/>
                    </a:lnL>
                    <a:lnR>
                      <a:noFill/>
                    </a:lnR>
                    <a:lnT>
                      <a:noFill/>
                    </a:lnT>
                    <a:lnB>
                      <a:noFill/>
                    </a:lnB>
                    <a:solidFill>
                      <a:srgbClr val="CCCCCC"/>
                    </a:solidFill>
                  </a:tcPr>
                </a:tc>
              </a:tr>
              <a:tr h="215558">
                <a:tc gridSpan="2">
                  <a:txBody>
                    <a:bodyPr/>
                    <a:lstStyle/>
                    <a:p>
                      <a:pPr algn="ctr"/>
                      <a:r>
                        <a:rPr lang="vi-VN" sz="1300" b="1" i="1" dirty="0">
                          <a:effectLst/>
                        </a:rPr>
                        <a:t>Cổ phiếu, chứng chỉ quỹ đầu tư</a:t>
                      </a:r>
                      <a:endParaRPr lang="vi-VN" sz="1300" dirty="0"/>
                    </a:p>
                  </a:txBody>
                  <a:tcPr marL="16881" marR="16881" marT="16881" marB="16881" anchor="ctr">
                    <a:lnL>
                      <a:noFill/>
                    </a:lnL>
                    <a:lnR>
                      <a:noFill/>
                    </a:lnR>
                    <a:lnT>
                      <a:noFill/>
                    </a:lnT>
                    <a:lnB>
                      <a:noFill/>
                    </a:lnB>
                    <a:solidFill>
                      <a:srgbClr val="FFFFFF"/>
                    </a:solidFill>
                  </a:tcPr>
                </a:tc>
                <a:tc hMerge="1">
                  <a:txBody>
                    <a:bodyPr/>
                    <a:lstStyle/>
                    <a:p>
                      <a:endParaRPr lang="en-US"/>
                    </a:p>
                  </a:txBody>
                  <a:tcPr/>
                </a:tc>
              </a:tr>
              <a:tr h="557317">
                <a:tc>
                  <a:txBody>
                    <a:bodyPr/>
                    <a:lstStyle/>
                    <a:p>
                      <a:pPr algn="ctr"/>
                      <a:r>
                        <a:rPr lang="vi-VN" sz="1300" dirty="0"/>
                        <a:t>Khớp lệnh định kỳ mở cửa và thỏa thuận</a:t>
                      </a:r>
                    </a:p>
                  </a:txBody>
                  <a:tcPr marL="16881" marR="16881" marT="16881" marB="16881" anchor="ctr">
                    <a:lnL>
                      <a:noFill/>
                    </a:lnL>
                    <a:lnR>
                      <a:noFill/>
                    </a:lnR>
                    <a:lnT>
                      <a:noFill/>
                    </a:lnT>
                    <a:lnB>
                      <a:noFill/>
                    </a:lnB>
                    <a:solidFill>
                      <a:srgbClr val="FFFFFF"/>
                    </a:solidFill>
                  </a:tcPr>
                </a:tc>
                <a:tc>
                  <a:txBody>
                    <a:bodyPr/>
                    <a:lstStyle/>
                    <a:p>
                      <a:pPr algn="ctr"/>
                      <a:r>
                        <a:rPr lang="vi-VN" sz="1300" dirty="0"/>
                        <a:t>9h00’ đến 9h15’</a:t>
                      </a:r>
                    </a:p>
                  </a:txBody>
                  <a:tcPr marL="16881" marR="16881" marT="16881" marB="16881" anchor="ctr">
                    <a:lnL>
                      <a:noFill/>
                    </a:lnL>
                    <a:lnR>
                      <a:noFill/>
                    </a:lnR>
                    <a:lnT>
                      <a:noFill/>
                    </a:lnT>
                    <a:lnB>
                      <a:noFill/>
                    </a:lnB>
                    <a:solidFill>
                      <a:srgbClr val="FFFFFF"/>
                    </a:solidFill>
                  </a:tcPr>
                </a:tc>
              </a:tr>
              <a:tr h="383231">
                <a:tc>
                  <a:txBody>
                    <a:bodyPr/>
                    <a:lstStyle/>
                    <a:p>
                      <a:pPr algn="ctr"/>
                      <a:r>
                        <a:rPr lang="en-US" sz="1300" dirty="0" err="1"/>
                        <a:t>Khớp</a:t>
                      </a:r>
                      <a:r>
                        <a:rPr lang="en-US" sz="1300" dirty="0"/>
                        <a:t> </a:t>
                      </a:r>
                      <a:r>
                        <a:rPr lang="en-US" sz="1300" dirty="0" err="1"/>
                        <a:t>lệnh</a:t>
                      </a:r>
                      <a:r>
                        <a:rPr lang="en-US" sz="1300" dirty="0"/>
                        <a:t> </a:t>
                      </a:r>
                      <a:r>
                        <a:rPr lang="en-US" sz="1300" dirty="0" err="1"/>
                        <a:t>liên</a:t>
                      </a:r>
                      <a:r>
                        <a:rPr lang="en-US" sz="1300" dirty="0"/>
                        <a:t> </a:t>
                      </a:r>
                      <a:r>
                        <a:rPr lang="en-US" sz="1300" dirty="0" err="1"/>
                        <a:t>tục</a:t>
                      </a:r>
                      <a:r>
                        <a:rPr lang="en-US" sz="1300" dirty="0"/>
                        <a:t> I </a:t>
                      </a:r>
                      <a:r>
                        <a:rPr lang="en-US" sz="1300" dirty="0" err="1"/>
                        <a:t>và</a:t>
                      </a:r>
                      <a:r>
                        <a:rPr lang="en-US" sz="1300" dirty="0"/>
                        <a:t> </a:t>
                      </a:r>
                      <a:r>
                        <a:rPr lang="en-US" sz="1300" dirty="0" err="1"/>
                        <a:t>thỏa</a:t>
                      </a:r>
                      <a:r>
                        <a:rPr lang="en-US" sz="1300" dirty="0"/>
                        <a:t> </a:t>
                      </a:r>
                      <a:r>
                        <a:rPr lang="en-US" sz="1300" dirty="0" err="1"/>
                        <a:t>thuận</a:t>
                      </a:r>
                      <a:endParaRPr lang="en-US" sz="1300" dirty="0"/>
                    </a:p>
                  </a:txBody>
                  <a:tcPr marL="16881" marR="16881" marT="16881" marB="16881" anchor="ctr">
                    <a:lnL>
                      <a:noFill/>
                    </a:lnL>
                    <a:lnR>
                      <a:noFill/>
                    </a:lnR>
                    <a:lnT>
                      <a:noFill/>
                    </a:lnT>
                    <a:lnB>
                      <a:noFill/>
                    </a:lnB>
                    <a:solidFill>
                      <a:srgbClr val="FFFFFF"/>
                    </a:solidFill>
                  </a:tcPr>
                </a:tc>
                <a:tc>
                  <a:txBody>
                    <a:bodyPr/>
                    <a:lstStyle/>
                    <a:p>
                      <a:pPr algn="ctr"/>
                      <a:r>
                        <a:rPr lang="vi-VN" sz="1300" dirty="0"/>
                        <a:t>9h15’ đến 11h30’</a:t>
                      </a:r>
                    </a:p>
                  </a:txBody>
                  <a:tcPr marL="16881" marR="16881" marT="16881" marB="16881" anchor="ctr">
                    <a:lnL>
                      <a:noFill/>
                    </a:lnL>
                    <a:lnR>
                      <a:noFill/>
                    </a:lnR>
                    <a:lnT>
                      <a:noFill/>
                    </a:lnT>
                    <a:lnB>
                      <a:noFill/>
                    </a:lnB>
                    <a:solidFill>
                      <a:srgbClr val="FFFFFF"/>
                    </a:solidFill>
                  </a:tcPr>
                </a:tc>
              </a:tr>
              <a:tr h="215558">
                <a:tc>
                  <a:txBody>
                    <a:bodyPr/>
                    <a:lstStyle/>
                    <a:p>
                      <a:pPr algn="ctr"/>
                      <a:r>
                        <a:rPr lang="en-US" sz="1300" i="1"/>
                        <a:t>Nghỉ giữa phiên</a:t>
                      </a:r>
                      <a:endParaRPr lang="en-US" sz="1300"/>
                    </a:p>
                  </a:txBody>
                  <a:tcPr marL="16881" marR="16881" marT="16881" marB="16881" anchor="ctr">
                    <a:lnL>
                      <a:noFill/>
                    </a:lnL>
                    <a:lnR>
                      <a:noFill/>
                    </a:lnR>
                    <a:lnT>
                      <a:noFill/>
                    </a:lnT>
                    <a:lnB>
                      <a:noFill/>
                    </a:lnB>
                    <a:solidFill>
                      <a:srgbClr val="FFFFFF"/>
                    </a:solidFill>
                  </a:tcPr>
                </a:tc>
                <a:tc>
                  <a:txBody>
                    <a:bodyPr/>
                    <a:lstStyle/>
                    <a:p>
                      <a:pPr algn="ctr"/>
                      <a:r>
                        <a:rPr lang="vi-VN" sz="1300" i="1" dirty="0"/>
                        <a:t>11h30’ đến 13h00’</a:t>
                      </a:r>
                      <a:endParaRPr lang="vi-VN" sz="1300" dirty="0"/>
                    </a:p>
                  </a:txBody>
                  <a:tcPr marL="16881" marR="16881" marT="16881" marB="16881" anchor="ctr">
                    <a:lnL>
                      <a:noFill/>
                    </a:lnL>
                    <a:lnR>
                      <a:noFill/>
                    </a:lnR>
                    <a:lnT>
                      <a:noFill/>
                    </a:lnT>
                    <a:lnB>
                      <a:noFill/>
                    </a:lnB>
                    <a:solidFill>
                      <a:srgbClr val="FFFFFF"/>
                    </a:solidFill>
                  </a:tcPr>
                </a:tc>
              </a:tr>
              <a:tr h="383231">
                <a:tc>
                  <a:txBody>
                    <a:bodyPr/>
                    <a:lstStyle/>
                    <a:p>
                      <a:pPr algn="ctr"/>
                      <a:r>
                        <a:rPr lang="en-US" sz="1300"/>
                        <a:t>Khớp lệnh liên tục II và thỏa thuận</a:t>
                      </a:r>
                    </a:p>
                  </a:txBody>
                  <a:tcPr marL="16881" marR="16881" marT="16881" marB="16881" anchor="ctr">
                    <a:lnL>
                      <a:noFill/>
                    </a:lnL>
                    <a:lnR>
                      <a:noFill/>
                    </a:lnR>
                    <a:lnT>
                      <a:noFill/>
                    </a:lnT>
                    <a:lnB>
                      <a:noFill/>
                    </a:lnB>
                    <a:solidFill>
                      <a:srgbClr val="FFFFFF"/>
                    </a:solidFill>
                  </a:tcPr>
                </a:tc>
                <a:tc>
                  <a:txBody>
                    <a:bodyPr/>
                    <a:lstStyle/>
                    <a:p>
                      <a:pPr algn="ctr"/>
                      <a:r>
                        <a:rPr lang="vi-VN" sz="1300" dirty="0"/>
                        <a:t>13h00’ đến 14h30’</a:t>
                      </a:r>
                    </a:p>
                  </a:txBody>
                  <a:tcPr marL="16881" marR="16881" marT="16881" marB="16881" anchor="ctr">
                    <a:lnL>
                      <a:noFill/>
                    </a:lnL>
                    <a:lnR>
                      <a:noFill/>
                    </a:lnR>
                    <a:lnT>
                      <a:noFill/>
                    </a:lnT>
                    <a:lnB>
                      <a:noFill/>
                    </a:lnB>
                    <a:solidFill>
                      <a:srgbClr val="FFFFFF"/>
                    </a:solidFill>
                  </a:tcPr>
                </a:tc>
              </a:tr>
              <a:tr h="557317">
                <a:tc>
                  <a:txBody>
                    <a:bodyPr/>
                    <a:lstStyle/>
                    <a:p>
                      <a:pPr algn="ctr"/>
                      <a:r>
                        <a:rPr lang="vi-VN" sz="1300"/>
                        <a:t>Khớp lệnh định kỳ đóng cửa và thỏa thuận</a:t>
                      </a:r>
                    </a:p>
                  </a:txBody>
                  <a:tcPr marL="16881" marR="16881" marT="16881" marB="16881" anchor="ctr">
                    <a:lnL>
                      <a:noFill/>
                    </a:lnL>
                    <a:lnR>
                      <a:noFill/>
                    </a:lnR>
                    <a:lnT>
                      <a:noFill/>
                    </a:lnT>
                    <a:lnB>
                      <a:noFill/>
                    </a:lnB>
                    <a:solidFill>
                      <a:srgbClr val="FFFFFF"/>
                    </a:solidFill>
                  </a:tcPr>
                </a:tc>
                <a:tc>
                  <a:txBody>
                    <a:bodyPr/>
                    <a:lstStyle/>
                    <a:p>
                      <a:pPr algn="ctr"/>
                      <a:r>
                        <a:rPr lang="vi-VN" sz="1300" dirty="0"/>
                        <a:t>14h30’ đến 14h45’</a:t>
                      </a:r>
                    </a:p>
                  </a:txBody>
                  <a:tcPr marL="16881" marR="16881" marT="16881" marB="16881" anchor="ctr">
                    <a:lnL>
                      <a:noFill/>
                    </a:lnL>
                    <a:lnR>
                      <a:noFill/>
                    </a:lnR>
                    <a:lnT>
                      <a:noFill/>
                    </a:lnT>
                    <a:lnB>
                      <a:noFill/>
                    </a:lnB>
                    <a:solidFill>
                      <a:srgbClr val="FFFFFF"/>
                    </a:solidFill>
                  </a:tcPr>
                </a:tc>
              </a:tr>
              <a:tr h="383231">
                <a:tc>
                  <a:txBody>
                    <a:bodyPr/>
                    <a:lstStyle/>
                    <a:p>
                      <a:pPr algn="ctr"/>
                      <a:r>
                        <a:rPr lang="en-US" sz="1300"/>
                        <a:t>Giao dịch thỏa thuận</a:t>
                      </a:r>
                    </a:p>
                  </a:txBody>
                  <a:tcPr marL="16881" marR="16881" marT="16881" marB="16881" anchor="ctr">
                    <a:lnL>
                      <a:noFill/>
                    </a:lnL>
                    <a:lnR>
                      <a:noFill/>
                    </a:lnR>
                    <a:lnT>
                      <a:noFill/>
                    </a:lnT>
                    <a:lnB>
                      <a:noFill/>
                    </a:lnB>
                    <a:solidFill>
                      <a:srgbClr val="FFFFFF"/>
                    </a:solidFill>
                  </a:tcPr>
                </a:tc>
                <a:tc>
                  <a:txBody>
                    <a:bodyPr/>
                    <a:lstStyle/>
                    <a:p>
                      <a:pPr algn="ctr"/>
                      <a:r>
                        <a:rPr lang="vi-VN" sz="1300" dirty="0"/>
                        <a:t>14h45’ đến 15h00’</a:t>
                      </a:r>
                    </a:p>
                  </a:txBody>
                  <a:tcPr marL="16881" marR="16881" marT="16881" marB="16881" anchor="ctr">
                    <a:lnL>
                      <a:noFill/>
                    </a:lnL>
                    <a:lnR>
                      <a:noFill/>
                    </a:lnR>
                    <a:lnT>
                      <a:noFill/>
                    </a:lnT>
                    <a:lnB>
                      <a:noFill/>
                    </a:lnB>
                    <a:solidFill>
                      <a:srgbClr val="FFFFFF"/>
                    </a:solidFill>
                  </a:tcPr>
                </a:tc>
              </a:tr>
              <a:tr h="215558">
                <a:tc gridSpan="2">
                  <a:txBody>
                    <a:bodyPr/>
                    <a:lstStyle/>
                    <a:p>
                      <a:pPr algn="ctr"/>
                      <a:r>
                        <a:rPr lang="en-US" sz="1300" b="1" i="1" dirty="0" err="1">
                          <a:effectLst/>
                        </a:rPr>
                        <a:t>Trái</a:t>
                      </a:r>
                      <a:r>
                        <a:rPr lang="en-US" sz="1300" b="1" i="1" dirty="0">
                          <a:effectLst/>
                        </a:rPr>
                        <a:t> </a:t>
                      </a:r>
                      <a:r>
                        <a:rPr lang="en-US" sz="1300" b="1" i="1" dirty="0" err="1">
                          <a:effectLst/>
                        </a:rPr>
                        <a:t>phiếu</a:t>
                      </a:r>
                      <a:endParaRPr lang="en-US" sz="1300" dirty="0"/>
                    </a:p>
                  </a:txBody>
                  <a:tcPr marL="16881" marR="16881" marT="16881" marB="16881" anchor="ctr">
                    <a:lnL>
                      <a:noFill/>
                    </a:lnL>
                    <a:lnR>
                      <a:noFill/>
                    </a:lnR>
                    <a:lnT>
                      <a:noFill/>
                    </a:lnT>
                    <a:lnB>
                      <a:noFill/>
                    </a:lnB>
                    <a:solidFill>
                      <a:srgbClr val="FFFFFF"/>
                    </a:solidFill>
                  </a:tcPr>
                </a:tc>
                <a:tc hMerge="1">
                  <a:txBody>
                    <a:bodyPr/>
                    <a:lstStyle/>
                    <a:p>
                      <a:endParaRPr lang="en-US"/>
                    </a:p>
                  </a:txBody>
                  <a:tcPr/>
                </a:tc>
              </a:tr>
              <a:tr h="383231">
                <a:tc>
                  <a:txBody>
                    <a:bodyPr/>
                    <a:lstStyle/>
                    <a:p>
                      <a:pPr algn="ctr"/>
                      <a:r>
                        <a:rPr lang="en-US" sz="1300"/>
                        <a:t>Giao dịch thỏa thuận</a:t>
                      </a:r>
                    </a:p>
                  </a:txBody>
                  <a:tcPr marL="16881" marR="16881" marT="16881" marB="16881" anchor="ctr">
                    <a:lnL>
                      <a:noFill/>
                    </a:lnL>
                    <a:lnR>
                      <a:noFill/>
                    </a:lnR>
                    <a:lnT>
                      <a:noFill/>
                    </a:lnT>
                    <a:lnB>
                      <a:noFill/>
                    </a:lnB>
                    <a:solidFill>
                      <a:srgbClr val="FFFFFF"/>
                    </a:solidFill>
                  </a:tcPr>
                </a:tc>
                <a:tc>
                  <a:txBody>
                    <a:bodyPr/>
                    <a:lstStyle/>
                    <a:p>
                      <a:pPr algn="ctr"/>
                      <a:r>
                        <a:rPr lang="vi-VN" sz="1300" dirty="0"/>
                        <a:t>9h00’ đến 11h30’</a:t>
                      </a:r>
                    </a:p>
                  </a:txBody>
                  <a:tcPr marL="16881" marR="16881" marT="16881" marB="16881" anchor="ctr">
                    <a:lnL>
                      <a:noFill/>
                    </a:lnL>
                    <a:lnR>
                      <a:noFill/>
                    </a:lnR>
                    <a:lnT>
                      <a:noFill/>
                    </a:lnT>
                    <a:lnB>
                      <a:noFill/>
                    </a:lnB>
                    <a:solidFill>
                      <a:srgbClr val="FFFFFF"/>
                    </a:solidFill>
                  </a:tcPr>
                </a:tc>
              </a:tr>
              <a:tr h="215558">
                <a:tc>
                  <a:txBody>
                    <a:bodyPr/>
                    <a:lstStyle/>
                    <a:p>
                      <a:pPr algn="ctr"/>
                      <a:r>
                        <a:rPr lang="en-US" sz="1300" i="1"/>
                        <a:t>Nghỉ giữa phiên</a:t>
                      </a:r>
                      <a:endParaRPr lang="en-US" sz="1300"/>
                    </a:p>
                  </a:txBody>
                  <a:tcPr marL="16881" marR="16881" marT="16881" marB="16881" anchor="ctr">
                    <a:lnL>
                      <a:noFill/>
                    </a:lnL>
                    <a:lnR>
                      <a:noFill/>
                    </a:lnR>
                    <a:lnT>
                      <a:noFill/>
                    </a:lnT>
                    <a:lnB>
                      <a:noFill/>
                    </a:lnB>
                    <a:solidFill>
                      <a:srgbClr val="FFFFFF"/>
                    </a:solidFill>
                  </a:tcPr>
                </a:tc>
                <a:tc>
                  <a:txBody>
                    <a:bodyPr/>
                    <a:lstStyle/>
                    <a:p>
                      <a:pPr algn="ctr"/>
                      <a:r>
                        <a:rPr lang="vi-VN" sz="1300" i="1" dirty="0"/>
                        <a:t>11h30’ đến 13h00’</a:t>
                      </a:r>
                      <a:endParaRPr lang="vi-VN" sz="1300" dirty="0"/>
                    </a:p>
                  </a:txBody>
                  <a:tcPr marL="16881" marR="16881" marT="16881" marB="16881" anchor="ctr">
                    <a:lnL>
                      <a:noFill/>
                    </a:lnL>
                    <a:lnR>
                      <a:noFill/>
                    </a:lnR>
                    <a:lnT>
                      <a:noFill/>
                    </a:lnT>
                    <a:lnB>
                      <a:noFill/>
                    </a:lnB>
                    <a:solidFill>
                      <a:srgbClr val="FFFFFF"/>
                    </a:solidFill>
                  </a:tcPr>
                </a:tc>
              </a:tr>
              <a:tr h="383231">
                <a:tc>
                  <a:txBody>
                    <a:bodyPr/>
                    <a:lstStyle/>
                    <a:p>
                      <a:pPr algn="ctr"/>
                      <a:r>
                        <a:rPr lang="en-US" sz="1300"/>
                        <a:t>Giao dịch thỏa thuận</a:t>
                      </a:r>
                    </a:p>
                  </a:txBody>
                  <a:tcPr marL="16881" marR="16881" marT="16881" marB="16881" anchor="ctr">
                    <a:lnL>
                      <a:noFill/>
                    </a:lnL>
                    <a:lnR>
                      <a:noFill/>
                    </a:lnR>
                    <a:lnT>
                      <a:noFill/>
                    </a:lnT>
                    <a:lnB>
                      <a:noFill/>
                    </a:lnB>
                    <a:solidFill>
                      <a:srgbClr val="FFFFFF"/>
                    </a:solidFill>
                  </a:tcPr>
                </a:tc>
                <a:tc>
                  <a:txBody>
                    <a:bodyPr/>
                    <a:lstStyle/>
                    <a:p>
                      <a:pPr algn="ctr"/>
                      <a:r>
                        <a:rPr lang="vi-VN" sz="1300" dirty="0"/>
                        <a:t>13h00’ đến 15h00’</a:t>
                      </a:r>
                    </a:p>
                  </a:txBody>
                  <a:tcPr marL="16881" marR="16881" marT="16881" marB="16881"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4050512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Nguyên</a:t>
            </a:r>
            <a:r>
              <a:rPr lang="en-US" dirty="0"/>
              <a:t> </a:t>
            </a:r>
            <a:r>
              <a:rPr lang="en-US" dirty="0" err="1"/>
              <a:t>tắc</a:t>
            </a:r>
            <a:r>
              <a:rPr lang="en-US" dirty="0"/>
              <a:t> </a:t>
            </a:r>
            <a:r>
              <a:rPr lang="en-US" dirty="0" err="1"/>
              <a:t>khớp</a:t>
            </a:r>
            <a:r>
              <a:rPr lang="en-US" dirty="0"/>
              <a:t> </a:t>
            </a:r>
            <a:r>
              <a:rPr lang="en-US" dirty="0" err="1"/>
              <a:t>lệnh</a:t>
            </a:r>
            <a:endParaRPr lang="en-US" dirty="0"/>
          </a:p>
        </p:txBody>
      </p:sp>
      <p:sp>
        <p:nvSpPr>
          <p:cNvPr id="3" name="Content Placeholder 2"/>
          <p:cNvSpPr>
            <a:spLocks noGrp="1"/>
          </p:cNvSpPr>
          <p:nvPr>
            <p:ph idx="1"/>
          </p:nvPr>
        </p:nvSpPr>
        <p:spPr/>
        <p:txBody>
          <a:bodyPr/>
          <a:lstStyle/>
          <a:p>
            <a:r>
              <a:rPr lang="vi-VN" dirty="0" smtClean="0"/>
              <a:t>Ưu </a:t>
            </a:r>
            <a:r>
              <a:rPr lang="vi-VN" dirty="0"/>
              <a:t>tiên về giá:</a:t>
            </a:r>
          </a:p>
          <a:p>
            <a:pPr marL="0" indent="0">
              <a:buNone/>
            </a:pPr>
            <a:r>
              <a:rPr lang="en-US" b="0" dirty="0" smtClean="0"/>
              <a:t>	</a:t>
            </a:r>
            <a:r>
              <a:rPr lang="vi-VN" b="0" dirty="0" smtClean="0"/>
              <a:t>Lệnh </a:t>
            </a:r>
            <a:r>
              <a:rPr lang="vi-VN" b="0" dirty="0"/>
              <a:t>mua với mức giá cao hơn được ưu tiên thực hiện trước.</a:t>
            </a:r>
          </a:p>
          <a:p>
            <a:pPr marL="0" indent="0">
              <a:buNone/>
            </a:pPr>
            <a:r>
              <a:rPr lang="en-US" b="0" dirty="0" smtClean="0"/>
              <a:t>	</a:t>
            </a:r>
            <a:r>
              <a:rPr lang="vi-VN" b="0" dirty="0" smtClean="0"/>
              <a:t>Lệnh </a:t>
            </a:r>
            <a:r>
              <a:rPr lang="vi-VN" b="0" dirty="0"/>
              <a:t>bán với mức giá thấp hơn được ưu tiên thực hiện trước.</a:t>
            </a:r>
          </a:p>
          <a:p>
            <a:pPr algn="just"/>
            <a:r>
              <a:rPr lang="vi-VN" dirty="0" smtClean="0"/>
              <a:t>Ưu </a:t>
            </a:r>
            <a:r>
              <a:rPr lang="vi-VN" dirty="0"/>
              <a:t>tiên về thời </a:t>
            </a:r>
            <a:r>
              <a:rPr lang="vi-VN" dirty="0" smtClean="0"/>
              <a:t>gian:</a:t>
            </a:r>
            <a:r>
              <a:rPr lang="en-US" dirty="0" smtClean="0"/>
              <a:t> </a:t>
            </a:r>
            <a:r>
              <a:rPr lang="vi-VN" b="0" dirty="0" smtClean="0"/>
              <a:t>Trường </a:t>
            </a:r>
            <a:r>
              <a:rPr lang="vi-VN" b="0" dirty="0"/>
              <a:t>hợp các lệnh mua hoặc lệnh bán có cùng mức giá thì lệnh nhập vào hệ thống giao dịch trước được ưu tiên thực hiện trước.</a:t>
            </a:r>
          </a:p>
          <a:p>
            <a:endParaRPr lang="en-US" dirty="0"/>
          </a:p>
        </p:txBody>
      </p:sp>
    </p:spTree>
    <p:extLst>
      <p:ext uri="{BB962C8B-B14F-4D97-AF65-F5344CB8AC3E}">
        <p14:creationId xmlns:p14="http://schemas.microsoft.com/office/powerpoint/2010/main" val="6566076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Đơn vị giao dịch</a:t>
            </a:r>
            <a:endParaRPr lang="en-US" dirty="0"/>
          </a:p>
        </p:txBody>
      </p:sp>
      <p:sp>
        <p:nvSpPr>
          <p:cNvPr id="3" name="Content Placeholder 2"/>
          <p:cNvSpPr>
            <a:spLocks noGrp="1"/>
          </p:cNvSpPr>
          <p:nvPr>
            <p:ph idx="1"/>
          </p:nvPr>
        </p:nvSpPr>
        <p:spPr/>
        <p:txBody>
          <a:bodyPr/>
          <a:lstStyle/>
          <a:p>
            <a:r>
              <a:rPr lang="vi-VN" b="0" dirty="0"/>
              <a:t>Đơn vị giao dịch khớp lệnh lô chẵn: 10 cố phiếu, chứng chỉ quỹ đầu tư.</a:t>
            </a:r>
          </a:p>
          <a:p>
            <a:r>
              <a:rPr lang="vi-VN" b="0" dirty="0"/>
              <a:t>Khối lượng giao dịch thỏa thuận: từ 20.000 cổ phiếu, chứng chỉ quỹ trở lên.</a:t>
            </a:r>
          </a:p>
          <a:p>
            <a:r>
              <a:rPr lang="vi-VN" b="0" dirty="0"/>
              <a:t>Không quy định đơn vị giao dịch đối với giao dịch thỏa thuận.</a:t>
            </a:r>
          </a:p>
          <a:p>
            <a:endParaRPr lang="en-US" dirty="0"/>
          </a:p>
        </p:txBody>
      </p:sp>
    </p:spTree>
    <p:extLst>
      <p:ext uri="{BB962C8B-B14F-4D97-AF65-F5344CB8AC3E}">
        <p14:creationId xmlns:p14="http://schemas.microsoft.com/office/powerpoint/2010/main" val="2700944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vi-VN" b="0" dirty="0"/>
              <a:t>Giao dịch cổ phiếu có khối lượng từ 01 đến 09 cổ phiếu (lô lẻ) được thực hiện trực tiếp giữa người đầu tư với công ty chứng khoán, giá thực hiện được xác định bằng 90% giá tham chiếu của ngày ký kết Hợp đồng.</a:t>
            </a:r>
          </a:p>
          <a:p>
            <a:endParaRPr lang="en-US" dirty="0"/>
          </a:p>
        </p:txBody>
      </p:sp>
    </p:spTree>
    <p:extLst>
      <p:ext uri="{BB962C8B-B14F-4D97-AF65-F5344CB8AC3E}">
        <p14:creationId xmlns:p14="http://schemas.microsoft.com/office/powerpoint/2010/main" val="25328357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0" dirty="0"/>
              <a:t>Đơn vị yết </a:t>
            </a:r>
            <a:r>
              <a:rPr lang="vi-VN" b="0" dirty="0" smtClean="0"/>
              <a:t>giá</a:t>
            </a:r>
            <a:r>
              <a:rPr lang="en-US" b="0" dirty="0" smtClean="0"/>
              <a:t> (</a:t>
            </a:r>
            <a:r>
              <a:rPr lang="en-US" b="0" dirty="0" err="1" smtClean="0"/>
              <a:t>phương</a:t>
            </a:r>
            <a:r>
              <a:rPr lang="en-US" b="0" dirty="0" smtClean="0"/>
              <a:t> </a:t>
            </a:r>
            <a:r>
              <a:rPr lang="en-US" b="0" dirty="0" err="1" smtClean="0"/>
              <a:t>thức</a:t>
            </a:r>
            <a:r>
              <a:rPr lang="en-US" b="0" dirty="0" smtClean="0"/>
              <a:t> </a:t>
            </a:r>
            <a:r>
              <a:rPr lang="en-US" b="0" dirty="0" err="1" smtClean="0"/>
              <a:t>khớp</a:t>
            </a:r>
            <a:r>
              <a:rPr lang="en-US" b="0" dirty="0" smtClean="0"/>
              <a:t> </a:t>
            </a:r>
            <a:r>
              <a:rPr lang="en-US" b="0" dirty="0" err="1" smtClean="0"/>
              <a:t>lệnh</a:t>
            </a:r>
            <a:r>
              <a:rPr lang="en-US" b="0" dirty="0" smtClean="0"/>
              <a:t>) </a:t>
            </a:r>
            <a:r>
              <a:rPr lang="en-US" b="0" dirty="0" err="1" smtClean="0"/>
              <a:t>Áp</a:t>
            </a:r>
            <a:r>
              <a:rPr lang="en-US" b="0" dirty="0" smtClean="0"/>
              <a:t> </a:t>
            </a:r>
            <a:r>
              <a:rPr lang="en-US" b="0" dirty="0" err="1" smtClean="0"/>
              <a:t>dụng</a:t>
            </a:r>
            <a:r>
              <a:rPr lang="en-US" b="0" dirty="0" smtClean="0"/>
              <a:t> </a:t>
            </a:r>
            <a:r>
              <a:rPr lang="en-US" b="0" dirty="0" err="1" smtClean="0"/>
              <a:t>từ</a:t>
            </a:r>
            <a:r>
              <a:rPr lang="en-US" b="0" dirty="0" smtClean="0"/>
              <a:t> 12/9/2016</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55566006"/>
              </p:ext>
            </p:extLst>
          </p:nvPr>
        </p:nvGraphicFramePr>
        <p:xfrm>
          <a:off x="1143000" y="1568926"/>
          <a:ext cx="6858000" cy="1691640"/>
        </p:xfrm>
        <a:graphic>
          <a:graphicData uri="http://schemas.openxmlformats.org/drawingml/2006/table">
            <a:tbl>
              <a:tblPr/>
              <a:tblGrid>
                <a:gridCol w="3429000"/>
                <a:gridCol w="3429000"/>
              </a:tblGrid>
              <a:tr h="0">
                <a:tc>
                  <a:txBody>
                    <a:bodyPr/>
                    <a:lstStyle/>
                    <a:p>
                      <a:pPr algn="ctr"/>
                      <a:r>
                        <a:rPr lang="en-US" sz="2400" dirty="0">
                          <a:effectLst/>
                        </a:rPr>
                        <a:t> </a:t>
                      </a:r>
                      <a:r>
                        <a:rPr lang="en-US" sz="2400" b="1" dirty="0" err="1">
                          <a:effectLst/>
                        </a:rPr>
                        <a:t>Mức</a:t>
                      </a:r>
                      <a:r>
                        <a:rPr lang="en-US" sz="2400" b="1" dirty="0">
                          <a:effectLst/>
                        </a:rPr>
                        <a:t> </a:t>
                      </a:r>
                      <a:r>
                        <a:rPr lang="en-US" sz="2400" b="1" dirty="0" err="1">
                          <a:effectLst/>
                        </a:rPr>
                        <a:t>giá</a:t>
                      </a:r>
                      <a:endParaRPr lang="en-US" sz="2400" dirty="0">
                        <a:effectLst/>
                      </a:endParaRPr>
                    </a:p>
                  </a:txBody>
                  <a:tcPr marL="28575" marR="28575" marT="28575" marB="28575" anchor="ctr">
                    <a:lnL>
                      <a:noFill/>
                    </a:lnL>
                    <a:lnR>
                      <a:noFill/>
                    </a:lnR>
                    <a:lnT>
                      <a:noFill/>
                    </a:lnT>
                    <a:lnB>
                      <a:noFill/>
                    </a:lnB>
                    <a:solidFill>
                      <a:srgbClr val="CCCCCC"/>
                    </a:solidFill>
                  </a:tcPr>
                </a:tc>
                <a:tc>
                  <a:txBody>
                    <a:bodyPr/>
                    <a:lstStyle/>
                    <a:p>
                      <a:pPr algn="ctr"/>
                      <a:r>
                        <a:rPr lang="vi-VN" sz="2400" b="1">
                          <a:effectLst/>
                        </a:rPr>
                        <a:t>Đơn vị Yết giá</a:t>
                      </a:r>
                      <a:endParaRPr lang="vi-VN" sz="2400">
                        <a:effectLst/>
                      </a:endParaRPr>
                    </a:p>
                  </a:txBody>
                  <a:tcPr marL="28575" marR="28575" marT="28575" marB="28575" anchor="ctr">
                    <a:lnL>
                      <a:noFill/>
                    </a:lnL>
                    <a:lnR>
                      <a:noFill/>
                    </a:lnR>
                    <a:lnT>
                      <a:noFill/>
                    </a:lnT>
                    <a:lnB>
                      <a:noFill/>
                    </a:lnB>
                    <a:solidFill>
                      <a:srgbClr val="CCCCCC"/>
                    </a:solidFill>
                  </a:tcPr>
                </a:tc>
              </a:tr>
              <a:tr h="0">
                <a:tc>
                  <a:txBody>
                    <a:bodyPr/>
                    <a:lstStyle/>
                    <a:p>
                      <a:pPr algn="ctr"/>
                      <a:r>
                        <a:rPr lang="en-US" sz="2400" dirty="0" smtClean="0">
                          <a:effectLst/>
                        </a:rPr>
                        <a:t>&lt;10.000 </a:t>
                      </a:r>
                      <a:r>
                        <a:rPr lang="vi-VN" sz="2400" dirty="0" smtClean="0">
                          <a:effectLst/>
                        </a:rPr>
                        <a:t>đồng</a:t>
                      </a:r>
                      <a:endParaRPr lang="vi-VN" sz="2400" dirty="0">
                        <a:effectLst/>
                      </a:endParaRPr>
                    </a:p>
                  </a:txBody>
                  <a:tcPr marL="28575" marR="28575" marT="28575" marB="28575" anchor="ctr">
                    <a:lnL>
                      <a:noFill/>
                    </a:lnL>
                    <a:lnR>
                      <a:noFill/>
                    </a:lnR>
                    <a:lnT>
                      <a:noFill/>
                    </a:lnT>
                    <a:lnB>
                      <a:noFill/>
                    </a:lnB>
                    <a:solidFill>
                      <a:srgbClr val="FFFFFF"/>
                    </a:solidFill>
                  </a:tcPr>
                </a:tc>
                <a:tc>
                  <a:txBody>
                    <a:bodyPr/>
                    <a:lstStyle/>
                    <a:p>
                      <a:pPr algn="ctr"/>
                      <a:r>
                        <a:rPr lang="en-US" sz="2400" dirty="0" smtClean="0">
                          <a:effectLst/>
                        </a:rPr>
                        <a:t>10 </a:t>
                      </a:r>
                      <a:r>
                        <a:rPr lang="en-US" sz="2400" dirty="0" err="1" smtClean="0">
                          <a:effectLst/>
                        </a:rPr>
                        <a:t>đồng</a:t>
                      </a:r>
                      <a:endParaRPr lang="vi-VN" sz="2400" dirty="0">
                        <a:effectLst/>
                      </a:endParaRPr>
                    </a:p>
                  </a:txBody>
                  <a:tcPr marL="28575" marR="28575" marT="28575" marB="28575" anchor="ctr">
                    <a:lnL>
                      <a:noFill/>
                    </a:lnL>
                    <a:lnR>
                      <a:noFill/>
                    </a:lnR>
                    <a:lnT>
                      <a:noFill/>
                    </a:lnT>
                    <a:lnB>
                      <a:noFill/>
                    </a:lnB>
                    <a:solidFill>
                      <a:srgbClr val="FFFFFF"/>
                    </a:solidFill>
                  </a:tcPr>
                </a:tc>
              </a:tr>
              <a:tr h="0">
                <a:tc>
                  <a:txBody>
                    <a:bodyPr/>
                    <a:lstStyle/>
                    <a:p>
                      <a:pPr algn="ctr"/>
                      <a:r>
                        <a:rPr lang="en-US" sz="2400" dirty="0" smtClean="0">
                          <a:effectLst/>
                        </a:rPr>
                        <a:t>10.000</a:t>
                      </a:r>
                      <a:r>
                        <a:rPr lang="en-US" sz="2400" baseline="0" dirty="0" smtClean="0">
                          <a:effectLst/>
                        </a:rPr>
                        <a:t> – 49.950 </a:t>
                      </a:r>
                      <a:r>
                        <a:rPr lang="en-US" sz="2400" baseline="0" dirty="0" err="1" smtClean="0">
                          <a:effectLst/>
                        </a:rPr>
                        <a:t>đồng</a:t>
                      </a:r>
                      <a:endParaRPr lang="vi-VN" sz="2400" dirty="0">
                        <a:effectLst/>
                      </a:endParaRPr>
                    </a:p>
                  </a:txBody>
                  <a:tcPr marL="28575" marR="28575" marT="28575" marB="28575" anchor="ctr">
                    <a:lnL>
                      <a:noFill/>
                    </a:lnL>
                    <a:lnR>
                      <a:noFill/>
                    </a:lnR>
                    <a:lnT>
                      <a:noFill/>
                    </a:lnT>
                    <a:lnB>
                      <a:noFill/>
                    </a:lnB>
                    <a:solidFill>
                      <a:srgbClr val="FFFFFF"/>
                    </a:solidFill>
                  </a:tcPr>
                </a:tc>
                <a:tc>
                  <a:txBody>
                    <a:bodyPr/>
                    <a:lstStyle/>
                    <a:p>
                      <a:pPr algn="ctr"/>
                      <a:r>
                        <a:rPr lang="en-US" sz="2400" dirty="0" smtClean="0">
                          <a:effectLst/>
                        </a:rPr>
                        <a:t>50 </a:t>
                      </a:r>
                      <a:r>
                        <a:rPr lang="en-US" sz="2400" dirty="0" err="1" smtClean="0">
                          <a:effectLst/>
                        </a:rPr>
                        <a:t>đồng</a:t>
                      </a:r>
                      <a:endParaRPr lang="vi-VN" sz="2400" dirty="0">
                        <a:effectLst/>
                      </a:endParaRPr>
                    </a:p>
                  </a:txBody>
                  <a:tcPr marL="28575" marR="28575" marT="28575" marB="28575" anchor="ctr">
                    <a:lnL>
                      <a:noFill/>
                    </a:lnL>
                    <a:lnR>
                      <a:noFill/>
                    </a:lnR>
                    <a:lnT>
                      <a:noFill/>
                    </a:lnT>
                    <a:lnB>
                      <a:noFill/>
                    </a:lnB>
                    <a:solidFill>
                      <a:srgbClr val="FFFFFF"/>
                    </a:solidFill>
                  </a:tcPr>
                </a:tc>
              </a:tr>
              <a:tr h="0">
                <a:tc>
                  <a:txBody>
                    <a:bodyPr/>
                    <a:lstStyle/>
                    <a:p>
                      <a:pPr algn="ctr"/>
                      <a:r>
                        <a:rPr lang="vi-VN" sz="2400" dirty="0">
                          <a:effectLst/>
                        </a:rPr>
                        <a:t> </a:t>
                      </a:r>
                      <a:r>
                        <a:rPr lang="en-US" sz="2400" dirty="0" smtClean="0">
                          <a:effectLst/>
                        </a:rPr>
                        <a:t>&gt;=</a:t>
                      </a:r>
                      <a:r>
                        <a:rPr lang="vi-VN" sz="2400" dirty="0" smtClean="0">
                          <a:effectLst/>
                        </a:rPr>
                        <a:t> </a:t>
                      </a:r>
                      <a:r>
                        <a:rPr lang="en-US" sz="2400" dirty="0" smtClean="0">
                          <a:effectLst/>
                        </a:rPr>
                        <a:t>50.000</a:t>
                      </a:r>
                      <a:r>
                        <a:rPr lang="en-US" sz="2400" baseline="0" dirty="0" smtClean="0">
                          <a:effectLst/>
                        </a:rPr>
                        <a:t> </a:t>
                      </a:r>
                      <a:r>
                        <a:rPr lang="en-US" sz="2400" baseline="0" dirty="0" err="1" smtClean="0">
                          <a:effectLst/>
                        </a:rPr>
                        <a:t>đồng</a:t>
                      </a:r>
                      <a:endParaRPr lang="vi-VN" sz="2400" dirty="0">
                        <a:effectLst/>
                      </a:endParaRPr>
                    </a:p>
                  </a:txBody>
                  <a:tcPr marL="28575" marR="28575" marT="28575" marB="28575" anchor="ctr">
                    <a:lnL>
                      <a:noFill/>
                    </a:lnL>
                    <a:lnR>
                      <a:noFill/>
                    </a:lnR>
                    <a:lnT>
                      <a:noFill/>
                    </a:lnT>
                    <a:lnB>
                      <a:noFill/>
                    </a:lnB>
                    <a:solidFill>
                      <a:srgbClr val="FFFFFF"/>
                    </a:solidFill>
                  </a:tcPr>
                </a:tc>
                <a:tc>
                  <a:txBody>
                    <a:bodyPr/>
                    <a:lstStyle/>
                    <a:p>
                      <a:pPr algn="ctr"/>
                      <a:r>
                        <a:rPr lang="vi-VN" sz="2400" dirty="0">
                          <a:effectLst/>
                        </a:rPr>
                        <a:t> 100 đồng</a:t>
                      </a:r>
                    </a:p>
                  </a:txBody>
                  <a:tcPr marL="28575" marR="28575" marT="28575" marB="28575"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12381977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dirty="0"/>
              <a:t>Biên độ dao động </a:t>
            </a:r>
            <a:r>
              <a:rPr lang="vi-VN" dirty="0" smtClean="0"/>
              <a:t>giá</a:t>
            </a:r>
            <a:endParaRPr lang="en-US" dirty="0"/>
          </a:p>
        </p:txBody>
      </p:sp>
      <p:sp>
        <p:nvSpPr>
          <p:cNvPr id="3" name="Content Placeholder 2"/>
          <p:cNvSpPr>
            <a:spLocks noGrp="1"/>
          </p:cNvSpPr>
          <p:nvPr>
            <p:ph idx="1"/>
          </p:nvPr>
        </p:nvSpPr>
        <p:spPr/>
        <p:txBody>
          <a:bodyPr/>
          <a:lstStyle/>
          <a:p>
            <a:pPr algn="just"/>
            <a:r>
              <a:rPr lang="vi-VN" b="0" dirty="0" smtClean="0"/>
              <a:t>Biên </a:t>
            </a:r>
            <a:r>
              <a:rPr lang="vi-VN" b="0" dirty="0"/>
              <a:t>độ dao động giá quy định trong ngày đối với giao dịch cổ phiếu và chứng chỉ quỹ đầu tư là ± </a:t>
            </a:r>
            <a:r>
              <a:rPr lang="vi-VN" b="0" dirty="0" smtClean="0"/>
              <a:t>7%</a:t>
            </a:r>
            <a:r>
              <a:rPr lang="en-US" b="0" dirty="0" smtClean="0"/>
              <a:t>. </a:t>
            </a:r>
            <a:r>
              <a:rPr lang="vi-VN" b="0" dirty="0" smtClean="0"/>
              <a:t>Không </a:t>
            </a:r>
            <a:r>
              <a:rPr lang="vi-VN" b="0" dirty="0"/>
              <a:t>áp dụng biên độ giao động giá đối với giao dịch trái phiếu.</a:t>
            </a:r>
          </a:p>
          <a:p>
            <a:pPr marL="0" indent="0">
              <a:buNone/>
            </a:pPr>
            <a:r>
              <a:rPr lang="en-US" i="1" dirty="0" smtClean="0"/>
              <a:t>	</a:t>
            </a:r>
            <a:r>
              <a:rPr lang="vi-VN" i="1" dirty="0" smtClean="0"/>
              <a:t>Giá </a:t>
            </a:r>
            <a:r>
              <a:rPr lang="vi-VN" i="1" dirty="0"/>
              <a:t>trần = Giá tham chiếu x </a:t>
            </a:r>
            <a:r>
              <a:rPr lang="vi-VN" i="1" dirty="0" smtClean="0"/>
              <a:t>(</a:t>
            </a:r>
            <a:r>
              <a:rPr lang="en-US" i="1" dirty="0" smtClean="0"/>
              <a:t>1 </a:t>
            </a:r>
            <a:r>
              <a:rPr lang="vi-VN" i="1" dirty="0" smtClean="0"/>
              <a:t>+ </a:t>
            </a:r>
            <a:r>
              <a:rPr lang="vi-VN" i="1" dirty="0"/>
              <a:t>Biên độ dao động)</a:t>
            </a:r>
          </a:p>
          <a:p>
            <a:pPr marL="0" indent="0">
              <a:buNone/>
            </a:pPr>
            <a:r>
              <a:rPr lang="en-US" i="1" dirty="0" smtClean="0"/>
              <a:t>	</a:t>
            </a:r>
            <a:r>
              <a:rPr lang="vi-VN" i="1" dirty="0" smtClean="0"/>
              <a:t>Giá </a:t>
            </a:r>
            <a:r>
              <a:rPr lang="vi-VN" i="1" dirty="0"/>
              <a:t>sàn = Giá tham chiếu x </a:t>
            </a:r>
            <a:r>
              <a:rPr lang="vi-VN" i="1" dirty="0" smtClean="0"/>
              <a:t>(</a:t>
            </a:r>
            <a:r>
              <a:rPr lang="en-US" i="1" dirty="0" smtClean="0"/>
              <a:t>1 </a:t>
            </a:r>
            <a:r>
              <a:rPr lang="vi-VN" i="1" dirty="0" smtClean="0"/>
              <a:t>- </a:t>
            </a:r>
            <a:r>
              <a:rPr lang="vi-VN" i="1" dirty="0"/>
              <a:t>Biên độ dao động)</a:t>
            </a:r>
          </a:p>
          <a:p>
            <a:endParaRPr lang="en-US" dirty="0"/>
          </a:p>
        </p:txBody>
      </p:sp>
    </p:spTree>
    <p:extLst>
      <p:ext uri="{BB962C8B-B14F-4D97-AF65-F5344CB8AC3E}">
        <p14:creationId xmlns:p14="http://schemas.microsoft.com/office/powerpoint/2010/main" val="370126258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03. BG_Template - LC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03. BG_Template - LCD" id="{EEAA1C79-9B29-4D84-9841-099025A45E48}" vid="{1E656269-97A2-477F-B135-266FF33CCB5E}"/>
    </a:ext>
  </a:extLst>
</a:theme>
</file>

<file path=docProps/app.xml><?xml version="1.0" encoding="utf-8"?>
<Properties xmlns="http://schemas.openxmlformats.org/officeDocument/2006/extended-properties" xmlns:vt="http://schemas.openxmlformats.org/officeDocument/2006/docPropsVTypes">
  <Template>03. BG_Template - LCD</Template>
  <TotalTime>36</TotalTime>
  <Words>920</Words>
  <Application>Microsoft Office PowerPoint</Application>
  <PresentationFormat>On-screen Show (16:9)</PresentationFormat>
  <Paragraphs>98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03. BG_Template - LCD</vt:lpstr>
      <vt:lpstr>Một số quy định giao dịch chứng khoán trên sàn TP.HCM</vt:lpstr>
      <vt:lpstr>Phương thức khớp lệnh trên sàn TP.HCM</vt:lpstr>
      <vt:lpstr>PowerPoint Presentation</vt:lpstr>
      <vt:lpstr>Thời gian giao dịch</vt:lpstr>
      <vt:lpstr>Nguyên tắc khớp lệnh</vt:lpstr>
      <vt:lpstr>Đơn vị giao dịch</vt:lpstr>
      <vt:lpstr>PowerPoint Presentation</vt:lpstr>
      <vt:lpstr>Đơn vị yết giá (phương thức khớp lệnh) Áp dụng từ 12/9/2016</vt:lpstr>
      <vt:lpstr>Biên độ dao động giá</vt:lpstr>
      <vt:lpstr>PowerPoint Presentation</vt:lpstr>
      <vt:lpstr>Lệnh giao dịch</vt:lpstr>
      <vt:lpstr>PowerPoint Presentation</vt:lpstr>
      <vt:lpstr>PowerPoint Presentation</vt:lpstr>
      <vt:lpstr>Ví dụ ATO/ATC </vt:lpstr>
      <vt:lpstr>PowerPoint Presentation</vt:lpstr>
      <vt:lpstr>PowerPoint Presentation</vt:lpstr>
      <vt:lpstr>Hủy lệnh giao dịch</vt:lpstr>
      <vt:lpstr>Thời gian thanh toán (Áp dụng từ 01/01/2016)</vt:lpstr>
      <vt:lpstr>Giao dịch của nhà đầu tư nước ngoài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Hướng dẫn giao dịch chứng khoán trên sàn TP.HCM</dc:title>
  <dc:creator>DELL</dc:creator>
  <cp:lastModifiedBy>DELL</cp:lastModifiedBy>
  <cp:revision>4</cp:revision>
  <dcterms:created xsi:type="dcterms:W3CDTF">2018-01-03T07:46:30Z</dcterms:created>
  <dcterms:modified xsi:type="dcterms:W3CDTF">2018-01-03T08:22:35Z</dcterms:modified>
</cp:coreProperties>
</file>