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84" r:id="rId3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ên môn">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222" y="1"/>
            <a:ext cx="9140952" cy="51435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Kim\Desktop\Baigiang\N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 y="491890"/>
            <a:ext cx="9153526" cy="90725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576968" y="217715"/>
            <a:ext cx="1632833" cy="16085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 name="Title 1"/>
          <p:cNvSpPr>
            <a:spLocks noGrp="1"/>
          </p:cNvSpPr>
          <p:nvPr>
            <p:ph type="ctrTitle"/>
          </p:nvPr>
        </p:nvSpPr>
        <p:spPr>
          <a:xfrm>
            <a:off x="342516" y="2188066"/>
            <a:ext cx="8397571" cy="556778"/>
          </a:xfrm>
          <a:prstGeom prst="rect">
            <a:avLst/>
          </a:prstGeom>
        </p:spPr>
        <p:txBody>
          <a:bodyPr lIns="68580" tIns="34290" rIns="68580" bIns="34290" anchor="b">
            <a:noAutofit/>
          </a:bodyPr>
          <a:lstStyle>
            <a:lvl1pPr algn="ctr">
              <a:defRPr sz="3000" b="1" baseline="0">
                <a:solidFill>
                  <a:schemeClr val="accent2"/>
                </a:solidFill>
                <a:latin typeface="+mj-lt"/>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919645" y="4242486"/>
            <a:ext cx="4212330" cy="285211"/>
          </a:xfrm>
          <a:prstGeom prst="rect">
            <a:avLst/>
          </a:prstGeom>
        </p:spPr>
        <p:txBody>
          <a:bodyPr lIns="68580" tIns="34290" rIns="68580" bIns="34290" anchor="b" anchorCtr="0"/>
          <a:lstStyle>
            <a:lvl1pPr marL="0" indent="0" algn="ctr">
              <a:buNone/>
              <a:defRPr sz="17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90512" y="297337"/>
            <a:ext cx="1427517" cy="142751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28345" y="565787"/>
            <a:ext cx="3539613" cy="284693"/>
          </a:xfrm>
          <a:prstGeom prst="rect">
            <a:avLst/>
          </a:prstGeom>
          <a:noFill/>
        </p:spPr>
        <p:txBody>
          <a:bodyPr wrap="square" lIns="68580" tIns="34290" rIns="68580" bIns="34290" rtlCol="0">
            <a:spAutoFit/>
          </a:bodyPr>
          <a:lstStyle/>
          <a:p>
            <a:r>
              <a:rPr lang="en-US" sz="1400" b="1" dirty="0">
                <a:solidFill>
                  <a:schemeClr val="bg1"/>
                </a:solidFill>
                <a:latin typeface="Times New Roman" panose="02020603050405020304" pitchFamily="18" charset="0"/>
                <a:cs typeface="Times New Roman" panose="02020603050405020304" pitchFamily="18" charset="0"/>
              </a:rPr>
              <a:t>TRƯỜNG</a:t>
            </a:r>
            <a:r>
              <a:rPr lang="en-US" sz="1400" b="1" baseline="0" dirty="0">
                <a:solidFill>
                  <a:schemeClr val="bg1"/>
                </a:solidFill>
                <a:latin typeface="Times New Roman" panose="02020603050405020304" pitchFamily="18" charset="0"/>
                <a:cs typeface="Times New Roman" panose="02020603050405020304" pitchFamily="18" charset="0"/>
              </a:rPr>
              <a:t> ĐẠI HỌC TRÀ VINH</a:t>
            </a:r>
            <a:endParaRPr lang="en-US" sz="1400" b="1" dirty="0">
              <a:solidFill>
                <a:schemeClr val="bg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2609980" y="842786"/>
            <a:ext cx="6327270" cy="346249"/>
          </a:xfrm>
          <a:prstGeom prst="rect">
            <a:avLst/>
          </a:prstGeom>
          <a:noFill/>
        </p:spPr>
        <p:txBody>
          <a:bodyPr wrap="square" lIns="68580" tIns="34290" rIns="68580" bIns="34290" rtlCol="0">
            <a:spAutoFit/>
          </a:bodyPr>
          <a:lstStyle/>
          <a:p>
            <a:pPr algn="ctr"/>
            <a:r>
              <a:rPr lang="en-US" sz="1800" b="1" baseline="0" dirty="0">
                <a:solidFill>
                  <a:schemeClr val="bg1"/>
                </a:solidFill>
                <a:latin typeface="Times New Roman" panose="02020603050405020304" pitchFamily="18" charset="0"/>
                <a:cs typeface="Times New Roman" panose="02020603050405020304" pitchFamily="18" charset="0"/>
              </a:rPr>
              <a:t>CHƯƠNG TRÌNH ĐÀO TẠO TRỰC TUYẾN</a:t>
            </a:r>
          </a:p>
        </p:txBody>
      </p:sp>
      <p:sp>
        <p:nvSpPr>
          <p:cNvPr id="5" name="TextBox 4"/>
          <p:cNvSpPr txBox="1"/>
          <p:nvPr/>
        </p:nvSpPr>
        <p:spPr>
          <a:xfrm>
            <a:off x="756264" y="1717124"/>
            <a:ext cx="1548998" cy="300083"/>
          </a:xfrm>
          <a:prstGeom prst="rect">
            <a:avLst/>
          </a:prstGeom>
          <a:noFill/>
        </p:spPr>
        <p:txBody>
          <a:bodyPr wrap="square" lIns="68580" tIns="34290" rIns="68580" bIns="34290" rtlCol="0">
            <a:spAutoFit/>
          </a:bodyPr>
          <a:lstStyle/>
          <a:p>
            <a:r>
              <a:rPr lang="en-US" sz="1500" b="0" i="0" dirty="0">
                <a:solidFill>
                  <a:srgbClr val="C00000"/>
                </a:solidFill>
                <a:latin typeface="Impact" pitchFamily="34" charset="0"/>
                <a:cs typeface="Times New Roman" pitchFamily="18" charset="0"/>
              </a:rPr>
              <a:t>ISO</a:t>
            </a:r>
            <a:r>
              <a:rPr lang="en-US" sz="1500" b="0" i="0" baseline="0" dirty="0">
                <a:solidFill>
                  <a:srgbClr val="C00000"/>
                </a:solidFill>
                <a:latin typeface="Impact" pitchFamily="34" charset="0"/>
                <a:cs typeface="Times New Roman" pitchFamily="18" charset="0"/>
              </a:rPr>
              <a:t> 9001:2008</a:t>
            </a:r>
            <a:endParaRPr lang="en-US" sz="1500" b="0" i="0" dirty="0">
              <a:solidFill>
                <a:srgbClr val="C00000"/>
              </a:solidFill>
              <a:latin typeface="Impact" pitchFamily="34" charset="0"/>
              <a:cs typeface="Times New Roman" pitchFamily="18" charset="0"/>
            </a:endParaRPr>
          </a:p>
        </p:txBody>
      </p:sp>
    </p:spTree>
    <p:custDataLst>
      <p:tags r:id="rId1"/>
    </p:custDataLst>
    <p:extLst>
      <p:ext uri="{BB962C8B-B14F-4D97-AF65-F5344CB8AC3E}">
        <p14:creationId xmlns:p14="http://schemas.microsoft.com/office/powerpoint/2010/main" val="28357513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ội dung">
    <p:spTree>
      <p:nvGrpSpPr>
        <p:cNvPr id="1" name=""/>
        <p:cNvGrpSpPr/>
        <p:nvPr/>
      </p:nvGrpSpPr>
      <p:grpSpPr>
        <a:xfrm>
          <a:off x="0" y="0"/>
          <a:ext cx="0" cy="0"/>
          <a:chOff x="0" y="0"/>
          <a:chExt cx="0" cy="0"/>
        </a:xfrm>
      </p:grpSpPr>
      <p:sp>
        <p:nvSpPr>
          <p:cNvPr id="2" name="Title 1"/>
          <p:cNvSpPr>
            <a:spLocks noGrp="1"/>
          </p:cNvSpPr>
          <p:nvPr>
            <p:ph type="title"/>
          </p:nvPr>
        </p:nvSpPr>
        <p:spPr>
          <a:xfrm>
            <a:off x="360220" y="18359"/>
            <a:ext cx="8596213" cy="570728"/>
          </a:xfrm>
          <a:prstGeom prst="rect">
            <a:avLst/>
          </a:prstGeom>
        </p:spPr>
        <p:txBody>
          <a:bodyPr lIns="68580" tIns="34290" rIns="68580" bIns="34290" anchor="ctr">
            <a:normAutofit/>
          </a:bodyPr>
          <a:lstStyle>
            <a:lvl1pPr algn="l">
              <a:defRPr sz="21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4"/>
          </p:nvPr>
        </p:nvSpPr>
        <p:spPr>
          <a:xfrm>
            <a:off x="8631363" y="4869659"/>
            <a:ext cx="512638" cy="273844"/>
          </a:xfrm>
          <a:prstGeom prst="rect">
            <a:avLst/>
          </a:prstGeom>
        </p:spPr>
        <p:txBody>
          <a:bodyPr lIns="68580" tIns="34290" rIns="68580" bIns="34290"/>
          <a:lstStyle>
            <a:lvl1pPr>
              <a:defRPr b="1" i="0" baseline="0">
                <a:solidFill>
                  <a:srgbClr val="0070C0"/>
                </a:solidFill>
              </a:defRPr>
            </a:lvl1pPr>
          </a:lstStyle>
          <a:p>
            <a:fld id="{97D54D9F-ECFB-4925-BF79-9C8949BC02C2}" type="slidenum">
              <a:rPr lang="en-US" smtClean="0"/>
              <a:t>‹#›</a:t>
            </a:fld>
            <a:endParaRPr lang="en-US"/>
          </a:p>
        </p:txBody>
      </p:sp>
      <p:sp>
        <p:nvSpPr>
          <p:cNvPr id="5" name="Content Placeholder 2"/>
          <p:cNvSpPr>
            <a:spLocks noGrp="1"/>
          </p:cNvSpPr>
          <p:nvPr>
            <p:ph idx="1"/>
          </p:nvPr>
        </p:nvSpPr>
        <p:spPr>
          <a:xfrm>
            <a:off x="344098" y="794605"/>
            <a:ext cx="8506826" cy="3970826"/>
          </a:xfrm>
          <a:prstGeom prst="rect">
            <a:avLst/>
          </a:prstGeom>
        </p:spPr>
        <p:txBody>
          <a:bodyPr lIns="68580" tIns="34290" rIns="68580" bIns="34290"/>
          <a:lstStyle>
            <a:lvl1pPr marL="257175" indent="-257175">
              <a:lnSpc>
                <a:spcPct val="150000"/>
              </a:lnSpc>
              <a:buSzPct val="100000"/>
              <a:buFontTx/>
              <a:buBlip>
                <a:blip r:embed="rId3"/>
              </a:buBlip>
              <a:defRPr sz="1800" b="1" baseline="0">
                <a:solidFill>
                  <a:schemeClr val="accent1">
                    <a:lumMod val="75000"/>
                  </a:schemeClr>
                </a:solidFill>
                <a:latin typeface="Times New Roman" panose="02020603050405020304" pitchFamily="18" charset="0"/>
                <a:cs typeface="Times New Roman" panose="02020603050405020304" pitchFamily="18" charset="0"/>
              </a:defRPr>
            </a:lvl1pPr>
            <a:lvl2pPr marL="557213" indent="-214313">
              <a:lnSpc>
                <a:spcPct val="150000"/>
              </a:lnSpc>
              <a:buFont typeface="Wingdings" pitchFamily="2" charset="2"/>
              <a:buChar char="Ø"/>
              <a:defRPr sz="1800" baseline="0">
                <a:solidFill>
                  <a:schemeClr val="tx1"/>
                </a:solidFill>
                <a:latin typeface="Times New Roman" panose="02020603050405020304" pitchFamily="18" charset="0"/>
                <a:cs typeface="Times New Roman" panose="02020603050405020304" pitchFamily="18" charset="0"/>
              </a:defRPr>
            </a:lvl2pPr>
            <a:lvl3pPr marL="942975" indent="-257175">
              <a:lnSpc>
                <a:spcPct val="150000"/>
              </a:lnSpc>
              <a:buFont typeface="Wingdings" pitchFamily="2" charset="2"/>
              <a:buChar char="ü"/>
              <a:defRPr sz="1800" baseline="0">
                <a:solidFill>
                  <a:schemeClr val="tx1"/>
                </a:solidFill>
                <a:latin typeface="Times New Roman" panose="02020603050405020304" pitchFamily="18" charset="0"/>
                <a:cs typeface="Times New Roman" panose="02020603050405020304" pitchFamily="18" charset="0"/>
              </a:defRPr>
            </a:lvl3pPr>
            <a:lvl4pPr marL="1200150" indent="-171450">
              <a:lnSpc>
                <a:spcPct val="150000"/>
              </a:lnSpc>
              <a:buFont typeface="Wingdings" pitchFamily="2" charset="2"/>
              <a:buChar char="v"/>
              <a:defRPr sz="1800" baseline="0">
                <a:solidFill>
                  <a:schemeClr val="tx1"/>
                </a:solidFill>
                <a:latin typeface="Times New Roman" panose="02020603050405020304" pitchFamily="18" charset="0"/>
                <a:cs typeface="Times New Roman" panose="02020603050405020304" pitchFamily="18" charset="0"/>
              </a:defRPr>
            </a:lvl4pPr>
            <a:lvl5pPr marL="1543050" indent="-171450">
              <a:lnSpc>
                <a:spcPct val="150000"/>
              </a:lnSpc>
              <a:buFont typeface="Courier New" pitchFamily="49" charset="0"/>
              <a:buChar char="o"/>
              <a:defRPr sz="1800" baseline="0">
                <a:solidFill>
                  <a:schemeClr val="tx1"/>
                </a:solidFill>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ustDataLst>
      <p:tags r:id="rId1"/>
    </p:custDataLst>
    <p:extLst>
      <p:ext uri="{BB962C8B-B14F-4D97-AF65-F5344CB8AC3E}">
        <p14:creationId xmlns:p14="http://schemas.microsoft.com/office/powerpoint/2010/main" val="42094077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nội dung (bảng, ảnh...)">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5140" y="788652"/>
            <a:ext cx="4290647" cy="3751163"/>
          </a:xfrm>
          <a:prstGeom prst="rect">
            <a:avLst/>
          </a:prstGeom>
        </p:spPr>
        <p:txBody>
          <a:bodyPr lIns="68580" tIns="34290" rIns="68580" bIns="34290">
            <a:normAutofit/>
          </a:bodyPr>
          <a:lstStyle>
            <a:lvl1pPr marL="257175" indent="-257175">
              <a:lnSpc>
                <a:spcPct val="150000"/>
              </a:lnSpc>
              <a:buFontTx/>
              <a:buBlip>
                <a:blip r:embed="rId3"/>
              </a:buBlip>
              <a:defRPr sz="18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557213" indent="-214313">
              <a:lnSpc>
                <a:spcPct val="150000"/>
              </a:lnSpc>
              <a:buFont typeface="Wingdings" pitchFamily="2" charset="2"/>
              <a:buChar char="Ø"/>
              <a:defRPr sz="1800" baseline="0">
                <a:solidFill>
                  <a:schemeClr val="tx1"/>
                </a:solidFill>
                <a:latin typeface="Times New Roman" panose="02020603050405020304" pitchFamily="18" charset="0"/>
                <a:cs typeface="Times New Roman" panose="02020603050405020304" pitchFamily="18" charset="0"/>
              </a:defRPr>
            </a:lvl2pPr>
            <a:lvl3pPr marL="857250" indent="-171450">
              <a:lnSpc>
                <a:spcPct val="150000"/>
              </a:lnSpc>
              <a:buFont typeface="Wingdings" pitchFamily="2" charset="2"/>
              <a:buChar char="ü"/>
              <a:defRPr sz="1800" baseline="0">
                <a:solidFill>
                  <a:schemeClr val="tx1"/>
                </a:solidFill>
                <a:latin typeface="Times New Roman" panose="02020603050405020304" pitchFamily="18" charset="0"/>
                <a:cs typeface="Times New Roman" panose="02020603050405020304" pitchFamily="18" charset="0"/>
              </a:defRPr>
            </a:lvl3pPr>
            <a:lvl4pPr marL="1371600" indent="-342900">
              <a:lnSpc>
                <a:spcPct val="150000"/>
              </a:lnSpc>
              <a:buFont typeface="Courier New" pitchFamily="49" charset="0"/>
              <a:buChar char="o"/>
              <a:defRPr sz="1800" baseline="0">
                <a:solidFill>
                  <a:schemeClr val="tx1"/>
                </a:solidFill>
                <a:latin typeface="Times New Roman" panose="02020603050405020304" pitchFamily="18" charset="0"/>
                <a:cs typeface="Times New Roman" panose="02020603050405020304" pitchFamily="18" charset="0"/>
              </a:defRPr>
            </a:lvl4pPr>
            <a:lvl5pPr marL="1543050" indent="-171450">
              <a:lnSpc>
                <a:spcPct val="150000"/>
              </a:lnSpc>
              <a:buFont typeface="Wingdings" pitchFamily="2" charset="2"/>
              <a:buChar char="§"/>
              <a:defRPr sz="1800" baseline="0">
                <a:solidFill>
                  <a:schemeClr val="tx1"/>
                </a:solidFill>
                <a:latin typeface="Times New Roman" panose="02020603050405020304" pitchFamily="18" charset="0"/>
                <a:cs typeface="Times New Roman" panose="02020603050405020304" pitchFamily="18" charset="0"/>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956" y="789113"/>
            <a:ext cx="4078165" cy="3751163"/>
          </a:xfrm>
          <a:prstGeom prst="rect">
            <a:avLst/>
          </a:prstGeom>
        </p:spPr>
        <p:txBody>
          <a:bodyPr lIns="68580" tIns="34290" rIns="68580" bIns="34290">
            <a:normAutofit/>
          </a:bodyPr>
          <a:lstStyle>
            <a:lvl1pPr marL="257175" indent="-257175">
              <a:lnSpc>
                <a:spcPct val="150000"/>
              </a:lnSpc>
              <a:buFontTx/>
              <a:buBlip>
                <a:blip r:embed="rId3"/>
              </a:buBlip>
              <a:defRPr sz="18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557213" indent="-214313">
              <a:lnSpc>
                <a:spcPct val="150000"/>
              </a:lnSpc>
              <a:buFont typeface="Wingdings" pitchFamily="2" charset="2"/>
              <a:buChar char="Ø"/>
              <a:defRPr sz="1800" baseline="0">
                <a:solidFill>
                  <a:schemeClr val="tx1"/>
                </a:solidFill>
                <a:latin typeface="Times New Roman" panose="02020603050405020304" pitchFamily="18" charset="0"/>
                <a:cs typeface="Times New Roman" panose="02020603050405020304" pitchFamily="18" charset="0"/>
              </a:defRPr>
            </a:lvl2pPr>
            <a:lvl3pPr marL="857250" indent="-171450">
              <a:lnSpc>
                <a:spcPct val="150000"/>
              </a:lnSpc>
              <a:buFont typeface="Wingdings" pitchFamily="2" charset="2"/>
              <a:buChar char="ü"/>
              <a:defRPr sz="1800" baseline="0">
                <a:solidFill>
                  <a:schemeClr val="tx1"/>
                </a:solidFill>
                <a:latin typeface="Times New Roman" panose="02020603050405020304" pitchFamily="18" charset="0"/>
                <a:cs typeface="Times New Roman" panose="02020603050405020304" pitchFamily="18" charset="0"/>
              </a:defRPr>
            </a:lvl3pPr>
            <a:lvl4pPr marL="1200150" indent="-171450">
              <a:lnSpc>
                <a:spcPct val="150000"/>
              </a:lnSpc>
              <a:buFont typeface="Courier New" pitchFamily="49" charset="0"/>
              <a:buChar char="o"/>
              <a:defRPr sz="1800" baseline="0">
                <a:solidFill>
                  <a:schemeClr val="tx1"/>
                </a:solidFill>
                <a:latin typeface="Times New Roman" panose="02020603050405020304" pitchFamily="18" charset="0"/>
                <a:cs typeface="Times New Roman" panose="02020603050405020304" pitchFamily="18" charset="0"/>
              </a:defRPr>
            </a:lvl4pPr>
            <a:lvl5pPr marL="1543050" indent="-171450">
              <a:lnSpc>
                <a:spcPct val="150000"/>
              </a:lnSpc>
              <a:buFont typeface="Wingdings" pitchFamily="2" charset="2"/>
              <a:buChar char="§"/>
              <a:defRPr sz="1800" baseline="0">
                <a:solidFill>
                  <a:schemeClr val="tx1"/>
                </a:solidFill>
                <a:latin typeface="Times New Roman" panose="02020603050405020304" pitchFamily="18" charset="0"/>
                <a:cs typeface="Times New Roman" panose="02020603050405020304" pitchFamily="18" charset="0"/>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4"/>
          </p:nvPr>
        </p:nvSpPr>
        <p:spPr>
          <a:xfrm>
            <a:off x="7727778" y="4884144"/>
            <a:ext cx="512638" cy="273844"/>
          </a:xfrm>
          <a:prstGeom prst="rect">
            <a:avLst/>
          </a:prstGeom>
        </p:spPr>
        <p:txBody>
          <a:bodyPr lIns="68580" tIns="34290" rIns="68580" bIns="34290"/>
          <a:lstStyle>
            <a:lvl1pPr>
              <a:defRPr>
                <a:solidFill>
                  <a:schemeClr val="tx1"/>
                </a:solidFill>
              </a:defRPr>
            </a:lvl1pPr>
          </a:lstStyle>
          <a:p>
            <a:fld id="{97D54D9F-ECFB-4925-BF79-9C8949BC02C2}" type="slidenum">
              <a:rPr lang="en-US" smtClean="0"/>
              <a:t>‹#›</a:t>
            </a:fld>
            <a:endParaRPr lang="en-US"/>
          </a:p>
        </p:txBody>
      </p:sp>
      <p:sp>
        <p:nvSpPr>
          <p:cNvPr id="6" name="Title 1"/>
          <p:cNvSpPr>
            <a:spLocks noGrp="1"/>
          </p:cNvSpPr>
          <p:nvPr>
            <p:ph type="title"/>
          </p:nvPr>
        </p:nvSpPr>
        <p:spPr>
          <a:xfrm>
            <a:off x="360220" y="18359"/>
            <a:ext cx="8596213" cy="570728"/>
          </a:xfrm>
          <a:prstGeom prst="rect">
            <a:avLst/>
          </a:prstGeom>
        </p:spPr>
        <p:txBody>
          <a:bodyPr lIns="68580" tIns="34290" rIns="68580" bIns="34290" anchor="ctr">
            <a:normAutofit/>
          </a:bodyPr>
          <a:lstStyle>
            <a:lvl1pPr algn="l">
              <a:defRPr sz="21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602046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ình, table, ... và diễn giải">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9891" y="998675"/>
            <a:ext cx="4982175" cy="4144828"/>
          </a:xfrm>
          <a:prstGeom prst="rect">
            <a:avLst/>
          </a:prstGeom>
        </p:spPr>
        <p:txBody>
          <a:bodyPr lIns="68580" tIns="34290" rIns="68580" bIns="34290">
            <a:normAutofit/>
          </a:bodyPr>
          <a:lstStyle>
            <a:lvl1pPr marL="257175" indent="-257175">
              <a:lnSpc>
                <a:spcPct val="150000"/>
              </a:lnSpc>
              <a:buFontTx/>
              <a:buBlip>
                <a:blip r:embed="rId3"/>
              </a:buBlip>
              <a:defRPr sz="1800" b="1" i="0" baseline="0">
                <a:solidFill>
                  <a:schemeClr val="accent1">
                    <a:lumMod val="75000"/>
                  </a:schemeClr>
                </a:solidFill>
                <a:latin typeface="Times New Roman" pitchFamily="18" charset="0"/>
                <a:cs typeface="Times New Roman" pitchFamily="18" charset="0"/>
              </a:defRPr>
            </a:lvl1pPr>
            <a:lvl2pPr marL="557213" indent="-214313">
              <a:lnSpc>
                <a:spcPct val="150000"/>
              </a:lnSpc>
              <a:buFont typeface="Wingdings" pitchFamily="2" charset="2"/>
              <a:buChar char="Ø"/>
              <a:defRPr sz="1800" baseline="0">
                <a:solidFill>
                  <a:schemeClr val="tx1"/>
                </a:solidFill>
                <a:latin typeface="Times New Roman" pitchFamily="18" charset="0"/>
                <a:cs typeface="Times New Roman" pitchFamily="18" charset="0"/>
              </a:defRPr>
            </a:lvl2pPr>
            <a:lvl3pPr marL="857250" indent="-171450">
              <a:lnSpc>
                <a:spcPct val="150000"/>
              </a:lnSpc>
              <a:buFont typeface="Wingdings" pitchFamily="2" charset="2"/>
              <a:buChar char="ü"/>
              <a:defRPr sz="1800">
                <a:solidFill>
                  <a:schemeClr val="tx1"/>
                </a:solidFill>
                <a:latin typeface="Times New Roman" pitchFamily="18" charset="0"/>
                <a:cs typeface="Times New Roman" pitchFamily="18" charset="0"/>
              </a:defRPr>
            </a:lvl3pPr>
            <a:lvl4pPr marL="1200150" indent="-171450">
              <a:lnSpc>
                <a:spcPct val="150000"/>
              </a:lnSpc>
              <a:buFont typeface="Courier New" pitchFamily="49" charset="0"/>
              <a:buChar char="o"/>
              <a:defRPr sz="1800">
                <a:solidFill>
                  <a:schemeClr val="tx1"/>
                </a:solidFill>
                <a:latin typeface="Times New Roman" pitchFamily="18" charset="0"/>
                <a:cs typeface="Times New Roman" pitchFamily="18" charset="0"/>
              </a:defRPr>
            </a:lvl4pPr>
            <a:lvl5pPr marL="1543050" indent="-171450">
              <a:lnSpc>
                <a:spcPct val="150000"/>
              </a:lnSpc>
              <a:buFont typeface="Wingdings" pitchFamily="2" charset="2"/>
              <a:buChar char="§"/>
              <a:defRPr sz="1800">
                <a:solidFill>
                  <a:schemeClr val="tx1"/>
                </a:solidFill>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2126" y="1023206"/>
            <a:ext cx="2987657" cy="2320926"/>
          </a:xfrm>
          <a:prstGeom prst="rect">
            <a:avLst/>
          </a:prstGeom>
        </p:spPr>
        <p:txBody>
          <a:bodyPr lIns="68580" tIns="34290" rIns="68580" bIns="34290">
            <a:normAutofit/>
          </a:bodyPr>
          <a:lstStyle>
            <a:lvl1pPr marL="0" indent="0">
              <a:buNone/>
              <a:defRPr sz="1800">
                <a:solidFill>
                  <a:schemeClr val="accent1">
                    <a:lumMod val="75000"/>
                  </a:schemeClr>
                </a:solidFill>
                <a:latin typeface="Times New Roman" pitchFamily="18" charset="0"/>
                <a:cs typeface="Times New Roman" pitchFamily="18" charset="0"/>
              </a:defRPr>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en-US" smtClean="0"/>
              <a:t>Click to edit Master text styles</a:t>
            </a:r>
          </a:p>
        </p:txBody>
      </p:sp>
      <p:sp>
        <p:nvSpPr>
          <p:cNvPr id="9" name="Slide Number Placeholder 5"/>
          <p:cNvSpPr>
            <a:spLocks noGrp="1"/>
          </p:cNvSpPr>
          <p:nvPr>
            <p:ph type="sldNum" sz="quarter" idx="4"/>
          </p:nvPr>
        </p:nvSpPr>
        <p:spPr>
          <a:xfrm>
            <a:off x="7727778" y="4884144"/>
            <a:ext cx="512638" cy="273844"/>
          </a:xfrm>
          <a:prstGeom prst="rect">
            <a:avLst/>
          </a:prstGeom>
        </p:spPr>
        <p:txBody>
          <a:bodyPr lIns="68580" tIns="34290" rIns="68580" bIns="34290"/>
          <a:lstStyle>
            <a:lvl1pPr>
              <a:defRPr>
                <a:solidFill>
                  <a:schemeClr val="tx1"/>
                </a:solidFill>
              </a:defRPr>
            </a:lvl1pPr>
          </a:lstStyle>
          <a:p>
            <a:fld id="{97D54D9F-ECFB-4925-BF79-9C8949BC02C2}" type="slidenum">
              <a:rPr lang="en-US" smtClean="0"/>
              <a:t>‹#›</a:t>
            </a:fld>
            <a:endParaRPr lang="en-US"/>
          </a:p>
        </p:txBody>
      </p:sp>
      <p:sp>
        <p:nvSpPr>
          <p:cNvPr id="7" name="Title 1"/>
          <p:cNvSpPr>
            <a:spLocks noGrp="1"/>
          </p:cNvSpPr>
          <p:nvPr>
            <p:ph type="title"/>
          </p:nvPr>
        </p:nvSpPr>
        <p:spPr>
          <a:xfrm>
            <a:off x="360220" y="18359"/>
            <a:ext cx="8596213" cy="570728"/>
          </a:xfrm>
          <a:prstGeom prst="rect">
            <a:avLst/>
          </a:prstGeom>
        </p:spPr>
        <p:txBody>
          <a:bodyPr lIns="68580" tIns="34290" rIns="68580" bIns="34290" anchor="ctr">
            <a:normAutofit/>
          </a:bodyPr>
          <a:lstStyle>
            <a:lvl1pPr algn="l">
              <a:defRPr sz="21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28905358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ình minh họ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37883" y="884725"/>
            <a:ext cx="8483380" cy="3608146"/>
          </a:xfrm>
          <a:prstGeom prst="rect">
            <a:avLst/>
          </a:prstGeom>
        </p:spPr>
        <p:txBody>
          <a:bodyPr lIns="68580" tIns="34290" rIns="68580" bIns="34290" anchor="t">
            <a:normAutofit/>
          </a:bodyPr>
          <a:lstStyle>
            <a:lvl1pPr marL="0" indent="0" algn="ctr">
              <a:buNone/>
              <a:defRPr sz="1200">
                <a:solidFill>
                  <a:schemeClr val="tx1"/>
                </a:solidFill>
                <a:latin typeface="Times New Roman" panose="02020603050405020304" pitchFamily="18" charset="0"/>
                <a:cs typeface="Times New Roman" panose="02020603050405020304" pitchFamily="18" charset="0"/>
              </a:defRPr>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9" name="Slide Number Placeholder 5"/>
          <p:cNvSpPr>
            <a:spLocks noGrp="1"/>
          </p:cNvSpPr>
          <p:nvPr>
            <p:ph type="sldNum" sz="quarter" idx="4"/>
          </p:nvPr>
        </p:nvSpPr>
        <p:spPr>
          <a:xfrm>
            <a:off x="7727778" y="4884144"/>
            <a:ext cx="512638" cy="273844"/>
          </a:xfrm>
          <a:prstGeom prst="rect">
            <a:avLst/>
          </a:prstGeom>
        </p:spPr>
        <p:txBody>
          <a:bodyPr lIns="68580" tIns="34290" rIns="68580" bIns="34290"/>
          <a:lstStyle>
            <a:lvl1pPr>
              <a:defRPr>
                <a:solidFill>
                  <a:schemeClr val="tx1"/>
                </a:solidFill>
              </a:defRPr>
            </a:lvl1pPr>
          </a:lstStyle>
          <a:p>
            <a:fld id="{97D54D9F-ECFB-4925-BF79-9C8949BC02C2}" type="slidenum">
              <a:rPr lang="en-US" smtClean="0"/>
              <a:t>‹#›</a:t>
            </a:fld>
            <a:endParaRPr lang="en-US"/>
          </a:p>
        </p:txBody>
      </p:sp>
      <p:sp>
        <p:nvSpPr>
          <p:cNvPr id="6" name="Title 1"/>
          <p:cNvSpPr>
            <a:spLocks noGrp="1"/>
          </p:cNvSpPr>
          <p:nvPr>
            <p:ph type="title"/>
          </p:nvPr>
        </p:nvSpPr>
        <p:spPr>
          <a:xfrm>
            <a:off x="360220" y="18359"/>
            <a:ext cx="8596213" cy="570728"/>
          </a:xfrm>
          <a:prstGeom prst="rect">
            <a:avLst/>
          </a:prstGeom>
        </p:spPr>
        <p:txBody>
          <a:bodyPr lIns="68580" tIns="34290" rIns="68580" bIns="34290" anchor="ctr">
            <a:normAutofit/>
          </a:bodyPr>
          <a:lstStyle>
            <a:lvl1pPr algn="l">
              <a:defRPr sz="21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30722648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Trang trắn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727778" y="4884144"/>
            <a:ext cx="512638" cy="273844"/>
          </a:xfrm>
          <a:prstGeom prst="rect">
            <a:avLst/>
          </a:prstGeom>
        </p:spPr>
        <p:txBody>
          <a:bodyPr lIns="68580" tIns="34290" rIns="68580" bIns="34290"/>
          <a:lstStyle/>
          <a:p>
            <a:fld id="{97D54D9F-ECFB-4925-BF79-9C8949BC02C2}" type="slidenum">
              <a:rPr lang="en-US" smtClean="0"/>
              <a:t>‹#›</a:t>
            </a:fld>
            <a:endParaRPr lang="en-US"/>
          </a:p>
        </p:txBody>
      </p:sp>
    </p:spTree>
    <p:custDataLst>
      <p:tags r:id="rId1"/>
    </p:custDataLst>
    <p:extLst>
      <p:ext uri="{BB962C8B-B14F-4D97-AF65-F5344CB8AC3E}">
        <p14:creationId xmlns:p14="http://schemas.microsoft.com/office/powerpoint/2010/main" val="33368997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ỉ có tiêu đề">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8229600" cy="857250"/>
          </a:xfrm>
          <a:prstGeom prst="rect">
            <a:avLst/>
          </a:prstGeom>
        </p:spPr>
        <p:txBody>
          <a:bodyPr lIns="68580" tIns="34290" rIns="68580" bIns="34290"/>
          <a:lstStyle>
            <a:lvl1pPr>
              <a:defRPr sz="2100" b="1"/>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20808916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im\Desktop\Baigiang\TRAVINH.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601797"/>
            <a:ext cx="9144000" cy="178594"/>
          </a:xfrm>
          <a:prstGeom prst="rect">
            <a:avLst/>
          </a:prstGeom>
          <a:noFill/>
          <a:extLst>
            <a:ext uri="{909E8E84-426E-40DD-AFC4-6F175D3DCCD1}">
              <a14:hiddenFill xmlns:a14="http://schemas.microsoft.com/office/drawing/2010/main">
                <a:solidFill>
                  <a:srgbClr val="FFFFFF"/>
                </a:solidFill>
              </a14:hiddenFill>
            </a:ext>
          </a:extLst>
        </p:spPr>
      </p:pic>
      <p:sp>
        <p:nvSpPr>
          <p:cNvPr id="5" name="Oval 113"/>
          <p:cNvSpPr>
            <a:spLocks noChangeArrowheads="1"/>
          </p:cNvSpPr>
          <p:nvPr/>
        </p:nvSpPr>
        <p:spPr bwMode="auto">
          <a:xfrm>
            <a:off x="48248" y="473749"/>
            <a:ext cx="516813" cy="472745"/>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p>
            <a:pPr algn="ctr"/>
            <a:endParaRPr lang="en-US" sz="1400">
              <a:solidFill>
                <a:schemeClr val="bg1"/>
              </a:solidFill>
            </a:endParaRPr>
          </a:p>
        </p:txBody>
      </p:sp>
      <p:pic>
        <p:nvPicPr>
          <p:cNvPr id="4"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82948" y="488237"/>
            <a:ext cx="445278" cy="44527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9"/>
    </p:custDataLst>
    <p:extLst>
      <p:ext uri="{BB962C8B-B14F-4D97-AF65-F5344CB8AC3E}">
        <p14:creationId xmlns:p14="http://schemas.microsoft.com/office/powerpoint/2010/main" val="2234070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10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516" y="2472172"/>
            <a:ext cx="8397571" cy="556778"/>
          </a:xfrm>
        </p:spPr>
        <p:txBody>
          <a:bodyPr/>
          <a:lstStyle/>
          <a:p>
            <a:r>
              <a:rPr lang="en-US" dirty="0" smtClean="0"/>
              <a:t>BÀI TẬP TỔNG HỢP</a:t>
            </a:r>
            <a:br>
              <a:rPr lang="en-US" dirty="0" smtClean="0"/>
            </a:br>
            <a:r>
              <a:rPr lang="en-US" dirty="0" smtClean="0"/>
              <a:t>PHÂN TÍCH VÀ ĐỊNH GIÁ CHỨNG KHOÁN</a:t>
            </a:r>
            <a:endParaRPr lang="en-US" dirty="0"/>
          </a:p>
        </p:txBody>
      </p:sp>
      <p:sp>
        <p:nvSpPr>
          <p:cNvPr id="3" name="Subtitle 2"/>
          <p:cNvSpPr>
            <a:spLocks noGrp="1"/>
          </p:cNvSpPr>
          <p:nvPr>
            <p:ph type="subTitle" idx="1"/>
          </p:nvPr>
        </p:nvSpPr>
        <p:spPr/>
        <p:txBody>
          <a:bodyPr/>
          <a:lstStyle/>
          <a:p>
            <a:r>
              <a:rPr lang="en-US" dirty="0" err="1" smtClean="0"/>
              <a:t>Ths</a:t>
            </a:r>
            <a:r>
              <a:rPr lang="en-US" dirty="0" smtClean="0"/>
              <a:t> </a:t>
            </a:r>
            <a:r>
              <a:rPr lang="en-US" dirty="0" err="1" smtClean="0"/>
              <a:t>Lê</a:t>
            </a:r>
            <a:r>
              <a:rPr lang="en-US" dirty="0" smtClean="0"/>
              <a:t> </a:t>
            </a:r>
            <a:r>
              <a:rPr lang="en-US" dirty="0" err="1" smtClean="0"/>
              <a:t>Trung</a:t>
            </a:r>
            <a:r>
              <a:rPr lang="en-US" dirty="0" smtClean="0"/>
              <a:t> </a:t>
            </a:r>
            <a:r>
              <a:rPr lang="en-US" dirty="0" err="1" smtClean="0"/>
              <a:t>Hiếu</a:t>
            </a:r>
            <a:endParaRPr lang="en-US" dirty="0"/>
          </a:p>
        </p:txBody>
      </p:sp>
    </p:spTree>
    <p:extLst>
      <p:ext uri="{BB962C8B-B14F-4D97-AF65-F5344CB8AC3E}">
        <p14:creationId xmlns:p14="http://schemas.microsoft.com/office/powerpoint/2010/main" val="1988587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16</a:t>
            </a:r>
          </a:p>
        </p:txBody>
      </p:sp>
      <p:sp>
        <p:nvSpPr>
          <p:cNvPr id="3" name="Content Placeholder 2"/>
          <p:cNvSpPr>
            <a:spLocks noGrp="1"/>
          </p:cNvSpPr>
          <p:nvPr>
            <p:ph idx="1"/>
          </p:nvPr>
        </p:nvSpPr>
        <p:spPr/>
        <p:txBody>
          <a:bodyPr/>
          <a:lstStyle/>
          <a:p>
            <a:pPr marL="0" indent="0">
              <a:buNone/>
            </a:pPr>
            <a:r>
              <a:rPr lang="en-US" dirty="0" err="1"/>
              <a:t>a.Tính</a:t>
            </a:r>
            <a:r>
              <a:rPr lang="en-US" dirty="0"/>
              <a:t> EPS, DPS</a:t>
            </a:r>
            <a:r>
              <a:rPr lang="en-US" dirty="0" smtClean="0"/>
              <a:t>?</a:t>
            </a:r>
          </a:p>
          <a:p>
            <a:pPr>
              <a:buFont typeface="Wingdings" panose="05000000000000000000" pitchFamily="2" charset="2"/>
              <a:buChar char="§"/>
            </a:pPr>
            <a:r>
              <a:rPr lang="en-US" b="0" dirty="0" smtClean="0"/>
              <a:t>EBIT = 102 </a:t>
            </a:r>
            <a:r>
              <a:rPr lang="en-US" b="0" dirty="0" err="1" smtClean="0"/>
              <a:t>tỷ</a:t>
            </a:r>
            <a:endParaRPr lang="en-US" b="0" dirty="0" smtClean="0"/>
          </a:p>
          <a:p>
            <a:pPr>
              <a:buFont typeface="Wingdings" panose="05000000000000000000" pitchFamily="2" charset="2"/>
              <a:buChar char="§"/>
            </a:pPr>
            <a:r>
              <a:rPr lang="en-US" b="0" dirty="0" smtClean="0"/>
              <a:t>I = </a:t>
            </a:r>
            <a:r>
              <a:rPr lang="en-US" b="0" dirty="0" err="1" smtClean="0"/>
              <a:t>tổng</a:t>
            </a:r>
            <a:r>
              <a:rPr lang="en-US" b="0" dirty="0" smtClean="0"/>
              <a:t> </a:t>
            </a:r>
            <a:r>
              <a:rPr lang="en-US" b="0" dirty="0" err="1" smtClean="0"/>
              <a:t>mệnh</a:t>
            </a:r>
            <a:r>
              <a:rPr lang="en-US" b="0" dirty="0" smtClean="0"/>
              <a:t> </a:t>
            </a:r>
            <a:r>
              <a:rPr lang="en-US" b="0" dirty="0" err="1" smtClean="0"/>
              <a:t>giá</a:t>
            </a:r>
            <a:r>
              <a:rPr lang="en-US" b="0" dirty="0" smtClean="0"/>
              <a:t> </a:t>
            </a:r>
            <a:r>
              <a:rPr lang="en-US" b="0" dirty="0" err="1" smtClean="0"/>
              <a:t>trái</a:t>
            </a:r>
            <a:r>
              <a:rPr lang="en-US" b="0" dirty="0" smtClean="0"/>
              <a:t> </a:t>
            </a:r>
            <a:r>
              <a:rPr lang="en-US" b="0" dirty="0" err="1" smtClean="0"/>
              <a:t>phiếu</a:t>
            </a:r>
            <a:r>
              <a:rPr lang="en-US" b="0" dirty="0" smtClean="0"/>
              <a:t> x </a:t>
            </a:r>
            <a:r>
              <a:rPr lang="en-US" b="0" dirty="0" err="1" smtClean="0"/>
              <a:t>lãi</a:t>
            </a:r>
            <a:r>
              <a:rPr lang="en-US" b="0" dirty="0" smtClean="0"/>
              <a:t> </a:t>
            </a:r>
            <a:r>
              <a:rPr lang="en-US" b="0" dirty="0" err="1" smtClean="0"/>
              <a:t>suất</a:t>
            </a:r>
            <a:r>
              <a:rPr lang="en-US" b="0" dirty="0" smtClean="0"/>
              <a:t> </a:t>
            </a:r>
            <a:r>
              <a:rPr lang="en-US" b="0" dirty="0" err="1" smtClean="0"/>
              <a:t>trái</a:t>
            </a:r>
            <a:r>
              <a:rPr lang="en-US" b="0" dirty="0" smtClean="0"/>
              <a:t> </a:t>
            </a:r>
            <a:r>
              <a:rPr lang="en-US" b="0" dirty="0" err="1" smtClean="0"/>
              <a:t>phiếu</a:t>
            </a:r>
            <a:r>
              <a:rPr lang="en-US" b="0" dirty="0" smtClean="0"/>
              <a:t> = 100 </a:t>
            </a:r>
            <a:r>
              <a:rPr lang="en-US" b="0" dirty="0" err="1" smtClean="0"/>
              <a:t>tỷ</a:t>
            </a:r>
            <a:r>
              <a:rPr lang="en-US" b="0" dirty="0" smtClean="0"/>
              <a:t> x 8% = 8 </a:t>
            </a:r>
            <a:r>
              <a:rPr lang="en-US" b="0" dirty="0" err="1" smtClean="0"/>
              <a:t>tỷ</a:t>
            </a:r>
            <a:endParaRPr lang="en-US" b="0" dirty="0" smtClean="0"/>
          </a:p>
          <a:p>
            <a:pPr>
              <a:buFont typeface="Wingdings" panose="05000000000000000000" pitchFamily="2" charset="2"/>
              <a:buChar char="§"/>
            </a:pPr>
            <a:r>
              <a:rPr lang="en-US" b="0" dirty="0" smtClean="0"/>
              <a:t>EBT = EBIT – I = 102 </a:t>
            </a:r>
            <a:r>
              <a:rPr lang="en-US" b="0" dirty="0" err="1" smtClean="0"/>
              <a:t>tỷ</a:t>
            </a:r>
            <a:r>
              <a:rPr lang="en-US" b="0" dirty="0" smtClean="0"/>
              <a:t> - 8 </a:t>
            </a:r>
            <a:r>
              <a:rPr lang="en-US" b="0" dirty="0" err="1" smtClean="0"/>
              <a:t>tỷ</a:t>
            </a:r>
            <a:r>
              <a:rPr lang="en-US" b="0" dirty="0" smtClean="0"/>
              <a:t> = 94 </a:t>
            </a:r>
            <a:r>
              <a:rPr lang="en-US" b="0" dirty="0" err="1" smtClean="0"/>
              <a:t>tỷ</a:t>
            </a:r>
            <a:endParaRPr lang="en-US" b="0" dirty="0" smtClean="0"/>
          </a:p>
          <a:p>
            <a:pPr>
              <a:buFont typeface="Wingdings" panose="05000000000000000000" pitchFamily="2" charset="2"/>
              <a:buChar char="§"/>
            </a:pPr>
            <a:r>
              <a:rPr lang="en-US" b="0" dirty="0" smtClean="0"/>
              <a:t>T = EBT x </a:t>
            </a:r>
            <a:r>
              <a:rPr lang="en-US" b="0" dirty="0" err="1" smtClean="0"/>
              <a:t>thuế</a:t>
            </a:r>
            <a:r>
              <a:rPr lang="en-US" b="0" dirty="0" smtClean="0"/>
              <a:t> </a:t>
            </a:r>
            <a:r>
              <a:rPr lang="en-US" b="0" dirty="0" err="1" smtClean="0"/>
              <a:t>suất</a:t>
            </a:r>
            <a:r>
              <a:rPr lang="en-US" b="0" dirty="0" smtClean="0"/>
              <a:t> </a:t>
            </a:r>
            <a:r>
              <a:rPr lang="en-US" b="0" dirty="0" err="1" smtClean="0"/>
              <a:t>thuế</a:t>
            </a:r>
            <a:r>
              <a:rPr lang="en-US" b="0" dirty="0" smtClean="0"/>
              <a:t> </a:t>
            </a:r>
            <a:r>
              <a:rPr lang="en-US" b="0" dirty="0" err="1" smtClean="0"/>
              <a:t>thu</a:t>
            </a:r>
            <a:r>
              <a:rPr lang="en-US" b="0" dirty="0" smtClean="0"/>
              <a:t> </a:t>
            </a:r>
            <a:r>
              <a:rPr lang="en-US" b="0" dirty="0" err="1" smtClean="0"/>
              <a:t>nhập</a:t>
            </a:r>
            <a:r>
              <a:rPr lang="en-US" b="0" dirty="0" smtClean="0"/>
              <a:t> </a:t>
            </a:r>
            <a:r>
              <a:rPr lang="en-US" b="0" dirty="0" err="1" smtClean="0"/>
              <a:t>doanh</a:t>
            </a:r>
            <a:r>
              <a:rPr lang="en-US" b="0" dirty="0" smtClean="0"/>
              <a:t> </a:t>
            </a:r>
            <a:r>
              <a:rPr lang="en-US" b="0" dirty="0" err="1" smtClean="0"/>
              <a:t>nghiệp</a:t>
            </a:r>
            <a:r>
              <a:rPr lang="en-US" b="0" dirty="0" smtClean="0"/>
              <a:t> = 94 </a:t>
            </a:r>
            <a:r>
              <a:rPr lang="en-US" b="0" dirty="0" err="1" smtClean="0"/>
              <a:t>tỷ</a:t>
            </a:r>
            <a:r>
              <a:rPr lang="en-US" b="0" dirty="0" smtClean="0"/>
              <a:t> x 40% = 37,6 </a:t>
            </a:r>
            <a:r>
              <a:rPr lang="en-US" b="0" dirty="0" err="1" smtClean="0"/>
              <a:t>tỷ</a:t>
            </a:r>
            <a:endParaRPr lang="en-US" b="0" dirty="0" smtClean="0"/>
          </a:p>
          <a:p>
            <a:pPr>
              <a:buFont typeface="Wingdings" panose="05000000000000000000" pitchFamily="2" charset="2"/>
              <a:buChar char="§"/>
            </a:pPr>
            <a:r>
              <a:rPr lang="en-US" b="0" dirty="0" smtClean="0"/>
              <a:t>EAT (</a:t>
            </a:r>
            <a:r>
              <a:rPr lang="en-US" b="0" dirty="0" err="1" smtClean="0"/>
              <a:t>thu</a:t>
            </a:r>
            <a:r>
              <a:rPr lang="en-US" b="0" dirty="0" smtClean="0"/>
              <a:t> </a:t>
            </a:r>
            <a:r>
              <a:rPr lang="en-US" b="0" dirty="0" err="1" smtClean="0"/>
              <a:t>nhập</a:t>
            </a:r>
            <a:r>
              <a:rPr lang="en-US" b="0" dirty="0" smtClean="0"/>
              <a:t> </a:t>
            </a:r>
            <a:r>
              <a:rPr lang="en-US" b="0" dirty="0" err="1" smtClean="0"/>
              <a:t>ròng</a:t>
            </a:r>
            <a:r>
              <a:rPr lang="en-US" b="0" dirty="0" smtClean="0"/>
              <a:t>) = EBT – T = 94 </a:t>
            </a:r>
            <a:r>
              <a:rPr lang="en-US" b="0" dirty="0" err="1" smtClean="0"/>
              <a:t>tỷ</a:t>
            </a:r>
            <a:r>
              <a:rPr lang="en-US" b="0" dirty="0" smtClean="0"/>
              <a:t> - 37,6 </a:t>
            </a:r>
            <a:r>
              <a:rPr lang="en-US" b="0" dirty="0" err="1" smtClean="0"/>
              <a:t>tỷ</a:t>
            </a:r>
            <a:r>
              <a:rPr lang="en-US" b="0" dirty="0" smtClean="0"/>
              <a:t> = 56,4 </a:t>
            </a:r>
            <a:r>
              <a:rPr lang="en-US" b="0" dirty="0" err="1" smtClean="0"/>
              <a:t>tỷ</a:t>
            </a:r>
            <a:endParaRPr lang="en-US" b="0" dirty="0" smtClean="0"/>
          </a:p>
          <a:p>
            <a:pPr>
              <a:buFont typeface="Wingdings" panose="05000000000000000000" pitchFamily="2" charset="2"/>
              <a:buChar char="§"/>
            </a:pPr>
            <a:r>
              <a:rPr lang="en-US" b="0" dirty="0" err="1" smtClean="0"/>
              <a:t>Cổ</a:t>
            </a:r>
            <a:r>
              <a:rPr lang="en-US" b="0" dirty="0" smtClean="0"/>
              <a:t> </a:t>
            </a:r>
            <a:r>
              <a:rPr lang="en-US" b="0" dirty="0" err="1" smtClean="0"/>
              <a:t>tức</a:t>
            </a:r>
            <a:r>
              <a:rPr lang="en-US" b="0" dirty="0" smtClean="0"/>
              <a:t> </a:t>
            </a:r>
            <a:r>
              <a:rPr lang="en-US" b="0" dirty="0" err="1" smtClean="0"/>
              <a:t>ưu</a:t>
            </a:r>
            <a:r>
              <a:rPr lang="en-US" b="0" dirty="0" smtClean="0"/>
              <a:t> </a:t>
            </a:r>
            <a:r>
              <a:rPr lang="en-US" b="0" dirty="0" err="1" smtClean="0"/>
              <a:t>đãi</a:t>
            </a:r>
            <a:r>
              <a:rPr lang="en-US" b="0" dirty="0" smtClean="0"/>
              <a:t> = </a:t>
            </a:r>
            <a:r>
              <a:rPr lang="en-US" b="0" dirty="0" err="1" smtClean="0"/>
              <a:t>Tổng</a:t>
            </a:r>
            <a:r>
              <a:rPr lang="en-US" b="0" dirty="0" smtClean="0"/>
              <a:t> </a:t>
            </a:r>
            <a:r>
              <a:rPr lang="en-US" b="0" dirty="0" err="1" smtClean="0"/>
              <a:t>mệnh</a:t>
            </a:r>
            <a:r>
              <a:rPr lang="en-US" b="0" dirty="0" smtClean="0"/>
              <a:t> </a:t>
            </a:r>
            <a:r>
              <a:rPr lang="en-US" b="0" dirty="0" err="1" smtClean="0"/>
              <a:t>giá</a:t>
            </a:r>
            <a:r>
              <a:rPr lang="en-US" b="0" dirty="0" smtClean="0"/>
              <a:t> CP </a:t>
            </a:r>
            <a:r>
              <a:rPr lang="en-US" b="0" dirty="0" err="1" smtClean="0"/>
              <a:t>Ưu</a:t>
            </a:r>
            <a:r>
              <a:rPr lang="en-US" b="0" dirty="0" smtClean="0"/>
              <a:t> </a:t>
            </a:r>
            <a:r>
              <a:rPr lang="en-US" b="0" dirty="0" err="1" smtClean="0"/>
              <a:t>đãi</a:t>
            </a:r>
            <a:r>
              <a:rPr lang="en-US" b="0" dirty="0" smtClean="0"/>
              <a:t> x </a:t>
            </a:r>
            <a:r>
              <a:rPr lang="en-US" b="0" dirty="0" err="1" smtClean="0"/>
              <a:t>Tỷ</a:t>
            </a:r>
            <a:r>
              <a:rPr lang="en-US" b="0" dirty="0" smtClean="0"/>
              <a:t> </a:t>
            </a:r>
            <a:r>
              <a:rPr lang="en-US" b="0" dirty="0" err="1" smtClean="0"/>
              <a:t>lệ</a:t>
            </a:r>
            <a:r>
              <a:rPr lang="en-US" b="0" dirty="0" smtClean="0"/>
              <a:t> </a:t>
            </a:r>
            <a:r>
              <a:rPr lang="en-US" b="0" dirty="0" err="1" smtClean="0"/>
              <a:t>cổ</a:t>
            </a:r>
            <a:r>
              <a:rPr lang="en-US" b="0" dirty="0" smtClean="0"/>
              <a:t> </a:t>
            </a:r>
            <a:r>
              <a:rPr lang="en-US" b="0" dirty="0" err="1" smtClean="0"/>
              <a:t>tức</a:t>
            </a:r>
            <a:r>
              <a:rPr lang="en-US" b="0" dirty="0" smtClean="0"/>
              <a:t> = 20 </a:t>
            </a:r>
            <a:r>
              <a:rPr lang="en-US" b="0" dirty="0" err="1" smtClean="0"/>
              <a:t>tỷ</a:t>
            </a:r>
            <a:r>
              <a:rPr lang="en-US" b="0" dirty="0" smtClean="0"/>
              <a:t> x 8,5% = 1,7 </a:t>
            </a:r>
            <a:r>
              <a:rPr lang="en-US" b="0" dirty="0" err="1" smtClean="0"/>
              <a:t>tỷ</a:t>
            </a:r>
            <a:endParaRPr lang="en-US" b="0" dirty="0" smtClean="0"/>
          </a:p>
          <a:p>
            <a:pPr>
              <a:buFont typeface="Wingdings" panose="05000000000000000000" pitchFamily="2" charset="2"/>
              <a:buChar char="§"/>
            </a:pPr>
            <a:r>
              <a:rPr lang="en-US" b="0" dirty="0" smtClean="0"/>
              <a:t>EPS = (56,4 </a:t>
            </a:r>
            <a:r>
              <a:rPr lang="en-US" b="0" dirty="0" err="1" smtClean="0"/>
              <a:t>tỷ</a:t>
            </a:r>
            <a:r>
              <a:rPr lang="en-US" b="0" dirty="0" smtClean="0"/>
              <a:t> - 1,7 </a:t>
            </a:r>
            <a:r>
              <a:rPr lang="en-US" b="0" dirty="0" err="1" smtClean="0"/>
              <a:t>tỷ</a:t>
            </a:r>
            <a:r>
              <a:rPr lang="en-US" b="0" dirty="0" smtClean="0"/>
              <a:t>)/17.532.000CP = 3.120đ; DPS = 3.120 x 50% = 1.560đ</a:t>
            </a:r>
            <a:endParaRPr lang="en-US" b="0" dirty="0"/>
          </a:p>
          <a:p>
            <a:pPr marL="0" indent="0">
              <a:buNone/>
            </a:pPr>
            <a:r>
              <a:rPr lang="en-US" dirty="0" smtClean="0"/>
              <a:t>	</a:t>
            </a:r>
            <a:endParaRPr lang="en-US" dirty="0"/>
          </a:p>
        </p:txBody>
      </p:sp>
    </p:spTree>
    <p:extLst>
      <p:ext uri="{BB962C8B-B14F-4D97-AF65-F5344CB8AC3E}">
        <p14:creationId xmlns:p14="http://schemas.microsoft.com/office/powerpoint/2010/main" val="2150535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16</a:t>
            </a:r>
          </a:p>
        </p:txBody>
      </p:sp>
      <p:sp>
        <p:nvSpPr>
          <p:cNvPr id="3" name="Content Placeholder 2"/>
          <p:cNvSpPr>
            <a:spLocks noGrp="1"/>
          </p:cNvSpPr>
          <p:nvPr>
            <p:ph idx="1"/>
          </p:nvPr>
        </p:nvSpPr>
        <p:spPr/>
        <p:txBody>
          <a:bodyPr/>
          <a:lstStyle/>
          <a:p>
            <a:pPr marL="0" indent="0" algn="just">
              <a:buNone/>
            </a:pPr>
            <a:r>
              <a:rPr lang="en-US" dirty="0" err="1"/>
              <a:t>b.Tốc</a:t>
            </a:r>
            <a:r>
              <a:rPr lang="en-US" dirty="0"/>
              <a:t> </a:t>
            </a:r>
            <a:r>
              <a:rPr lang="en-US" dirty="0" err="1"/>
              <a:t>độ</a:t>
            </a:r>
            <a:r>
              <a:rPr lang="en-US" dirty="0"/>
              <a:t> </a:t>
            </a:r>
            <a:r>
              <a:rPr lang="en-US" dirty="0" err="1"/>
              <a:t>tăng</a:t>
            </a:r>
            <a:r>
              <a:rPr lang="en-US" dirty="0"/>
              <a:t> </a:t>
            </a:r>
            <a:r>
              <a:rPr lang="en-US" dirty="0" err="1"/>
              <a:t>trưởng</a:t>
            </a:r>
            <a:r>
              <a:rPr lang="en-US" dirty="0"/>
              <a:t> </a:t>
            </a:r>
            <a:r>
              <a:rPr lang="en-US" dirty="0" err="1"/>
              <a:t>trong</a:t>
            </a:r>
            <a:r>
              <a:rPr lang="en-US" dirty="0"/>
              <a:t> 3 </a:t>
            </a:r>
            <a:r>
              <a:rPr lang="en-US" dirty="0" err="1"/>
              <a:t>năm</a:t>
            </a:r>
            <a:r>
              <a:rPr lang="en-US" dirty="0"/>
              <a:t> </a:t>
            </a:r>
            <a:r>
              <a:rPr lang="en-US" dirty="0" err="1"/>
              <a:t>tới</a:t>
            </a:r>
            <a:r>
              <a:rPr lang="en-US" dirty="0"/>
              <a:t> 20%/</a:t>
            </a:r>
            <a:r>
              <a:rPr lang="en-US" dirty="0" err="1"/>
              <a:t>năm</a:t>
            </a:r>
            <a:r>
              <a:rPr lang="en-US" dirty="0"/>
              <a:t>, </a:t>
            </a:r>
            <a:r>
              <a:rPr lang="en-US" dirty="0" err="1"/>
              <a:t>sau</a:t>
            </a:r>
            <a:r>
              <a:rPr lang="en-US" dirty="0"/>
              <a:t> </a:t>
            </a:r>
            <a:r>
              <a:rPr lang="en-US" dirty="0" err="1"/>
              <a:t>đó</a:t>
            </a:r>
            <a:r>
              <a:rPr lang="en-US" dirty="0"/>
              <a:t> </a:t>
            </a:r>
            <a:r>
              <a:rPr lang="en-US" dirty="0" err="1"/>
              <a:t>tăng</a:t>
            </a:r>
            <a:r>
              <a:rPr lang="en-US" dirty="0"/>
              <a:t> 7%/</a:t>
            </a:r>
            <a:r>
              <a:rPr lang="en-US" dirty="0" err="1"/>
              <a:t>năm</a:t>
            </a:r>
            <a:r>
              <a:rPr lang="en-US" dirty="0"/>
              <a:t>. </a:t>
            </a:r>
            <a:r>
              <a:rPr lang="en-US" dirty="0" err="1"/>
              <a:t>Lãi</a:t>
            </a:r>
            <a:r>
              <a:rPr lang="en-US" dirty="0"/>
              <a:t> </a:t>
            </a:r>
            <a:r>
              <a:rPr lang="en-US" dirty="0" err="1"/>
              <a:t>suất</a:t>
            </a:r>
            <a:r>
              <a:rPr lang="en-US" dirty="0"/>
              <a:t> </a:t>
            </a:r>
            <a:r>
              <a:rPr lang="en-US" dirty="0" err="1"/>
              <a:t>hiện</a:t>
            </a:r>
            <a:r>
              <a:rPr lang="en-US" dirty="0"/>
              <a:t> </a:t>
            </a:r>
            <a:r>
              <a:rPr lang="en-US" dirty="0" err="1"/>
              <a:t>hành</a:t>
            </a:r>
            <a:r>
              <a:rPr lang="en-US" dirty="0"/>
              <a:t> </a:t>
            </a:r>
            <a:r>
              <a:rPr lang="en-US" dirty="0" err="1"/>
              <a:t>là</a:t>
            </a:r>
            <a:r>
              <a:rPr lang="en-US" dirty="0"/>
              <a:t> 10%, </a:t>
            </a:r>
            <a:r>
              <a:rPr lang="en-US" dirty="0" err="1"/>
              <a:t>hãy</a:t>
            </a:r>
            <a:r>
              <a:rPr lang="en-US" dirty="0"/>
              <a:t> </a:t>
            </a:r>
            <a:r>
              <a:rPr lang="en-US" dirty="0" err="1"/>
              <a:t>tính</a:t>
            </a:r>
            <a:r>
              <a:rPr lang="en-US" dirty="0"/>
              <a:t> </a:t>
            </a:r>
            <a:r>
              <a:rPr lang="en-US" dirty="0" err="1"/>
              <a:t>hiện</a:t>
            </a:r>
            <a:r>
              <a:rPr lang="en-US" dirty="0"/>
              <a:t> </a:t>
            </a:r>
            <a:r>
              <a:rPr lang="en-US" dirty="0" err="1"/>
              <a:t>giá</a:t>
            </a:r>
            <a:r>
              <a:rPr lang="en-US" dirty="0"/>
              <a:t> </a:t>
            </a:r>
            <a:r>
              <a:rPr lang="en-US" dirty="0" err="1"/>
              <a:t>cổ</a:t>
            </a:r>
            <a:r>
              <a:rPr lang="en-US" dirty="0"/>
              <a:t> </a:t>
            </a:r>
            <a:r>
              <a:rPr lang="en-US" dirty="0" err="1"/>
              <a:t>phiếu</a:t>
            </a:r>
            <a:r>
              <a:rPr lang="en-US" dirty="0"/>
              <a:t>? </a:t>
            </a:r>
            <a:endParaRPr lang="en-US" dirty="0" smtClean="0"/>
          </a:p>
          <a:p>
            <a:pPr>
              <a:buFont typeface="Wingdings" panose="05000000000000000000" pitchFamily="2" charset="2"/>
              <a:buChar char="§"/>
            </a:pPr>
            <a:r>
              <a:rPr lang="en-US" b="0" dirty="0"/>
              <a:t>D0 = </a:t>
            </a:r>
            <a:r>
              <a:rPr lang="en-US" b="0" dirty="0" smtClean="0"/>
              <a:t>1.560 </a:t>
            </a:r>
            <a:r>
              <a:rPr lang="en-US" b="0" dirty="0"/>
              <a:t>đ</a:t>
            </a:r>
          </a:p>
          <a:p>
            <a:pPr>
              <a:buFont typeface="Wingdings" panose="05000000000000000000" pitchFamily="2" charset="2"/>
              <a:buChar char="§"/>
            </a:pPr>
            <a:r>
              <a:rPr lang="en-US" b="0" dirty="0"/>
              <a:t>D1 = D0(1+g1) = </a:t>
            </a:r>
            <a:r>
              <a:rPr lang="en-US" b="0" dirty="0" smtClean="0"/>
              <a:t>1.560(1+20</a:t>
            </a:r>
            <a:r>
              <a:rPr lang="en-US" b="0" dirty="0"/>
              <a:t>%) = </a:t>
            </a:r>
            <a:r>
              <a:rPr lang="en-US" b="0" dirty="0" smtClean="0"/>
              <a:t>1.872 </a:t>
            </a:r>
            <a:r>
              <a:rPr lang="en-US" b="0" dirty="0"/>
              <a:t>đ</a:t>
            </a:r>
          </a:p>
          <a:p>
            <a:pPr>
              <a:buFont typeface="Wingdings" panose="05000000000000000000" pitchFamily="2" charset="2"/>
              <a:buChar char="§"/>
            </a:pPr>
            <a:r>
              <a:rPr lang="en-US" b="0" dirty="0"/>
              <a:t>D2 = D1(1+g2) = </a:t>
            </a:r>
            <a:r>
              <a:rPr lang="en-US" b="0" dirty="0" smtClean="0"/>
              <a:t>1.872(1+20</a:t>
            </a:r>
            <a:r>
              <a:rPr lang="en-US" b="0" dirty="0"/>
              <a:t>%) = </a:t>
            </a:r>
            <a:r>
              <a:rPr lang="en-US" b="0" dirty="0" smtClean="0"/>
              <a:t>2.246,4đ</a:t>
            </a:r>
            <a:endParaRPr lang="en-US" b="0" dirty="0"/>
          </a:p>
          <a:p>
            <a:pPr>
              <a:buFont typeface="Wingdings" panose="05000000000000000000" pitchFamily="2" charset="2"/>
              <a:buChar char="§"/>
            </a:pPr>
            <a:r>
              <a:rPr lang="en-US" b="0" dirty="0"/>
              <a:t>D3 = D2(1+g3) = </a:t>
            </a:r>
            <a:r>
              <a:rPr lang="en-US" b="0" dirty="0" smtClean="0"/>
              <a:t>2.246,4(1+20</a:t>
            </a:r>
            <a:r>
              <a:rPr lang="en-US" b="0" dirty="0"/>
              <a:t>%) = </a:t>
            </a:r>
            <a:r>
              <a:rPr lang="en-US" b="0" dirty="0" smtClean="0"/>
              <a:t>2.695,68đ</a:t>
            </a:r>
            <a:endParaRPr lang="en-US" b="0" dirty="0"/>
          </a:p>
          <a:p>
            <a:pPr>
              <a:buFont typeface="Wingdings" panose="05000000000000000000" pitchFamily="2" charset="2"/>
              <a:buChar char="§"/>
            </a:pPr>
            <a:r>
              <a:rPr lang="en-US" b="0" dirty="0"/>
              <a:t>D4 = D3(1+g4) = </a:t>
            </a:r>
            <a:r>
              <a:rPr lang="en-US" b="0" dirty="0" smtClean="0"/>
              <a:t>2.695,68(1+7%) </a:t>
            </a:r>
            <a:r>
              <a:rPr lang="en-US" b="0" dirty="0"/>
              <a:t>= </a:t>
            </a:r>
            <a:r>
              <a:rPr lang="en-US" b="0" dirty="0" smtClean="0"/>
              <a:t>2.884,38đ</a:t>
            </a:r>
            <a:endParaRPr lang="en-US" b="0" dirty="0"/>
          </a:p>
          <a:p>
            <a:pPr algn="just"/>
            <a:endParaRPr lang="en-US" dirty="0"/>
          </a:p>
          <a:p>
            <a:endParaRPr lang="en-US" dirty="0"/>
          </a:p>
        </p:txBody>
      </p:sp>
    </p:spTree>
    <p:extLst>
      <p:ext uri="{BB962C8B-B14F-4D97-AF65-F5344CB8AC3E}">
        <p14:creationId xmlns:p14="http://schemas.microsoft.com/office/powerpoint/2010/main" val="3177880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16</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buFont typeface="Wingdings" panose="05000000000000000000" pitchFamily="2" charset="2"/>
                  <a:buChar char="§"/>
                </a:pPr>
                <a:r>
                  <a:rPr lang="en-US" b="0" dirty="0" smtClean="0"/>
                  <a:t>P3 = D4/(r-g4) = 2.884,38/(10% </a:t>
                </a:r>
                <a:r>
                  <a:rPr lang="en-US" b="0" dirty="0"/>
                  <a:t>- </a:t>
                </a:r>
                <a:r>
                  <a:rPr lang="en-US" b="0" dirty="0" smtClean="0"/>
                  <a:t>7%) </a:t>
                </a:r>
                <a:r>
                  <a:rPr lang="en-US" b="0" dirty="0"/>
                  <a:t>= </a:t>
                </a:r>
                <a:r>
                  <a:rPr lang="en-US" b="0" dirty="0" smtClean="0"/>
                  <a:t>96.146đ</a:t>
                </a:r>
                <a:endParaRPr lang="en-US" b="0" dirty="0"/>
              </a:p>
              <a:p>
                <a:pPr>
                  <a:buFont typeface="Wingdings" panose="05000000000000000000" pitchFamily="2" charset="2"/>
                  <a:buChar char="§"/>
                </a:pPr>
                <a:r>
                  <a:rPr lang="en-US" b="0" dirty="0"/>
                  <a:t>P0 = </a:t>
                </a:r>
                <a14:m>
                  <m:oMath xmlns:m="http://schemas.openxmlformats.org/officeDocument/2006/math">
                    <m:f>
                      <m:fPr>
                        <m:ctrlPr>
                          <a:rPr lang="en-US" sz="2200" b="0" i="1">
                            <a:latin typeface="Cambria Math" panose="02040503050406030204" pitchFamily="18" charset="0"/>
                          </a:rPr>
                        </m:ctrlPr>
                      </m:fPr>
                      <m:num>
                        <m:r>
                          <a:rPr lang="en-US" sz="2200" b="0" i="1">
                            <a:latin typeface="Cambria Math"/>
                          </a:rPr>
                          <m:t>1.</m:t>
                        </m:r>
                        <m:r>
                          <a:rPr lang="en-US" sz="2200" b="0" i="1" smtClean="0">
                            <a:latin typeface="Cambria Math"/>
                          </a:rPr>
                          <m:t>872</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10</m:t>
                            </m:r>
                            <m:r>
                              <a:rPr lang="en-US" sz="2200" b="0" i="1">
                                <a:latin typeface="Cambria Math"/>
                              </a:rPr>
                              <m:t>%)</m:t>
                            </m:r>
                          </m:e>
                          <m:sup>
                            <m:r>
                              <a:rPr lang="en-US" sz="2200" b="0" i="1">
                                <a:latin typeface="Cambria Math"/>
                              </a:rPr>
                              <m:t>1</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2.246,4</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10</m:t>
                            </m:r>
                            <m:r>
                              <a:rPr lang="en-US" sz="2200" b="0" i="1">
                                <a:latin typeface="Cambria Math"/>
                              </a:rPr>
                              <m:t>%)</m:t>
                            </m:r>
                          </m:e>
                          <m:sup>
                            <m:r>
                              <a:rPr lang="en-US" sz="2200" b="0" i="1">
                                <a:latin typeface="Cambria Math"/>
                              </a:rPr>
                              <m:t>2</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2.695,68</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10</m:t>
                            </m:r>
                            <m:r>
                              <a:rPr lang="en-US" sz="2200" b="0" i="1">
                                <a:latin typeface="Cambria Math"/>
                              </a:rPr>
                              <m:t>%)</m:t>
                            </m:r>
                          </m:e>
                          <m:sup>
                            <m:r>
                              <a:rPr lang="en-US" sz="2200" b="0" i="1">
                                <a:latin typeface="Cambria Math"/>
                              </a:rPr>
                              <m:t>3</m:t>
                            </m:r>
                          </m:sup>
                        </m:sSup>
                      </m:den>
                    </m:f>
                    <m:r>
                      <a:rPr lang="en-US" sz="2200" b="0" i="1">
                        <a:latin typeface="Cambria Math"/>
                      </a:rPr>
                      <m:t>+</m:t>
                    </m:r>
                    <m:f>
                      <m:fPr>
                        <m:ctrlPr>
                          <a:rPr lang="en-US" sz="2200" b="0" i="1" smtClean="0">
                            <a:latin typeface="Cambria Math" panose="02040503050406030204" pitchFamily="18" charset="0"/>
                          </a:rPr>
                        </m:ctrlPr>
                      </m:fPr>
                      <m:num>
                        <m:r>
                          <a:rPr lang="en-US" sz="2200" b="0" i="1" smtClean="0">
                            <a:latin typeface="Cambria Math"/>
                          </a:rPr>
                          <m:t>96.146</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10</m:t>
                            </m:r>
                            <m:r>
                              <a:rPr lang="en-US" sz="2200" b="0" i="1">
                                <a:latin typeface="Cambria Math"/>
                              </a:rPr>
                              <m:t>%)</m:t>
                            </m:r>
                          </m:e>
                          <m:sup>
                            <m:r>
                              <a:rPr lang="en-US" sz="2200" b="0" i="1">
                                <a:latin typeface="Cambria Math"/>
                              </a:rPr>
                              <m:t>3</m:t>
                            </m:r>
                          </m:sup>
                        </m:sSup>
                      </m:den>
                    </m:f>
                    <m:r>
                      <a:rPr lang="en-US" sz="2200" b="0" i="1">
                        <a:latin typeface="Cambria Math"/>
                      </a:rPr>
                      <m:t>=</m:t>
                    </m:r>
                  </m:oMath>
                </a14:m>
                <a:r>
                  <a:rPr lang="en-US" sz="2200" b="0" dirty="0"/>
                  <a:t> </a:t>
                </a:r>
                <a:r>
                  <a:rPr lang="en-US" b="0" dirty="0" smtClean="0"/>
                  <a:t>77.820 </a:t>
                </a:r>
                <a:r>
                  <a:rPr lang="en-US" b="0" dirty="0"/>
                  <a:t>đ</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16"/>
                </a:stretch>
              </a:blipFill>
            </p:spPr>
            <p:txBody>
              <a:bodyPr/>
              <a:lstStyle/>
              <a:p>
                <a:r>
                  <a:rPr lang="en-US">
                    <a:noFill/>
                  </a:rPr>
                  <a:t> </a:t>
                </a:r>
              </a:p>
            </p:txBody>
          </p:sp>
        </mc:Fallback>
      </mc:AlternateContent>
    </p:spTree>
    <p:extLst>
      <p:ext uri="{BB962C8B-B14F-4D97-AF65-F5344CB8AC3E}">
        <p14:creationId xmlns:p14="http://schemas.microsoft.com/office/powerpoint/2010/main" val="9597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a:t>
            </a:r>
            <a:r>
              <a:rPr lang="en-US" dirty="0" smtClean="0"/>
              <a:t>17</a:t>
            </a:r>
            <a:endParaRPr lang="en-US" dirty="0"/>
          </a:p>
        </p:txBody>
      </p:sp>
      <p:sp>
        <p:nvSpPr>
          <p:cNvPr id="3" name="Content Placeholder 2"/>
          <p:cNvSpPr>
            <a:spLocks noGrp="1"/>
          </p:cNvSpPr>
          <p:nvPr>
            <p:ph idx="1"/>
          </p:nvPr>
        </p:nvSpPr>
        <p:spPr/>
        <p:txBody>
          <a:bodyPr/>
          <a:lstStyle/>
          <a:p>
            <a:pPr marL="0" indent="0" algn="just">
              <a:buNone/>
            </a:pPr>
            <a:r>
              <a:rPr lang="en-US" dirty="0" err="1"/>
              <a:t>Bài</a:t>
            </a:r>
            <a:r>
              <a:rPr lang="en-US" dirty="0"/>
              <a:t> </a:t>
            </a:r>
            <a:r>
              <a:rPr lang="en-US" dirty="0" err="1"/>
              <a:t>tập</a:t>
            </a:r>
            <a:r>
              <a:rPr lang="en-US" dirty="0"/>
              <a:t> 17: </a:t>
            </a:r>
            <a:r>
              <a:rPr lang="en-US" b="0" dirty="0" err="1"/>
              <a:t>Có</a:t>
            </a:r>
            <a:r>
              <a:rPr lang="en-US" b="0" dirty="0"/>
              <a:t> </a:t>
            </a:r>
            <a:r>
              <a:rPr lang="en-US" b="0" dirty="0" err="1"/>
              <a:t>các</a:t>
            </a:r>
            <a:r>
              <a:rPr lang="en-US" b="0" dirty="0"/>
              <a:t> </a:t>
            </a:r>
            <a:r>
              <a:rPr lang="en-US" b="0" dirty="0" err="1"/>
              <a:t>phương</a:t>
            </a:r>
            <a:r>
              <a:rPr lang="en-US" b="0" dirty="0"/>
              <a:t> </a:t>
            </a:r>
            <a:r>
              <a:rPr lang="en-US" b="0" dirty="0" err="1"/>
              <a:t>án</a:t>
            </a:r>
            <a:r>
              <a:rPr lang="en-US" b="0" dirty="0"/>
              <a:t> </a:t>
            </a:r>
            <a:r>
              <a:rPr lang="en-US" b="0" dirty="0" err="1"/>
              <a:t>huy</a:t>
            </a:r>
            <a:r>
              <a:rPr lang="en-US" b="0" dirty="0"/>
              <a:t> </a:t>
            </a:r>
            <a:r>
              <a:rPr lang="en-US" b="0" dirty="0" err="1"/>
              <a:t>động</a:t>
            </a:r>
            <a:r>
              <a:rPr lang="en-US" b="0" dirty="0"/>
              <a:t> </a:t>
            </a:r>
            <a:r>
              <a:rPr lang="en-US" b="0" dirty="0" err="1"/>
              <a:t>vốn</a:t>
            </a:r>
            <a:r>
              <a:rPr lang="en-US" b="0" dirty="0"/>
              <a:t> </a:t>
            </a:r>
            <a:r>
              <a:rPr lang="en-US" b="0" dirty="0" err="1"/>
              <a:t>được</a:t>
            </a:r>
            <a:r>
              <a:rPr lang="en-US" b="0" dirty="0"/>
              <a:t> </a:t>
            </a:r>
            <a:r>
              <a:rPr lang="en-US" b="0" dirty="0" err="1"/>
              <a:t>đưa</a:t>
            </a:r>
            <a:r>
              <a:rPr lang="en-US" b="0" dirty="0"/>
              <a:t> </a:t>
            </a:r>
            <a:r>
              <a:rPr lang="en-US" b="0" dirty="0" err="1"/>
              <a:t>ra</a:t>
            </a:r>
            <a:r>
              <a:rPr lang="en-US" b="0" dirty="0"/>
              <a:t> </a:t>
            </a:r>
            <a:r>
              <a:rPr lang="en-US" b="0" dirty="0" err="1"/>
              <a:t>nhằm</a:t>
            </a:r>
            <a:r>
              <a:rPr lang="en-US" b="0" dirty="0"/>
              <a:t> </a:t>
            </a:r>
            <a:r>
              <a:rPr lang="en-US" b="0" dirty="0" err="1"/>
              <a:t>tài</a:t>
            </a:r>
            <a:r>
              <a:rPr lang="en-US" b="0" dirty="0"/>
              <a:t> </a:t>
            </a:r>
            <a:r>
              <a:rPr lang="en-US" b="0" dirty="0" err="1"/>
              <a:t>trợ</a:t>
            </a:r>
            <a:r>
              <a:rPr lang="en-US" b="0" dirty="0"/>
              <a:t> </a:t>
            </a:r>
            <a:r>
              <a:rPr lang="en-US" b="0" dirty="0" err="1"/>
              <a:t>cho</a:t>
            </a:r>
            <a:r>
              <a:rPr lang="en-US" b="0" dirty="0"/>
              <a:t> 1 </a:t>
            </a:r>
            <a:r>
              <a:rPr lang="en-US" b="0" dirty="0" err="1"/>
              <a:t>dự</a:t>
            </a:r>
            <a:r>
              <a:rPr lang="en-US" b="0" dirty="0"/>
              <a:t> </a:t>
            </a:r>
            <a:r>
              <a:rPr lang="en-US" b="0" dirty="0" err="1"/>
              <a:t>án</a:t>
            </a:r>
            <a:r>
              <a:rPr lang="en-US" b="0" dirty="0"/>
              <a:t> </a:t>
            </a:r>
            <a:r>
              <a:rPr lang="en-US" b="0" dirty="0" err="1"/>
              <a:t>đầu</a:t>
            </a:r>
            <a:r>
              <a:rPr lang="en-US" b="0" dirty="0"/>
              <a:t> </a:t>
            </a:r>
            <a:r>
              <a:rPr lang="en-US" b="0" dirty="0" err="1"/>
              <a:t>tư</a:t>
            </a:r>
            <a:r>
              <a:rPr lang="en-US" b="0" dirty="0"/>
              <a:t> </a:t>
            </a:r>
            <a:r>
              <a:rPr lang="en-US" b="0" dirty="0" err="1"/>
              <a:t>của</a:t>
            </a:r>
            <a:r>
              <a:rPr lang="en-US" b="0" dirty="0"/>
              <a:t> 1 </a:t>
            </a:r>
            <a:r>
              <a:rPr lang="en-US" b="0" dirty="0" err="1"/>
              <a:t>công</a:t>
            </a:r>
            <a:r>
              <a:rPr lang="en-US" b="0" dirty="0"/>
              <a:t> ty </a:t>
            </a:r>
            <a:r>
              <a:rPr lang="en-US" b="0" dirty="0" err="1"/>
              <a:t>có</a:t>
            </a:r>
            <a:r>
              <a:rPr lang="en-US" b="0" dirty="0"/>
              <a:t> </a:t>
            </a:r>
            <a:r>
              <a:rPr lang="en-US" b="0" dirty="0" err="1"/>
              <a:t>số</a:t>
            </a:r>
            <a:r>
              <a:rPr lang="en-US" b="0" dirty="0"/>
              <a:t> </a:t>
            </a:r>
            <a:r>
              <a:rPr lang="en-US" b="0" dirty="0" err="1"/>
              <a:t>vốn</a:t>
            </a:r>
            <a:r>
              <a:rPr lang="en-US" b="0" dirty="0"/>
              <a:t> </a:t>
            </a:r>
            <a:r>
              <a:rPr lang="en-US" b="0" dirty="0" err="1"/>
              <a:t>đầu</a:t>
            </a:r>
            <a:r>
              <a:rPr lang="en-US" b="0" dirty="0"/>
              <a:t> </a:t>
            </a:r>
            <a:r>
              <a:rPr lang="en-US" b="0" dirty="0" err="1"/>
              <a:t>tư</a:t>
            </a:r>
            <a:r>
              <a:rPr lang="en-US" b="0" dirty="0"/>
              <a:t> </a:t>
            </a:r>
            <a:r>
              <a:rPr lang="en-US" b="0" dirty="0" err="1"/>
              <a:t>là</a:t>
            </a:r>
            <a:r>
              <a:rPr lang="en-US" b="0" dirty="0"/>
              <a:t> 10 </a:t>
            </a:r>
            <a:r>
              <a:rPr lang="en-US" b="0" dirty="0" err="1"/>
              <a:t>tỷ</a:t>
            </a:r>
            <a:r>
              <a:rPr lang="en-US" b="0" dirty="0"/>
              <a:t> </a:t>
            </a:r>
            <a:r>
              <a:rPr lang="en-US" b="0" dirty="0" err="1"/>
              <a:t>đồng</a:t>
            </a:r>
            <a:r>
              <a:rPr lang="en-US" b="0" dirty="0"/>
              <a:t>. Ban </a:t>
            </a:r>
            <a:r>
              <a:rPr lang="en-US" b="0" dirty="0" err="1"/>
              <a:t>lãnh</a:t>
            </a:r>
            <a:r>
              <a:rPr lang="en-US" b="0" dirty="0"/>
              <a:t> </a:t>
            </a:r>
            <a:r>
              <a:rPr lang="en-US" b="0" dirty="0" err="1"/>
              <a:t>đạo</a:t>
            </a:r>
            <a:r>
              <a:rPr lang="en-US" b="0" dirty="0"/>
              <a:t> </a:t>
            </a:r>
            <a:r>
              <a:rPr lang="en-US" b="0" dirty="0" err="1"/>
              <a:t>công</a:t>
            </a:r>
            <a:r>
              <a:rPr lang="en-US" b="0" dirty="0"/>
              <a:t> ty </a:t>
            </a:r>
            <a:r>
              <a:rPr lang="en-US" b="0" dirty="0" err="1"/>
              <a:t>đang</a:t>
            </a:r>
            <a:r>
              <a:rPr lang="en-US" b="0" dirty="0"/>
              <a:t> </a:t>
            </a:r>
            <a:r>
              <a:rPr lang="en-US" b="0" dirty="0" err="1"/>
              <a:t>xem</a:t>
            </a:r>
            <a:r>
              <a:rPr lang="en-US" b="0" dirty="0"/>
              <a:t> </a:t>
            </a:r>
            <a:r>
              <a:rPr lang="en-US" b="0" dirty="0" err="1"/>
              <a:t>xét</a:t>
            </a:r>
            <a:r>
              <a:rPr lang="en-US" b="0" dirty="0"/>
              <a:t> 2 </a:t>
            </a:r>
            <a:r>
              <a:rPr lang="en-US" b="0" dirty="0" err="1"/>
              <a:t>cơ</a:t>
            </a:r>
            <a:r>
              <a:rPr lang="en-US" b="0" dirty="0"/>
              <a:t> </a:t>
            </a:r>
            <a:r>
              <a:rPr lang="en-US" b="0" dirty="0" err="1"/>
              <a:t>cấu</a:t>
            </a:r>
            <a:r>
              <a:rPr lang="en-US" b="0" dirty="0"/>
              <a:t> </a:t>
            </a:r>
            <a:r>
              <a:rPr lang="en-US" b="0" dirty="0" err="1"/>
              <a:t>vốn</a:t>
            </a:r>
            <a:r>
              <a:rPr lang="en-US" b="0" dirty="0"/>
              <a:t> </a:t>
            </a:r>
            <a:r>
              <a:rPr lang="en-US" b="0" dirty="0" err="1"/>
              <a:t>có</a:t>
            </a:r>
            <a:r>
              <a:rPr lang="en-US" b="0" dirty="0"/>
              <a:t> </a:t>
            </a:r>
            <a:r>
              <a:rPr lang="en-US" b="0" dirty="0" err="1"/>
              <a:t>thể</a:t>
            </a:r>
            <a:r>
              <a:rPr lang="en-US" b="0" dirty="0"/>
              <a:t> </a:t>
            </a:r>
            <a:r>
              <a:rPr lang="en-US" b="0" dirty="0" err="1"/>
              <a:t>được</a:t>
            </a:r>
            <a:r>
              <a:rPr lang="en-US" b="0" dirty="0"/>
              <a:t> </a:t>
            </a:r>
            <a:r>
              <a:rPr lang="en-US" b="0" dirty="0" err="1"/>
              <a:t>lựa</a:t>
            </a:r>
            <a:r>
              <a:rPr lang="en-US" b="0" dirty="0"/>
              <a:t> </a:t>
            </a:r>
            <a:r>
              <a:rPr lang="en-US" b="0" dirty="0" err="1"/>
              <a:t>chọn</a:t>
            </a:r>
            <a:r>
              <a:rPr lang="en-US" b="0" dirty="0"/>
              <a:t>:</a:t>
            </a:r>
          </a:p>
          <a:p>
            <a:pPr marL="0" lvl="0" indent="0" algn="just">
              <a:buNone/>
            </a:pPr>
            <a:r>
              <a:rPr lang="en-US" b="0" dirty="0" err="1"/>
              <a:t>Phương</a:t>
            </a:r>
            <a:r>
              <a:rPr lang="en-US" b="0" dirty="0"/>
              <a:t> </a:t>
            </a:r>
            <a:r>
              <a:rPr lang="en-US" b="0" dirty="0" err="1"/>
              <a:t>án</a:t>
            </a:r>
            <a:r>
              <a:rPr lang="en-US" b="0" dirty="0"/>
              <a:t> 1: </a:t>
            </a:r>
            <a:r>
              <a:rPr lang="en-US" b="0" dirty="0" err="1"/>
              <a:t>Không</a:t>
            </a:r>
            <a:r>
              <a:rPr lang="en-US" b="0" dirty="0"/>
              <a:t> </a:t>
            </a:r>
            <a:r>
              <a:rPr lang="en-US" b="0" dirty="0" err="1"/>
              <a:t>vay</a:t>
            </a:r>
            <a:r>
              <a:rPr lang="en-US" b="0" dirty="0"/>
              <a:t> </a:t>
            </a:r>
            <a:r>
              <a:rPr lang="en-US" b="0" dirty="0" err="1"/>
              <a:t>nợ</a:t>
            </a:r>
            <a:r>
              <a:rPr lang="en-US" b="0" dirty="0"/>
              <a:t> </a:t>
            </a:r>
            <a:r>
              <a:rPr lang="en-US" b="0" dirty="0" err="1"/>
              <a:t>mà</a:t>
            </a:r>
            <a:r>
              <a:rPr lang="en-US" b="0" dirty="0"/>
              <a:t> </a:t>
            </a:r>
            <a:r>
              <a:rPr lang="en-US" b="0" dirty="0" err="1"/>
              <a:t>chỉ</a:t>
            </a:r>
            <a:r>
              <a:rPr lang="en-US" b="0" dirty="0"/>
              <a:t> </a:t>
            </a:r>
            <a:r>
              <a:rPr lang="en-US" b="0" dirty="0" err="1"/>
              <a:t>phát</a:t>
            </a:r>
            <a:r>
              <a:rPr lang="en-US" b="0" dirty="0"/>
              <a:t> </a:t>
            </a:r>
            <a:r>
              <a:rPr lang="en-US" b="0" dirty="0" err="1"/>
              <a:t>hành</a:t>
            </a:r>
            <a:r>
              <a:rPr lang="en-US" b="0" dirty="0"/>
              <a:t> 1 </a:t>
            </a:r>
            <a:r>
              <a:rPr lang="en-US" b="0" dirty="0" err="1"/>
              <a:t>triệu</a:t>
            </a:r>
            <a:r>
              <a:rPr lang="en-US" b="0" dirty="0"/>
              <a:t>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với</a:t>
            </a:r>
            <a:r>
              <a:rPr lang="en-US" b="0" dirty="0"/>
              <a:t> </a:t>
            </a:r>
            <a:r>
              <a:rPr lang="en-US" b="0" dirty="0" err="1"/>
              <a:t>giá</a:t>
            </a:r>
            <a:r>
              <a:rPr lang="en-US" b="0" dirty="0"/>
              <a:t> 10.000đ/CP </a:t>
            </a:r>
            <a:r>
              <a:rPr lang="en-US" b="0" dirty="0" err="1"/>
              <a:t>thường</a:t>
            </a:r>
            <a:r>
              <a:rPr lang="en-US" b="0" dirty="0"/>
              <a:t>.</a:t>
            </a:r>
          </a:p>
          <a:p>
            <a:pPr marL="0" lvl="0" indent="0" algn="just">
              <a:buNone/>
            </a:pPr>
            <a:r>
              <a:rPr lang="en-US" b="0" dirty="0" err="1"/>
              <a:t>Phương</a:t>
            </a:r>
            <a:r>
              <a:rPr lang="en-US" b="0" dirty="0"/>
              <a:t> </a:t>
            </a:r>
            <a:r>
              <a:rPr lang="en-US" b="0" dirty="0" err="1"/>
              <a:t>án</a:t>
            </a:r>
            <a:r>
              <a:rPr lang="en-US" b="0" dirty="0"/>
              <a:t> 2: </a:t>
            </a:r>
            <a:r>
              <a:rPr lang="en-US" b="0" dirty="0" err="1"/>
              <a:t>Phát</a:t>
            </a:r>
            <a:r>
              <a:rPr lang="en-US" b="0" dirty="0"/>
              <a:t> </a:t>
            </a:r>
            <a:r>
              <a:rPr lang="en-US" b="0" dirty="0" err="1"/>
              <a:t>hành</a:t>
            </a:r>
            <a:r>
              <a:rPr lang="en-US" b="0" dirty="0"/>
              <a:t> </a:t>
            </a:r>
            <a:r>
              <a:rPr lang="en-US" b="0" dirty="0" err="1"/>
              <a:t>trái</a:t>
            </a:r>
            <a:r>
              <a:rPr lang="en-US" b="0" dirty="0"/>
              <a:t> </a:t>
            </a:r>
            <a:r>
              <a:rPr lang="en-US" b="0" dirty="0" err="1"/>
              <a:t>phiếu</a:t>
            </a:r>
            <a:r>
              <a:rPr lang="en-US" b="0" dirty="0"/>
              <a:t> </a:t>
            </a:r>
            <a:r>
              <a:rPr lang="en-US" b="0" dirty="0" err="1"/>
              <a:t>với</a:t>
            </a:r>
            <a:r>
              <a:rPr lang="en-US" b="0" dirty="0"/>
              <a:t> </a:t>
            </a:r>
            <a:r>
              <a:rPr lang="en-US" b="0" dirty="0" err="1"/>
              <a:t>tổng</a:t>
            </a:r>
            <a:r>
              <a:rPr lang="en-US" b="0" dirty="0"/>
              <a:t> </a:t>
            </a:r>
            <a:r>
              <a:rPr lang="en-US" b="0" dirty="0" err="1"/>
              <a:t>mệnh</a:t>
            </a:r>
            <a:r>
              <a:rPr lang="en-US" b="0" dirty="0"/>
              <a:t> </a:t>
            </a:r>
            <a:r>
              <a:rPr lang="en-US" b="0" dirty="0" err="1"/>
              <a:t>giá</a:t>
            </a:r>
            <a:r>
              <a:rPr lang="en-US" b="0" dirty="0"/>
              <a:t> </a:t>
            </a:r>
            <a:r>
              <a:rPr lang="en-US" b="0" dirty="0" err="1"/>
              <a:t>là</a:t>
            </a:r>
            <a:r>
              <a:rPr lang="en-US" b="0" dirty="0"/>
              <a:t> 5 </a:t>
            </a:r>
            <a:r>
              <a:rPr lang="en-US" b="0" dirty="0" err="1"/>
              <a:t>tỷ</a:t>
            </a:r>
            <a:r>
              <a:rPr lang="en-US" b="0" dirty="0"/>
              <a:t> </a:t>
            </a:r>
            <a:r>
              <a:rPr lang="en-US" b="0" dirty="0" err="1"/>
              <a:t>đồng</a:t>
            </a:r>
            <a:r>
              <a:rPr lang="en-US" b="0" dirty="0"/>
              <a:t>, </a:t>
            </a:r>
            <a:r>
              <a:rPr lang="en-US" b="0" dirty="0" err="1"/>
              <a:t>trái</a:t>
            </a:r>
            <a:r>
              <a:rPr lang="en-US" b="0" dirty="0"/>
              <a:t> </a:t>
            </a:r>
            <a:r>
              <a:rPr lang="en-US" b="0" dirty="0" err="1"/>
              <a:t>phiếu</a:t>
            </a:r>
            <a:r>
              <a:rPr lang="en-US" b="0" dirty="0"/>
              <a:t> </a:t>
            </a:r>
            <a:r>
              <a:rPr lang="en-US" b="0" dirty="0" err="1"/>
              <a:t>có</a:t>
            </a:r>
            <a:r>
              <a:rPr lang="en-US" b="0" dirty="0"/>
              <a:t> </a:t>
            </a:r>
            <a:r>
              <a:rPr lang="en-US" b="0" dirty="0" err="1"/>
              <a:t>lãi</a:t>
            </a:r>
            <a:r>
              <a:rPr lang="en-US" b="0" dirty="0"/>
              <a:t> </a:t>
            </a:r>
            <a:r>
              <a:rPr lang="en-US" b="0" dirty="0" err="1"/>
              <a:t>suất</a:t>
            </a:r>
            <a:r>
              <a:rPr lang="en-US" b="0" dirty="0"/>
              <a:t> 10%, </a:t>
            </a:r>
            <a:r>
              <a:rPr lang="en-US" b="0" dirty="0" err="1"/>
              <a:t>chỉ</a:t>
            </a:r>
            <a:r>
              <a:rPr lang="en-US" b="0" dirty="0"/>
              <a:t> </a:t>
            </a:r>
            <a:r>
              <a:rPr lang="en-US" b="0" dirty="0" err="1"/>
              <a:t>phát</a:t>
            </a:r>
            <a:r>
              <a:rPr lang="en-US" b="0" dirty="0"/>
              <a:t> </a:t>
            </a:r>
            <a:r>
              <a:rPr lang="en-US" b="0" dirty="0" err="1"/>
              <a:t>hành</a:t>
            </a:r>
            <a:r>
              <a:rPr lang="en-US" b="0" dirty="0"/>
              <a:t> 500.000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cũng</a:t>
            </a:r>
            <a:r>
              <a:rPr lang="en-US" b="0" dirty="0"/>
              <a:t> </a:t>
            </a:r>
            <a:r>
              <a:rPr lang="en-US" b="0" dirty="0" err="1"/>
              <a:t>với</a:t>
            </a:r>
            <a:r>
              <a:rPr lang="en-US" b="0" dirty="0"/>
              <a:t> </a:t>
            </a:r>
            <a:r>
              <a:rPr lang="en-US" b="0" dirty="0" err="1"/>
              <a:t>mệnh</a:t>
            </a:r>
            <a:r>
              <a:rPr lang="en-US" b="0" dirty="0"/>
              <a:t> </a:t>
            </a:r>
            <a:r>
              <a:rPr lang="en-US" b="0" dirty="0" err="1"/>
              <a:t>giá</a:t>
            </a:r>
            <a:r>
              <a:rPr lang="en-US" b="0" dirty="0"/>
              <a:t> </a:t>
            </a:r>
            <a:r>
              <a:rPr lang="en-US" b="0" dirty="0" err="1"/>
              <a:t>như</a:t>
            </a:r>
            <a:r>
              <a:rPr lang="en-US" b="0" dirty="0"/>
              <a:t> </a:t>
            </a:r>
            <a:r>
              <a:rPr lang="en-US" b="0" dirty="0" err="1"/>
              <a:t>trên</a:t>
            </a:r>
            <a:r>
              <a:rPr lang="en-US" b="0" dirty="0"/>
              <a:t>.</a:t>
            </a:r>
          </a:p>
          <a:p>
            <a:pPr algn="just"/>
            <a:endParaRPr lang="en-US" dirty="0"/>
          </a:p>
        </p:txBody>
      </p:sp>
    </p:spTree>
    <p:extLst>
      <p:ext uri="{BB962C8B-B14F-4D97-AF65-F5344CB8AC3E}">
        <p14:creationId xmlns:p14="http://schemas.microsoft.com/office/powerpoint/2010/main" val="1675666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17</a:t>
            </a:r>
          </a:p>
        </p:txBody>
      </p:sp>
      <p:sp>
        <p:nvSpPr>
          <p:cNvPr id="3" name="Content Placeholder 2"/>
          <p:cNvSpPr>
            <a:spLocks noGrp="1"/>
          </p:cNvSpPr>
          <p:nvPr>
            <p:ph idx="1"/>
          </p:nvPr>
        </p:nvSpPr>
        <p:spPr/>
        <p:txBody>
          <a:bodyPr/>
          <a:lstStyle/>
          <a:p>
            <a:pPr marL="0" indent="0" algn="just">
              <a:buNone/>
            </a:pPr>
            <a:r>
              <a:rPr lang="en-US" b="0" dirty="0" err="1"/>
              <a:t>Biết</a:t>
            </a:r>
            <a:r>
              <a:rPr lang="en-US" b="0" dirty="0"/>
              <a:t> </a:t>
            </a:r>
            <a:r>
              <a:rPr lang="en-US" b="0" dirty="0" err="1"/>
              <a:t>rằng</a:t>
            </a:r>
            <a:r>
              <a:rPr lang="en-US" b="0" dirty="0"/>
              <a:t> </a:t>
            </a:r>
            <a:r>
              <a:rPr lang="en-US" b="0" dirty="0" err="1"/>
              <a:t>lợi</a:t>
            </a:r>
            <a:r>
              <a:rPr lang="en-US" b="0" dirty="0"/>
              <a:t> </a:t>
            </a:r>
            <a:r>
              <a:rPr lang="en-US" b="0" dirty="0" err="1"/>
              <a:t>nhuận</a:t>
            </a:r>
            <a:r>
              <a:rPr lang="en-US" b="0" dirty="0"/>
              <a:t> </a:t>
            </a:r>
            <a:r>
              <a:rPr lang="en-US" b="0" dirty="0" err="1"/>
              <a:t>trước</a:t>
            </a:r>
            <a:r>
              <a:rPr lang="en-US" b="0" dirty="0"/>
              <a:t> </a:t>
            </a:r>
            <a:r>
              <a:rPr lang="en-US" b="0" dirty="0" err="1"/>
              <a:t>lãi</a:t>
            </a:r>
            <a:r>
              <a:rPr lang="en-US" b="0" dirty="0"/>
              <a:t> </a:t>
            </a:r>
            <a:r>
              <a:rPr lang="en-US" b="0" dirty="0" err="1"/>
              <a:t>và</a:t>
            </a:r>
            <a:r>
              <a:rPr lang="en-US" b="0" dirty="0"/>
              <a:t> </a:t>
            </a:r>
            <a:r>
              <a:rPr lang="en-US" b="0" dirty="0" err="1"/>
              <a:t>thuế</a:t>
            </a:r>
            <a:r>
              <a:rPr lang="en-US" b="0" dirty="0"/>
              <a:t> </a:t>
            </a:r>
            <a:r>
              <a:rPr lang="en-US" b="0" dirty="0" err="1"/>
              <a:t>dự</a:t>
            </a:r>
            <a:r>
              <a:rPr lang="en-US" b="0" dirty="0"/>
              <a:t> </a:t>
            </a:r>
            <a:r>
              <a:rPr lang="en-US" b="0" dirty="0" err="1"/>
              <a:t>kiến</a:t>
            </a:r>
            <a:r>
              <a:rPr lang="en-US" b="0" dirty="0"/>
              <a:t> </a:t>
            </a:r>
            <a:r>
              <a:rPr lang="en-US" b="0" dirty="0" err="1"/>
              <a:t>là</a:t>
            </a:r>
            <a:r>
              <a:rPr lang="en-US" b="0" dirty="0"/>
              <a:t> 2 </a:t>
            </a:r>
            <a:r>
              <a:rPr lang="en-US" b="0" dirty="0" err="1"/>
              <a:t>tỷ</a:t>
            </a:r>
            <a:r>
              <a:rPr lang="en-US" b="0" dirty="0"/>
              <a:t> </a:t>
            </a:r>
            <a:r>
              <a:rPr lang="en-US" b="0" dirty="0" err="1"/>
              <a:t>đồng</a:t>
            </a:r>
            <a:r>
              <a:rPr lang="en-US" b="0" dirty="0"/>
              <a:t>. </a:t>
            </a:r>
            <a:r>
              <a:rPr lang="en-US" b="0" dirty="0" err="1"/>
              <a:t>Thuế</a:t>
            </a:r>
            <a:r>
              <a:rPr lang="en-US" b="0" dirty="0"/>
              <a:t> </a:t>
            </a:r>
            <a:r>
              <a:rPr lang="en-US" b="0" dirty="0" err="1"/>
              <a:t>suất</a:t>
            </a:r>
            <a:r>
              <a:rPr lang="en-US" b="0" dirty="0"/>
              <a:t> </a:t>
            </a:r>
            <a:r>
              <a:rPr lang="en-US" b="0" dirty="0" err="1"/>
              <a:t>thuế</a:t>
            </a:r>
            <a:r>
              <a:rPr lang="en-US" b="0" dirty="0"/>
              <a:t> </a:t>
            </a:r>
            <a:r>
              <a:rPr lang="en-US" b="0" dirty="0" err="1"/>
              <a:t>thu</a:t>
            </a:r>
            <a:r>
              <a:rPr lang="en-US" b="0" dirty="0"/>
              <a:t> </a:t>
            </a:r>
            <a:r>
              <a:rPr lang="en-US" b="0" dirty="0" err="1"/>
              <a:t>nhập</a:t>
            </a:r>
            <a:r>
              <a:rPr lang="en-US" b="0" dirty="0"/>
              <a:t> </a:t>
            </a:r>
            <a:r>
              <a:rPr lang="en-US" b="0" dirty="0" err="1"/>
              <a:t>doanh</a:t>
            </a:r>
            <a:r>
              <a:rPr lang="en-US" b="0" dirty="0"/>
              <a:t> </a:t>
            </a:r>
            <a:r>
              <a:rPr lang="en-US" b="0" dirty="0" err="1"/>
              <a:t>nghiệp</a:t>
            </a:r>
            <a:r>
              <a:rPr lang="en-US" b="0" dirty="0"/>
              <a:t> </a:t>
            </a:r>
            <a:r>
              <a:rPr lang="en-US" b="0" dirty="0" err="1"/>
              <a:t>là</a:t>
            </a:r>
            <a:r>
              <a:rPr lang="en-US" b="0" dirty="0"/>
              <a:t> 50%.Nếu </a:t>
            </a:r>
            <a:r>
              <a:rPr lang="en-US" b="0" dirty="0" err="1"/>
              <a:t>không</a:t>
            </a:r>
            <a:r>
              <a:rPr lang="en-US" b="0" dirty="0"/>
              <a:t> </a:t>
            </a:r>
            <a:r>
              <a:rPr lang="en-US" b="0" dirty="0" err="1"/>
              <a:t>vay</a:t>
            </a:r>
            <a:r>
              <a:rPr lang="en-US" b="0" dirty="0"/>
              <a:t> </a:t>
            </a:r>
            <a:r>
              <a:rPr lang="en-US" b="0" dirty="0" err="1"/>
              <a:t>nợ</a:t>
            </a:r>
            <a:r>
              <a:rPr lang="en-US" b="0" dirty="0"/>
              <a:t> </a:t>
            </a:r>
            <a:r>
              <a:rPr lang="en-US" b="0" dirty="0" err="1"/>
              <a:t>thì</a:t>
            </a:r>
            <a:r>
              <a:rPr lang="en-US" b="0" dirty="0"/>
              <a:t> </a:t>
            </a:r>
            <a:r>
              <a:rPr lang="en-US" b="0" dirty="0" err="1"/>
              <a:t>các</a:t>
            </a:r>
            <a:r>
              <a:rPr lang="en-US" b="0" dirty="0"/>
              <a:t> </a:t>
            </a:r>
            <a:r>
              <a:rPr lang="en-US" b="0" dirty="0" err="1"/>
              <a:t>cổ</a:t>
            </a:r>
            <a:r>
              <a:rPr lang="en-US" b="0" dirty="0"/>
              <a:t> </a:t>
            </a:r>
            <a:r>
              <a:rPr lang="en-US" b="0" dirty="0" err="1"/>
              <a:t>đông</a:t>
            </a:r>
            <a:r>
              <a:rPr lang="en-US" b="0" dirty="0"/>
              <a:t> </a:t>
            </a:r>
            <a:r>
              <a:rPr lang="en-US" b="0" dirty="0" err="1"/>
              <a:t>yêu</a:t>
            </a:r>
            <a:r>
              <a:rPr lang="en-US" b="0" dirty="0"/>
              <a:t> </a:t>
            </a:r>
            <a:r>
              <a:rPr lang="en-US" b="0" dirty="0" err="1"/>
              <a:t>cầu</a:t>
            </a:r>
            <a:r>
              <a:rPr lang="en-US" b="0" dirty="0"/>
              <a:t> </a:t>
            </a:r>
            <a:r>
              <a:rPr lang="en-US" b="0" dirty="0" err="1"/>
              <a:t>tỷ</a:t>
            </a:r>
            <a:r>
              <a:rPr lang="en-US" b="0" dirty="0"/>
              <a:t> </a:t>
            </a:r>
            <a:r>
              <a:rPr lang="en-US" b="0" dirty="0" err="1"/>
              <a:t>suất</a:t>
            </a:r>
            <a:r>
              <a:rPr lang="en-US" b="0" dirty="0"/>
              <a:t> </a:t>
            </a:r>
            <a:r>
              <a:rPr lang="en-US" b="0" dirty="0" err="1"/>
              <a:t>lợi</a:t>
            </a:r>
            <a:r>
              <a:rPr lang="en-US" b="0" dirty="0"/>
              <a:t> </a:t>
            </a:r>
            <a:r>
              <a:rPr lang="en-US" b="0" dirty="0" err="1"/>
              <a:t>nhuận</a:t>
            </a:r>
            <a:r>
              <a:rPr lang="en-US" b="0" dirty="0"/>
              <a:t> </a:t>
            </a:r>
            <a:r>
              <a:rPr lang="en-US" b="0" dirty="0" err="1"/>
              <a:t>ròng</a:t>
            </a:r>
            <a:r>
              <a:rPr lang="en-US" b="0" dirty="0"/>
              <a:t> </a:t>
            </a:r>
            <a:r>
              <a:rPr lang="en-US" b="0" dirty="0" err="1"/>
              <a:t>trên</a:t>
            </a:r>
            <a:r>
              <a:rPr lang="en-US" b="0" dirty="0"/>
              <a:t> </a:t>
            </a:r>
            <a:r>
              <a:rPr lang="en-US" b="0" dirty="0" err="1"/>
              <a:t>vốn</a:t>
            </a:r>
            <a:r>
              <a:rPr lang="en-US" b="0" dirty="0"/>
              <a:t> </a:t>
            </a:r>
            <a:r>
              <a:rPr lang="en-US" b="0" dirty="0" err="1"/>
              <a:t>chủ</a:t>
            </a:r>
            <a:r>
              <a:rPr lang="en-US" b="0" dirty="0"/>
              <a:t> </a:t>
            </a:r>
            <a:r>
              <a:rPr lang="en-US" b="0" dirty="0" err="1"/>
              <a:t>sở</a:t>
            </a:r>
            <a:r>
              <a:rPr lang="en-US" b="0" dirty="0"/>
              <a:t> </a:t>
            </a:r>
            <a:r>
              <a:rPr lang="en-US" b="0" dirty="0" err="1"/>
              <a:t>hữu</a:t>
            </a:r>
            <a:r>
              <a:rPr lang="en-US" b="0" dirty="0"/>
              <a:t> </a:t>
            </a:r>
            <a:r>
              <a:rPr lang="en-US" b="0" dirty="0" err="1"/>
              <a:t>là</a:t>
            </a:r>
            <a:r>
              <a:rPr lang="en-US" b="0" dirty="0"/>
              <a:t> 10%. </a:t>
            </a:r>
            <a:r>
              <a:rPr lang="en-US" b="0" dirty="0" err="1"/>
              <a:t>Nhưng</a:t>
            </a:r>
            <a:r>
              <a:rPr lang="en-US" b="0" dirty="0"/>
              <a:t> </a:t>
            </a:r>
            <a:r>
              <a:rPr lang="en-US" b="0" dirty="0" err="1"/>
              <a:t>nếu</a:t>
            </a:r>
            <a:r>
              <a:rPr lang="en-US" b="0" dirty="0"/>
              <a:t> </a:t>
            </a:r>
            <a:r>
              <a:rPr lang="en-US" b="0" dirty="0" err="1"/>
              <a:t>có</a:t>
            </a:r>
            <a:r>
              <a:rPr lang="en-US" b="0" dirty="0"/>
              <a:t> </a:t>
            </a:r>
            <a:r>
              <a:rPr lang="en-US" b="0" dirty="0" err="1"/>
              <a:t>vay</a:t>
            </a:r>
            <a:r>
              <a:rPr lang="en-US" b="0" dirty="0"/>
              <a:t> </a:t>
            </a:r>
            <a:r>
              <a:rPr lang="en-US" b="0" dirty="0" err="1"/>
              <a:t>nợ</a:t>
            </a:r>
            <a:r>
              <a:rPr lang="en-US" b="0" dirty="0"/>
              <a:t> </a:t>
            </a:r>
            <a:r>
              <a:rPr lang="en-US" b="0" dirty="0" err="1"/>
              <a:t>thì</a:t>
            </a:r>
            <a:r>
              <a:rPr lang="en-US" b="0" dirty="0"/>
              <a:t> </a:t>
            </a:r>
            <a:r>
              <a:rPr lang="en-US" b="0" dirty="0" err="1"/>
              <a:t>yêu</a:t>
            </a:r>
            <a:r>
              <a:rPr lang="en-US" b="0" dirty="0"/>
              <a:t> </a:t>
            </a:r>
            <a:r>
              <a:rPr lang="en-US" b="0" dirty="0" err="1"/>
              <a:t>cầu</a:t>
            </a:r>
            <a:r>
              <a:rPr lang="en-US" b="0" dirty="0"/>
              <a:t>  </a:t>
            </a:r>
            <a:r>
              <a:rPr lang="en-US" b="0" dirty="0" err="1"/>
              <a:t>tỷ</a:t>
            </a:r>
            <a:r>
              <a:rPr lang="en-US" b="0" dirty="0"/>
              <a:t> </a:t>
            </a:r>
            <a:r>
              <a:rPr lang="en-US" b="0" dirty="0" err="1"/>
              <a:t>suất</a:t>
            </a:r>
            <a:r>
              <a:rPr lang="en-US" b="0" dirty="0"/>
              <a:t> </a:t>
            </a:r>
            <a:r>
              <a:rPr lang="en-US" b="0" dirty="0" err="1"/>
              <a:t>lợi</a:t>
            </a:r>
            <a:r>
              <a:rPr lang="en-US" b="0" dirty="0"/>
              <a:t> </a:t>
            </a:r>
            <a:r>
              <a:rPr lang="en-US" b="0" dirty="0" err="1"/>
              <a:t>nhuận</a:t>
            </a:r>
            <a:r>
              <a:rPr lang="en-US" b="0" dirty="0"/>
              <a:t> </a:t>
            </a:r>
            <a:r>
              <a:rPr lang="en-US" b="0" dirty="0" err="1"/>
              <a:t>ròng</a:t>
            </a:r>
            <a:r>
              <a:rPr lang="en-US" b="0" dirty="0"/>
              <a:t> </a:t>
            </a:r>
            <a:r>
              <a:rPr lang="en-US" b="0" dirty="0" err="1"/>
              <a:t>trên</a:t>
            </a:r>
            <a:r>
              <a:rPr lang="en-US" b="0" dirty="0"/>
              <a:t> </a:t>
            </a:r>
            <a:r>
              <a:rPr lang="en-US" b="0" dirty="0" err="1"/>
              <a:t>vốn</a:t>
            </a:r>
            <a:r>
              <a:rPr lang="en-US" b="0" dirty="0"/>
              <a:t> </a:t>
            </a:r>
            <a:r>
              <a:rPr lang="en-US" b="0" dirty="0" err="1"/>
              <a:t>chủ</a:t>
            </a:r>
            <a:r>
              <a:rPr lang="en-US" b="0" dirty="0"/>
              <a:t> </a:t>
            </a:r>
            <a:r>
              <a:rPr lang="en-US" b="0" dirty="0" err="1"/>
              <a:t>sở</a:t>
            </a:r>
            <a:r>
              <a:rPr lang="en-US" b="0" dirty="0"/>
              <a:t> </a:t>
            </a:r>
            <a:r>
              <a:rPr lang="en-US" b="0" dirty="0" err="1"/>
              <a:t>hữu</a:t>
            </a:r>
            <a:r>
              <a:rPr lang="en-US" b="0" dirty="0"/>
              <a:t> </a:t>
            </a:r>
            <a:r>
              <a:rPr lang="en-US" b="0" dirty="0" err="1"/>
              <a:t>là</a:t>
            </a:r>
            <a:r>
              <a:rPr lang="en-US" b="0" dirty="0"/>
              <a:t> 12%.</a:t>
            </a:r>
          </a:p>
          <a:p>
            <a:pPr marL="0" indent="0">
              <a:buNone/>
            </a:pPr>
            <a:r>
              <a:rPr lang="en-US" b="0" dirty="0"/>
              <a:t>So </a:t>
            </a:r>
            <a:r>
              <a:rPr lang="en-US" b="0" dirty="0" err="1"/>
              <a:t>với</a:t>
            </a:r>
            <a:r>
              <a:rPr lang="en-US" b="0" dirty="0"/>
              <a:t> </a:t>
            </a:r>
            <a:r>
              <a:rPr lang="en-US" b="0" dirty="0" err="1"/>
              <a:t>yêu</a:t>
            </a:r>
            <a:r>
              <a:rPr lang="en-US" b="0" dirty="0"/>
              <a:t> </a:t>
            </a:r>
            <a:r>
              <a:rPr lang="en-US" b="0" dirty="0" err="1"/>
              <a:t>cầu</a:t>
            </a:r>
            <a:r>
              <a:rPr lang="en-US" b="0" dirty="0"/>
              <a:t> </a:t>
            </a:r>
            <a:r>
              <a:rPr lang="en-US" b="0" dirty="0" err="1"/>
              <a:t>hãy</a:t>
            </a:r>
            <a:r>
              <a:rPr lang="en-US" b="0" dirty="0"/>
              <a:t> </a:t>
            </a:r>
            <a:r>
              <a:rPr lang="en-US" b="0" dirty="0" err="1"/>
              <a:t>lựa</a:t>
            </a:r>
            <a:r>
              <a:rPr lang="en-US" b="0" dirty="0"/>
              <a:t> </a:t>
            </a:r>
            <a:r>
              <a:rPr lang="en-US" b="0" dirty="0" err="1"/>
              <a:t>chọn</a:t>
            </a:r>
            <a:r>
              <a:rPr lang="en-US" b="0" dirty="0"/>
              <a:t> </a:t>
            </a:r>
            <a:r>
              <a:rPr lang="en-US" b="0" dirty="0" err="1"/>
              <a:t>cơ</a:t>
            </a:r>
            <a:r>
              <a:rPr lang="en-US" b="0" dirty="0"/>
              <a:t> </a:t>
            </a:r>
            <a:r>
              <a:rPr lang="en-US" b="0" dirty="0" err="1"/>
              <a:t>cấu</a:t>
            </a:r>
            <a:r>
              <a:rPr lang="en-US" b="0" dirty="0"/>
              <a:t> </a:t>
            </a:r>
            <a:r>
              <a:rPr lang="en-US" b="0" dirty="0" err="1"/>
              <a:t>vốn</a:t>
            </a:r>
            <a:r>
              <a:rPr lang="en-US" b="0" dirty="0"/>
              <a:t>  </a:t>
            </a:r>
            <a:r>
              <a:rPr lang="en-US" b="0" dirty="0" err="1"/>
              <a:t>nào</a:t>
            </a:r>
            <a:r>
              <a:rPr lang="en-US" b="0" dirty="0"/>
              <a:t> </a:t>
            </a:r>
            <a:r>
              <a:rPr lang="en-US" b="0" dirty="0" err="1"/>
              <a:t>tốt</a:t>
            </a:r>
            <a:r>
              <a:rPr lang="en-US" b="0" dirty="0"/>
              <a:t> </a:t>
            </a:r>
            <a:r>
              <a:rPr lang="en-US" b="0" dirty="0" err="1"/>
              <a:t>hơn</a:t>
            </a:r>
            <a:r>
              <a:rPr lang="en-US" b="0" dirty="0"/>
              <a:t>?</a:t>
            </a:r>
          </a:p>
          <a:p>
            <a:endParaRPr lang="en-US" dirty="0"/>
          </a:p>
        </p:txBody>
      </p:sp>
    </p:spTree>
    <p:extLst>
      <p:ext uri="{BB962C8B-B14F-4D97-AF65-F5344CB8AC3E}">
        <p14:creationId xmlns:p14="http://schemas.microsoft.com/office/powerpoint/2010/main" val="330292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0968668"/>
              </p:ext>
            </p:extLst>
          </p:nvPr>
        </p:nvGraphicFramePr>
        <p:xfrm>
          <a:off x="-1" y="0"/>
          <a:ext cx="9144000" cy="5143500"/>
        </p:xfrm>
        <a:graphic>
          <a:graphicData uri="http://schemas.openxmlformats.org/drawingml/2006/table">
            <a:tbl>
              <a:tblPr firstRow="1" bandRow="1">
                <a:tableStyleId>{5C22544A-7EE6-4342-B048-85BDC9FD1C3A}</a:tableStyleId>
              </a:tblPr>
              <a:tblGrid>
                <a:gridCol w="3048000"/>
                <a:gridCol w="3048000"/>
                <a:gridCol w="3048000"/>
              </a:tblGrid>
              <a:tr h="514350">
                <a:tc>
                  <a:txBody>
                    <a:bodyPr/>
                    <a:lstStyle/>
                    <a:p>
                      <a:pPr algn="ctr"/>
                      <a:r>
                        <a:rPr lang="en-US" sz="2200" b="1" dirty="0" err="1" smtClean="0"/>
                        <a:t>Chỉ</a:t>
                      </a:r>
                      <a:r>
                        <a:rPr lang="en-US" sz="2200" b="1" baseline="0" dirty="0" smtClean="0"/>
                        <a:t> </a:t>
                      </a:r>
                      <a:r>
                        <a:rPr lang="en-US" sz="2200" b="1" baseline="0" dirty="0" err="1" smtClean="0"/>
                        <a:t>tiêu</a:t>
                      </a:r>
                      <a:endParaRPr lang="en-US" sz="2200" b="1" dirty="0"/>
                    </a:p>
                  </a:txBody>
                  <a:tcPr/>
                </a:tc>
                <a:tc>
                  <a:txBody>
                    <a:bodyPr/>
                    <a:lstStyle/>
                    <a:p>
                      <a:pPr algn="ctr"/>
                      <a:r>
                        <a:rPr lang="en-US" sz="2200" dirty="0" err="1" smtClean="0"/>
                        <a:t>Phương</a:t>
                      </a:r>
                      <a:r>
                        <a:rPr lang="en-US" sz="2200" baseline="0" dirty="0" smtClean="0"/>
                        <a:t> </a:t>
                      </a:r>
                      <a:r>
                        <a:rPr lang="en-US" sz="2200" baseline="0" dirty="0" err="1" smtClean="0"/>
                        <a:t>án</a:t>
                      </a:r>
                      <a:r>
                        <a:rPr lang="en-US" sz="2200" baseline="0" dirty="0" smtClean="0"/>
                        <a:t> 1</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err="1" smtClean="0"/>
                        <a:t>Phương</a:t>
                      </a:r>
                      <a:r>
                        <a:rPr lang="en-US" sz="2200" baseline="0" dirty="0" smtClean="0"/>
                        <a:t> </a:t>
                      </a:r>
                      <a:r>
                        <a:rPr lang="en-US" sz="2200" baseline="0" dirty="0" err="1" smtClean="0"/>
                        <a:t>án</a:t>
                      </a:r>
                      <a:r>
                        <a:rPr lang="en-US" sz="2200" baseline="0" dirty="0" smtClean="0"/>
                        <a:t> 2</a:t>
                      </a:r>
                      <a:endParaRPr lang="en-US" sz="2200" dirty="0" smtClean="0"/>
                    </a:p>
                  </a:txBody>
                  <a:tcPr/>
                </a:tc>
              </a:tr>
              <a:tr h="514350">
                <a:tc>
                  <a:txBody>
                    <a:bodyPr/>
                    <a:lstStyle/>
                    <a:p>
                      <a:pPr marL="0" indent="0">
                        <a:buNone/>
                      </a:pPr>
                      <a:r>
                        <a:rPr lang="en-US" sz="2200" b="1" dirty="0" smtClean="0"/>
                        <a:t>1. EBIT</a:t>
                      </a:r>
                      <a:endParaRPr lang="en-US" sz="2200" b="1" dirty="0"/>
                    </a:p>
                  </a:txBody>
                  <a:tcPr/>
                </a:tc>
                <a:tc>
                  <a:txBody>
                    <a:bodyPr/>
                    <a:lstStyle/>
                    <a:p>
                      <a:pPr algn="ctr"/>
                      <a:r>
                        <a:rPr lang="en-US" sz="2200" dirty="0" smtClean="0"/>
                        <a:t>2 </a:t>
                      </a:r>
                      <a:r>
                        <a:rPr lang="en-US" sz="2200" dirty="0" err="1" smtClean="0"/>
                        <a:t>tỷ</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2 </a:t>
                      </a:r>
                      <a:r>
                        <a:rPr lang="en-US" sz="2200" dirty="0" err="1" smtClean="0"/>
                        <a:t>tỷ</a:t>
                      </a:r>
                      <a:endParaRPr lang="en-US" sz="2200" dirty="0"/>
                    </a:p>
                  </a:txBody>
                  <a:tcPr/>
                </a:tc>
              </a:tr>
              <a:tr h="514350">
                <a:tc>
                  <a:txBody>
                    <a:bodyPr/>
                    <a:lstStyle/>
                    <a:p>
                      <a:pPr marL="0" indent="0">
                        <a:buNone/>
                      </a:pPr>
                      <a:r>
                        <a:rPr lang="en-US" sz="2200" b="1" dirty="0" smtClean="0"/>
                        <a:t>2. I</a:t>
                      </a:r>
                      <a:endParaRPr lang="en-US" sz="2200" b="1" dirty="0"/>
                    </a:p>
                  </a:txBody>
                  <a:tcPr/>
                </a:tc>
                <a:tc>
                  <a:txBody>
                    <a:bodyPr/>
                    <a:lstStyle/>
                    <a:p>
                      <a:pPr algn="ctr"/>
                      <a:r>
                        <a:rPr lang="en-US" sz="2200" dirty="0" smtClean="0"/>
                        <a:t>0</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5 </a:t>
                      </a:r>
                      <a:r>
                        <a:rPr lang="en-US" sz="2200" dirty="0" err="1" smtClean="0"/>
                        <a:t>tỷ</a:t>
                      </a:r>
                      <a:r>
                        <a:rPr lang="en-US" sz="2200" baseline="0" dirty="0" smtClean="0"/>
                        <a:t> x 10% = 0,5 </a:t>
                      </a:r>
                      <a:r>
                        <a:rPr lang="en-US" sz="2200" baseline="0" dirty="0" err="1" smtClean="0"/>
                        <a:t>tỷ</a:t>
                      </a:r>
                      <a:endParaRPr lang="en-US" sz="2200" dirty="0"/>
                    </a:p>
                  </a:txBody>
                  <a:tcPr/>
                </a:tc>
              </a:tr>
              <a:tr h="514350">
                <a:tc>
                  <a:txBody>
                    <a:bodyPr/>
                    <a:lstStyle/>
                    <a:p>
                      <a:pPr marL="0" indent="0">
                        <a:buNone/>
                      </a:pPr>
                      <a:r>
                        <a:rPr lang="en-US" sz="2200" b="1" dirty="0" smtClean="0"/>
                        <a:t>3. EBT</a:t>
                      </a:r>
                      <a:endParaRPr lang="en-US" sz="2200" b="1" dirty="0"/>
                    </a:p>
                  </a:txBody>
                  <a:tcPr/>
                </a:tc>
                <a:tc>
                  <a:txBody>
                    <a:bodyPr/>
                    <a:lstStyle/>
                    <a:p>
                      <a:pPr algn="ctr"/>
                      <a:r>
                        <a:rPr lang="en-US" sz="2200" dirty="0" smtClean="0"/>
                        <a:t>2 </a:t>
                      </a:r>
                      <a:r>
                        <a:rPr lang="en-US" sz="2200" dirty="0" err="1" smtClean="0"/>
                        <a:t>tỷ</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1,5 </a:t>
                      </a:r>
                      <a:r>
                        <a:rPr lang="en-US" sz="2200" dirty="0" err="1" smtClean="0"/>
                        <a:t>tỷ</a:t>
                      </a:r>
                      <a:endParaRPr lang="en-US" sz="2200" dirty="0"/>
                    </a:p>
                  </a:txBody>
                  <a:tcPr/>
                </a:tc>
              </a:tr>
              <a:tr h="514350">
                <a:tc>
                  <a:txBody>
                    <a:bodyPr/>
                    <a:lstStyle/>
                    <a:p>
                      <a:pPr marL="0" indent="0">
                        <a:buNone/>
                      </a:pPr>
                      <a:r>
                        <a:rPr lang="en-US" sz="2200" b="1" dirty="0" smtClean="0"/>
                        <a:t>4. T</a:t>
                      </a:r>
                      <a:endParaRPr lang="en-US" sz="2200" b="1" dirty="0"/>
                    </a:p>
                  </a:txBody>
                  <a:tcPr/>
                </a:tc>
                <a:tc>
                  <a:txBody>
                    <a:bodyPr/>
                    <a:lstStyle/>
                    <a:p>
                      <a:pPr algn="ctr"/>
                      <a:r>
                        <a:rPr lang="en-US" sz="2200" dirty="0" smtClean="0"/>
                        <a:t>2 </a:t>
                      </a:r>
                      <a:r>
                        <a:rPr lang="en-US" sz="2200" dirty="0" err="1" smtClean="0"/>
                        <a:t>tỷ</a:t>
                      </a:r>
                      <a:r>
                        <a:rPr lang="en-US" sz="2200" baseline="0" dirty="0" smtClean="0"/>
                        <a:t> x 50% = 1 </a:t>
                      </a:r>
                      <a:r>
                        <a:rPr lang="en-US" sz="2200" baseline="0" dirty="0" err="1" smtClean="0"/>
                        <a:t>tỷ</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1,5 </a:t>
                      </a:r>
                      <a:r>
                        <a:rPr lang="en-US" sz="2200" dirty="0" err="1" smtClean="0"/>
                        <a:t>tỷ</a:t>
                      </a:r>
                      <a:r>
                        <a:rPr lang="en-US" sz="2200" baseline="0" dirty="0" smtClean="0"/>
                        <a:t> x 50% = 0,75 </a:t>
                      </a:r>
                      <a:r>
                        <a:rPr lang="en-US" sz="2200" baseline="0" dirty="0" err="1" smtClean="0"/>
                        <a:t>tỷ</a:t>
                      </a:r>
                      <a:endParaRPr lang="en-US" sz="2200" dirty="0"/>
                    </a:p>
                  </a:txBody>
                  <a:tcPr/>
                </a:tc>
              </a:tr>
              <a:tr h="514350">
                <a:tc>
                  <a:txBody>
                    <a:bodyPr/>
                    <a:lstStyle/>
                    <a:p>
                      <a:pPr marL="0" indent="0">
                        <a:buNone/>
                      </a:pPr>
                      <a:r>
                        <a:rPr lang="en-US" sz="2200" b="1" dirty="0" smtClean="0"/>
                        <a:t>5. EAT</a:t>
                      </a:r>
                      <a:endParaRPr lang="en-US" sz="2200" b="1" dirty="0"/>
                    </a:p>
                  </a:txBody>
                  <a:tcPr/>
                </a:tc>
                <a:tc>
                  <a:txBody>
                    <a:bodyPr/>
                    <a:lstStyle/>
                    <a:p>
                      <a:pPr algn="ctr"/>
                      <a:r>
                        <a:rPr lang="en-US" sz="2200" dirty="0" smtClean="0"/>
                        <a:t>2 </a:t>
                      </a:r>
                      <a:r>
                        <a:rPr lang="en-US" sz="2200" dirty="0" err="1" smtClean="0"/>
                        <a:t>tỷ</a:t>
                      </a:r>
                      <a:r>
                        <a:rPr lang="en-US" sz="2200" baseline="0" dirty="0" smtClean="0"/>
                        <a:t> - 1 </a:t>
                      </a:r>
                      <a:r>
                        <a:rPr lang="en-US" sz="2200" baseline="0" dirty="0" err="1" smtClean="0"/>
                        <a:t>tỷ</a:t>
                      </a:r>
                      <a:r>
                        <a:rPr lang="en-US" sz="2200" baseline="0" dirty="0" smtClean="0"/>
                        <a:t> = 1 </a:t>
                      </a:r>
                      <a:r>
                        <a:rPr lang="en-US" sz="2200" baseline="0" dirty="0" err="1" smtClean="0"/>
                        <a:t>tỷ</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1,5 </a:t>
                      </a:r>
                      <a:r>
                        <a:rPr lang="en-US" sz="2200" dirty="0" err="1" smtClean="0"/>
                        <a:t>tỷ</a:t>
                      </a:r>
                      <a:r>
                        <a:rPr lang="en-US" sz="2200" baseline="0" dirty="0" smtClean="0"/>
                        <a:t> - 0,75 </a:t>
                      </a:r>
                      <a:r>
                        <a:rPr lang="en-US" sz="2200" baseline="0" dirty="0" err="1" smtClean="0"/>
                        <a:t>tỷ</a:t>
                      </a:r>
                      <a:r>
                        <a:rPr lang="en-US" sz="2200" baseline="0" dirty="0" smtClean="0"/>
                        <a:t> = 0,75 </a:t>
                      </a:r>
                      <a:r>
                        <a:rPr lang="en-US" sz="2200" baseline="0" dirty="0" err="1" smtClean="0"/>
                        <a:t>tỷ</a:t>
                      </a:r>
                      <a:endParaRPr lang="en-US" sz="2200" dirty="0"/>
                    </a:p>
                  </a:txBody>
                  <a:tcPr/>
                </a:tc>
              </a:tr>
              <a:tr h="514350">
                <a:tc>
                  <a:txBody>
                    <a:bodyPr/>
                    <a:lstStyle/>
                    <a:p>
                      <a:pPr marL="0" indent="0">
                        <a:buNone/>
                      </a:pPr>
                      <a:r>
                        <a:rPr lang="en-US" sz="2200" b="1" dirty="0" smtClean="0"/>
                        <a:t>6. </a:t>
                      </a:r>
                      <a:r>
                        <a:rPr lang="en-US" sz="2200" b="1" dirty="0" err="1" smtClean="0"/>
                        <a:t>Vốn</a:t>
                      </a:r>
                      <a:r>
                        <a:rPr lang="en-US" sz="2200" b="1" baseline="0" dirty="0" smtClean="0"/>
                        <a:t> CSH</a:t>
                      </a:r>
                      <a:endParaRPr lang="en-US" sz="2200" b="1" dirty="0"/>
                    </a:p>
                  </a:txBody>
                  <a:tcPr/>
                </a:tc>
                <a:tc>
                  <a:txBody>
                    <a:bodyPr/>
                    <a:lstStyle/>
                    <a:p>
                      <a:pPr algn="ctr"/>
                      <a:r>
                        <a:rPr lang="en-US" sz="2200" dirty="0" smtClean="0"/>
                        <a:t>10 </a:t>
                      </a:r>
                      <a:r>
                        <a:rPr lang="en-US" sz="2200" dirty="0" err="1" smtClean="0"/>
                        <a:t>tỷ</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5 </a:t>
                      </a:r>
                      <a:r>
                        <a:rPr lang="en-US" sz="2200" dirty="0" err="1" smtClean="0"/>
                        <a:t>tỷ</a:t>
                      </a:r>
                      <a:endParaRPr lang="en-US" sz="2200" dirty="0"/>
                    </a:p>
                  </a:txBody>
                  <a:tcPr/>
                </a:tc>
              </a:tr>
              <a:tr h="514350">
                <a:tc>
                  <a:txBody>
                    <a:bodyPr/>
                    <a:lstStyle/>
                    <a:p>
                      <a:pPr marL="0" indent="0">
                        <a:buNone/>
                      </a:pPr>
                      <a:r>
                        <a:rPr lang="en-US" sz="2200" b="1" dirty="0" smtClean="0"/>
                        <a:t>7.</a:t>
                      </a:r>
                      <a:r>
                        <a:rPr lang="en-US" sz="2200" b="1" baseline="0" dirty="0" smtClean="0"/>
                        <a:t> </a:t>
                      </a:r>
                      <a:r>
                        <a:rPr lang="en-US" sz="2200" b="1" dirty="0" smtClean="0"/>
                        <a:t>ROE</a:t>
                      </a:r>
                      <a:endParaRPr lang="en-US" sz="2200" b="1" dirty="0"/>
                    </a:p>
                  </a:txBody>
                  <a:tcPr/>
                </a:tc>
                <a:tc>
                  <a:txBody>
                    <a:bodyPr/>
                    <a:lstStyle/>
                    <a:p>
                      <a:pPr algn="ctr"/>
                      <a:r>
                        <a:rPr lang="en-US" sz="2200" dirty="0" smtClean="0"/>
                        <a:t>1</a:t>
                      </a:r>
                      <a:r>
                        <a:rPr lang="en-US" sz="2200" baseline="0" dirty="0" smtClean="0"/>
                        <a:t> </a:t>
                      </a:r>
                      <a:r>
                        <a:rPr lang="en-US" sz="2200" baseline="0" dirty="0" err="1" smtClean="0"/>
                        <a:t>tỷ</a:t>
                      </a:r>
                      <a:r>
                        <a:rPr lang="en-US" sz="2200" baseline="0" dirty="0" smtClean="0"/>
                        <a:t>/10 </a:t>
                      </a:r>
                      <a:r>
                        <a:rPr lang="en-US" sz="2200" baseline="0" dirty="0" err="1" smtClean="0"/>
                        <a:t>tỷ</a:t>
                      </a:r>
                      <a:r>
                        <a:rPr lang="en-US" sz="2200" baseline="0" dirty="0" smtClean="0"/>
                        <a:t> = 10%</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0,75 </a:t>
                      </a:r>
                      <a:r>
                        <a:rPr lang="en-US" sz="2200" dirty="0" err="1" smtClean="0"/>
                        <a:t>tỷ</a:t>
                      </a:r>
                      <a:r>
                        <a:rPr lang="en-US" sz="2200" dirty="0" smtClean="0"/>
                        <a:t>/5</a:t>
                      </a:r>
                      <a:r>
                        <a:rPr lang="en-US" sz="2200" baseline="0" dirty="0" smtClean="0"/>
                        <a:t> </a:t>
                      </a:r>
                      <a:r>
                        <a:rPr lang="en-US" sz="2200" baseline="0" dirty="0" err="1" smtClean="0"/>
                        <a:t>tỷ</a:t>
                      </a:r>
                      <a:r>
                        <a:rPr lang="en-US" sz="2200" baseline="0" dirty="0" smtClean="0"/>
                        <a:t> = 15%</a:t>
                      </a:r>
                      <a:endParaRPr lang="en-US" sz="2200" dirty="0"/>
                    </a:p>
                  </a:txBody>
                  <a:tcPr/>
                </a:tc>
              </a:tr>
              <a:tr h="514350">
                <a:tc>
                  <a:txBody>
                    <a:bodyPr/>
                    <a:lstStyle/>
                    <a:p>
                      <a:pPr marL="0" indent="0">
                        <a:buNone/>
                      </a:pPr>
                      <a:r>
                        <a:rPr lang="en-US" sz="2200" b="1" dirty="0" smtClean="0"/>
                        <a:t>8. ROE </a:t>
                      </a:r>
                      <a:r>
                        <a:rPr lang="en-US" sz="2200" b="1" dirty="0" err="1" smtClean="0"/>
                        <a:t>yêu</a:t>
                      </a:r>
                      <a:r>
                        <a:rPr lang="en-US" sz="2200" b="1" baseline="0" dirty="0" smtClean="0"/>
                        <a:t> </a:t>
                      </a:r>
                      <a:r>
                        <a:rPr lang="en-US" sz="2200" b="1" baseline="0" dirty="0" err="1" smtClean="0"/>
                        <a:t>cầu</a:t>
                      </a:r>
                      <a:endParaRPr lang="en-US" sz="2200" b="1" dirty="0"/>
                    </a:p>
                  </a:txBody>
                  <a:tcPr/>
                </a:tc>
                <a:tc>
                  <a:txBody>
                    <a:bodyPr/>
                    <a:lstStyle/>
                    <a:p>
                      <a:pPr algn="ctr"/>
                      <a:r>
                        <a:rPr lang="en-US" sz="2200" dirty="0" smtClean="0"/>
                        <a:t>10%</a:t>
                      </a:r>
                      <a:endParaRPr lang="en-US" sz="2200" dirty="0"/>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2200" dirty="0" smtClean="0"/>
                        <a:t>12%</a:t>
                      </a:r>
                      <a:endParaRPr lang="en-US" sz="2200" dirty="0"/>
                    </a:p>
                  </a:txBody>
                  <a:tcPr/>
                </a:tc>
              </a:tr>
              <a:tr h="514350">
                <a:tc gridSpan="3">
                  <a:txBody>
                    <a:bodyPr/>
                    <a:lstStyle/>
                    <a:p>
                      <a:pPr marL="0" indent="0">
                        <a:buNone/>
                      </a:pPr>
                      <a:r>
                        <a:rPr lang="en-US" sz="2000" b="1" i="1" dirty="0" err="1" smtClean="0">
                          <a:solidFill>
                            <a:srgbClr val="FF0000"/>
                          </a:solidFill>
                        </a:rPr>
                        <a:t>Chọn</a:t>
                      </a:r>
                      <a:r>
                        <a:rPr lang="en-US" sz="2000" b="1" i="1" baseline="0" dirty="0" smtClean="0">
                          <a:solidFill>
                            <a:srgbClr val="FF0000"/>
                          </a:solidFill>
                        </a:rPr>
                        <a:t> </a:t>
                      </a:r>
                      <a:r>
                        <a:rPr lang="en-US" sz="2000" b="1" i="1" baseline="0" dirty="0" err="1" smtClean="0">
                          <a:solidFill>
                            <a:srgbClr val="FF0000"/>
                          </a:solidFill>
                        </a:rPr>
                        <a:t>phương</a:t>
                      </a:r>
                      <a:r>
                        <a:rPr lang="en-US" sz="2000" b="1" i="1" baseline="0" dirty="0" smtClean="0">
                          <a:solidFill>
                            <a:srgbClr val="FF0000"/>
                          </a:solidFill>
                        </a:rPr>
                        <a:t> </a:t>
                      </a:r>
                      <a:r>
                        <a:rPr lang="en-US" sz="2000" b="1" i="1" baseline="0" dirty="0" err="1" smtClean="0">
                          <a:solidFill>
                            <a:srgbClr val="FF0000"/>
                          </a:solidFill>
                        </a:rPr>
                        <a:t>án</a:t>
                      </a:r>
                      <a:r>
                        <a:rPr lang="en-US" sz="2000" b="1" i="1" baseline="0" dirty="0" smtClean="0">
                          <a:solidFill>
                            <a:srgbClr val="FF0000"/>
                          </a:solidFill>
                        </a:rPr>
                        <a:t> 2 </a:t>
                      </a:r>
                      <a:r>
                        <a:rPr lang="en-US" sz="2000" b="1" i="1" baseline="0" dirty="0" err="1" smtClean="0">
                          <a:solidFill>
                            <a:srgbClr val="FF0000"/>
                          </a:solidFill>
                        </a:rPr>
                        <a:t>vì</a:t>
                      </a:r>
                      <a:r>
                        <a:rPr lang="en-US" sz="2000" b="1" i="1" baseline="0" dirty="0" smtClean="0">
                          <a:solidFill>
                            <a:srgbClr val="FF0000"/>
                          </a:solidFill>
                        </a:rPr>
                        <a:t> ROE </a:t>
                      </a:r>
                      <a:r>
                        <a:rPr lang="en-US" sz="2000" b="1" i="1" baseline="0" dirty="0" err="1" smtClean="0">
                          <a:solidFill>
                            <a:srgbClr val="FF0000"/>
                          </a:solidFill>
                        </a:rPr>
                        <a:t>lớn</a:t>
                      </a:r>
                      <a:r>
                        <a:rPr lang="en-US" sz="2000" b="1" i="1" baseline="0" dirty="0" smtClean="0">
                          <a:solidFill>
                            <a:srgbClr val="FF0000"/>
                          </a:solidFill>
                        </a:rPr>
                        <a:t> </a:t>
                      </a:r>
                      <a:r>
                        <a:rPr lang="en-US" sz="2000" b="1" i="1" baseline="0" dirty="0" err="1" smtClean="0">
                          <a:solidFill>
                            <a:srgbClr val="FF0000"/>
                          </a:solidFill>
                        </a:rPr>
                        <a:t>hơn</a:t>
                      </a:r>
                      <a:r>
                        <a:rPr lang="en-US" sz="2000" b="1" i="1" baseline="0" dirty="0" smtClean="0">
                          <a:solidFill>
                            <a:srgbClr val="FF0000"/>
                          </a:solidFill>
                        </a:rPr>
                        <a:t> </a:t>
                      </a:r>
                      <a:r>
                        <a:rPr lang="en-US" sz="2000" b="1" i="1" baseline="0" dirty="0" err="1" smtClean="0">
                          <a:solidFill>
                            <a:srgbClr val="FF0000"/>
                          </a:solidFill>
                        </a:rPr>
                        <a:t>phương</a:t>
                      </a:r>
                      <a:r>
                        <a:rPr lang="en-US" sz="2000" b="1" i="1" baseline="0" dirty="0" smtClean="0">
                          <a:solidFill>
                            <a:srgbClr val="FF0000"/>
                          </a:solidFill>
                        </a:rPr>
                        <a:t> </a:t>
                      </a:r>
                      <a:r>
                        <a:rPr lang="en-US" sz="2000" b="1" i="1" baseline="0" dirty="0" err="1" smtClean="0">
                          <a:solidFill>
                            <a:srgbClr val="FF0000"/>
                          </a:solidFill>
                        </a:rPr>
                        <a:t>án</a:t>
                      </a:r>
                      <a:r>
                        <a:rPr lang="en-US" sz="2000" b="1" i="1" baseline="0" dirty="0" smtClean="0">
                          <a:solidFill>
                            <a:srgbClr val="FF0000"/>
                          </a:solidFill>
                        </a:rPr>
                        <a:t> 1</a:t>
                      </a:r>
                      <a:endParaRPr lang="en-US" sz="2000" b="1" i="1" dirty="0">
                        <a:solidFill>
                          <a:srgbClr val="FF0000"/>
                        </a:solidFill>
                      </a:endParaRPr>
                    </a:p>
                  </a:txBody>
                  <a:tcPr/>
                </a:tc>
                <a:tc hMerge="1">
                  <a:txBody>
                    <a:bodyPr/>
                    <a:lstStyle/>
                    <a:p>
                      <a:endParaRPr lang="en-US" dirty="0"/>
                    </a:p>
                  </a:txBody>
                  <a:tcPr/>
                </a:tc>
                <a:tc hMerge="1">
                  <a:txBody>
                    <a:bodyPr/>
                    <a:lstStyle/>
                    <a:p>
                      <a:pPr marL="0" marR="0" indent="0" algn="l" defTabSz="342900" rtl="0" eaLnBrk="1" fontAlgn="auto" latinLnBrk="0" hangingPunct="1">
                        <a:lnSpc>
                          <a:spcPct val="100000"/>
                        </a:lnSpc>
                        <a:spcBef>
                          <a:spcPts val="0"/>
                        </a:spcBef>
                        <a:spcAft>
                          <a:spcPts val="0"/>
                        </a:spcAft>
                        <a:buClrTx/>
                        <a:buSzTx/>
                        <a:buFontTx/>
                        <a:buNone/>
                        <a:tabLst/>
                        <a:defRPr/>
                      </a:pPr>
                      <a:endParaRPr lang="en-US" dirty="0"/>
                    </a:p>
                  </a:txBody>
                  <a:tcPr/>
                </a:tc>
              </a:tr>
            </a:tbl>
          </a:graphicData>
        </a:graphic>
      </p:graphicFrame>
    </p:spTree>
    <p:extLst>
      <p:ext uri="{BB962C8B-B14F-4D97-AF65-F5344CB8AC3E}">
        <p14:creationId xmlns:p14="http://schemas.microsoft.com/office/powerpoint/2010/main" val="3677409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a:t>
            </a:r>
            <a:r>
              <a:rPr lang="en-US" dirty="0" smtClean="0"/>
              <a:t>18</a:t>
            </a:r>
            <a:endParaRPr lang="en-US" dirty="0"/>
          </a:p>
        </p:txBody>
      </p:sp>
      <p:sp>
        <p:nvSpPr>
          <p:cNvPr id="3" name="Content Placeholder 2"/>
          <p:cNvSpPr>
            <a:spLocks noGrp="1"/>
          </p:cNvSpPr>
          <p:nvPr>
            <p:ph idx="1"/>
          </p:nvPr>
        </p:nvSpPr>
        <p:spPr/>
        <p:txBody>
          <a:bodyPr/>
          <a:lstStyle/>
          <a:p>
            <a:r>
              <a:rPr lang="en-US" dirty="0" err="1"/>
              <a:t>Bài</a:t>
            </a:r>
            <a:r>
              <a:rPr lang="en-US" dirty="0"/>
              <a:t> </a:t>
            </a:r>
            <a:r>
              <a:rPr lang="en-US" dirty="0" err="1"/>
              <a:t>tập</a:t>
            </a:r>
            <a:r>
              <a:rPr lang="en-US" dirty="0"/>
              <a:t> 18: </a:t>
            </a:r>
            <a:r>
              <a:rPr lang="en-US" b="0" dirty="0" err="1"/>
              <a:t>Cty</a:t>
            </a:r>
            <a:r>
              <a:rPr lang="en-US" b="0" dirty="0"/>
              <a:t> </a:t>
            </a:r>
            <a:r>
              <a:rPr lang="en-US" b="0" dirty="0" err="1"/>
              <a:t>Huy</a:t>
            </a:r>
            <a:r>
              <a:rPr lang="en-US" b="0" dirty="0"/>
              <a:t> </a:t>
            </a:r>
            <a:r>
              <a:rPr lang="en-US" b="0" dirty="0" err="1"/>
              <a:t>Hoàng</a:t>
            </a:r>
            <a:r>
              <a:rPr lang="en-US" b="0" dirty="0"/>
              <a:t> </a:t>
            </a:r>
            <a:r>
              <a:rPr lang="en-US" b="0" dirty="0" err="1"/>
              <a:t>có</a:t>
            </a:r>
            <a:r>
              <a:rPr lang="en-US" b="0" dirty="0"/>
              <a:t> </a:t>
            </a:r>
            <a:r>
              <a:rPr lang="en-US" b="0" dirty="0" err="1"/>
              <a:t>vốn</a:t>
            </a:r>
            <a:r>
              <a:rPr lang="en-US" b="0" dirty="0"/>
              <a:t> </a:t>
            </a:r>
            <a:r>
              <a:rPr lang="en-US" b="0" dirty="0" err="1"/>
              <a:t>kinh</a:t>
            </a:r>
            <a:r>
              <a:rPr lang="en-US" b="0" dirty="0"/>
              <a:t> </a:t>
            </a:r>
            <a:r>
              <a:rPr lang="en-US" b="0" dirty="0" err="1"/>
              <a:t>doanh</a:t>
            </a:r>
            <a:r>
              <a:rPr lang="en-US" b="0" dirty="0"/>
              <a:t> </a:t>
            </a:r>
            <a:r>
              <a:rPr lang="en-US" b="0" dirty="0" err="1"/>
              <a:t>là</a:t>
            </a:r>
            <a:r>
              <a:rPr lang="en-US" b="0" dirty="0"/>
              <a:t> 100 </a:t>
            </a:r>
            <a:r>
              <a:rPr lang="en-US" b="0" dirty="0" err="1"/>
              <a:t>tỷ</a:t>
            </a:r>
            <a:r>
              <a:rPr lang="en-US" b="0" dirty="0"/>
              <a:t> </a:t>
            </a:r>
            <a:r>
              <a:rPr lang="en-US" b="0" dirty="0" err="1"/>
              <a:t>đồng</a:t>
            </a:r>
            <a:r>
              <a:rPr lang="en-US" b="0" dirty="0"/>
              <a:t> </a:t>
            </a:r>
            <a:r>
              <a:rPr lang="en-US" b="0" dirty="0" err="1"/>
              <a:t>với</a:t>
            </a:r>
            <a:r>
              <a:rPr lang="en-US" b="0" dirty="0"/>
              <a:t> </a:t>
            </a:r>
            <a:r>
              <a:rPr lang="en-US" b="0" dirty="0" err="1"/>
              <a:t>cấu</a:t>
            </a:r>
            <a:r>
              <a:rPr lang="en-US" b="0" dirty="0"/>
              <a:t> </a:t>
            </a:r>
            <a:r>
              <a:rPr lang="en-US" b="0" dirty="0" err="1"/>
              <a:t>trúc</a:t>
            </a:r>
            <a:r>
              <a:rPr lang="en-US" b="0" dirty="0"/>
              <a:t> </a:t>
            </a:r>
            <a:r>
              <a:rPr lang="en-US" b="0" dirty="0" err="1"/>
              <a:t>vốn</a:t>
            </a:r>
            <a:r>
              <a:rPr lang="en-US" b="0" dirty="0"/>
              <a:t> </a:t>
            </a:r>
            <a:r>
              <a:rPr lang="en-US" b="0" dirty="0" err="1"/>
              <a:t>như</a:t>
            </a:r>
            <a:r>
              <a:rPr lang="en-US" b="0" dirty="0"/>
              <a:t> </a:t>
            </a:r>
            <a:r>
              <a:rPr lang="en-US" b="0" dirty="0" err="1" smtClean="0"/>
              <a:t>sau</a:t>
            </a:r>
            <a:r>
              <a:rPr lang="en-US" b="0" dirty="0" smtClean="0"/>
              <a:t>: </a:t>
            </a:r>
            <a:r>
              <a:rPr lang="en-US" b="0" dirty="0" err="1" smtClean="0"/>
              <a:t>Cổ</a:t>
            </a:r>
            <a:r>
              <a:rPr lang="en-US" b="0" dirty="0" smtClean="0"/>
              <a:t> </a:t>
            </a:r>
            <a:r>
              <a:rPr lang="en-US" b="0" dirty="0" err="1"/>
              <a:t>phiếu</a:t>
            </a:r>
            <a:r>
              <a:rPr lang="en-US" b="0" dirty="0"/>
              <a:t> </a:t>
            </a:r>
            <a:r>
              <a:rPr lang="en-US" b="0" dirty="0" err="1"/>
              <a:t>thường</a:t>
            </a:r>
            <a:r>
              <a:rPr lang="en-US" b="0" dirty="0"/>
              <a:t> 50%, </a:t>
            </a:r>
            <a:r>
              <a:rPr lang="en-US" b="0" dirty="0" err="1"/>
              <a:t>số</a:t>
            </a:r>
            <a:r>
              <a:rPr lang="en-US" b="0" dirty="0"/>
              <a:t> </a:t>
            </a:r>
            <a:r>
              <a:rPr lang="en-US" b="0" dirty="0" err="1"/>
              <a:t>lượng</a:t>
            </a:r>
            <a:r>
              <a:rPr lang="en-US" b="0" dirty="0"/>
              <a:t>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lưu</a:t>
            </a:r>
            <a:r>
              <a:rPr lang="en-US" b="0" dirty="0"/>
              <a:t> </a:t>
            </a:r>
            <a:r>
              <a:rPr lang="en-US" b="0" dirty="0" err="1"/>
              <a:t>hành</a:t>
            </a:r>
            <a:r>
              <a:rPr lang="en-US" b="0" dirty="0"/>
              <a:t> 3.480.000 </a:t>
            </a:r>
            <a:r>
              <a:rPr lang="en-US" b="0" dirty="0" smtClean="0"/>
              <a:t>CP. </a:t>
            </a:r>
            <a:r>
              <a:rPr lang="en-US" b="0" dirty="0" err="1" smtClean="0"/>
              <a:t>Cổ</a:t>
            </a:r>
            <a:r>
              <a:rPr lang="en-US" b="0" dirty="0" smtClean="0"/>
              <a:t> </a:t>
            </a:r>
            <a:r>
              <a:rPr lang="en-US" b="0" dirty="0" err="1"/>
              <a:t>phiếu</a:t>
            </a:r>
            <a:r>
              <a:rPr lang="en-US" b="0" dirty="0"/>
              <a:t> </a:t>
            </a:r>
            <a:r>
              <a:rPr lang="en-US" b="0" dirty="0" err="1"/>
              <a:t>ưu</a:t>
            </a:r>
            <a:r>
              <a:rPr lang="en-US" b="0" dirty="0"/>
              <a:t> </a:t>
            </a:r>
            <a:r>
              <a:rPr lang="en-US" b="0" dirty="0" err="1"/>
              <a:t>đãi</a:t>
            </a:r>
            <a:r>
              <a:rPr lang="en-US" b="0" dirty="0"/>
              <a:t>: </a:t>
            </a:r>
            <a:r>
              <a:rPr lang="en-US" b="0" dirty="0" smtClean="0"/>
              <a:t>10%; </a:t>
            </a:r>
            <a:r>
              <a:rPr lang="en-US" b="0" dirty="0" err="1" smtClean="0"/>
              <a:t>Trái</a:t>
            </a:r>
            <a:r>
              <a:rPr lang="en-US" b="0" dirty="0" smtClean="0"/>
              <a:t> </a:t>
            </a:r>
            <a:r>
              <a:rPr lang="en-US" b="0" dirty="0" err="1"/>
              <a:t>phiếu</a:t>
            </a:r>
            <a:r>
              <a:rPr lang="en-US" b="0" dirty="0"/>
              <a:t> 40%, </a:t>
            </a:r>
          </a:p>
          <a:p>
            <a:pPr marL="0" indent="0" algn="just">
              <a:buNone/>
            </a:pPr>
            <a:r>
              <a:rPr lang="en-US" b="0" dirty="0" smtClean="0"/>
              <a:t>	</a:t>
            </a:r>
            <a:r>
              <a:rPr lang="en-US" b="0" dirty="0" err="1" smtClean="0"/>
              <a:t>Kết</a:t>
            </a:r>
            <a:r>
              <a:rPr lang="en-US" b="0" dirty="0" smtClean="0"/>
              <a:t> </a:t>
            </a:r>
            <a:r>
              <a:rPr lang="en-US" b="0" dirty="0" err="1"/>
              <a:t>quả</a:t>
            </a:r>
            <a:r>
              <a:rPr lang="en-US" b="0" dirty="0"/>
              <a:t> </a:t>
            </a:r>
            <a:r>
              <a:rPr lang="en-US" b="0" dirty="0" err="1"/>
              <a:t>kinh</a:t>
            </a:r>
            <a:r>
              <a:rPr lang="en-US" b="0" dirty="0"/>
              <a:t> </a:t>
            </a:r>
            <a:r>
              <a:rPr lang="en-US" b="0" dirty="0" err="1"/>
              <a:t>doanh</a:t>
            </a:r>
            <a:r>
              <a:rPr lang="en-US" b="0" dirty="0"/>
              <a:t> EAT: 18 </a:t>
            </a:r>
            <a:r>
              <a:rPr lang="en-US" b="0" dirty="0" err="1"/>
              <a:t>tỷ</a:t>
            </a:r>
            <a:r>
              <a:rPr lang="en-US" b="0" dirty="0"/>
              <a:t> </a:t>
            </a:r>
            <a:r>
              <a:rPr lang="en-US" b="0" dirty="0" err="1"/>
              <a:t>đồng</a:t>
            </a:r>
            <a:r>
              <a:rPr lang="en-US" b="0" dirty="0"/>
              <a:t>. </a:t>
            </a:r>
            <a:r>
              <a:rPr lang="en-US" b="0" dirty="0" err="1"/>
              <a:t>Tỷ</a:t>
            </a:r>
            <a:r>
              <a:rPr lang="en-US" b="0" dirty="0"/>
              <a:t> </a:t>
            </a:r>
            <a:r>
              <a:rPr lang="en-US" b="0" dirty="0" err="1"/>
              <a:t>lệ</a:t>
            </a:r>
            <a:r>
              <a:rPr lang="en-US" b="0" dirty="0"/>
              <a:t> </a:t>
            </a:r>
            <a:r>
              <a:rPr lang="en-US" b="0" dirty="0" err="1"/>
              <a:t>thu</a:t>
            </a:r>
            <a:r>
              <a:rPr lang="en-US" b="0" dirty="0"/>
              <a:t> </a:t>
            </a:r>
            <a:r>
              <a:rPr lang="en-US" b="0" dirty="0" err="1"/>
              <a:t>nhập</a:t>
            </a:r>
            <a:r>
              <a:rPr lang="en-US" b="0" dirty="0"/>
              <a:t> </a:t>
            </a:r>
            <a:r>
              <a:rPr lang="en-US" b="0" dirty="0" err="1"/>
              <a:t>giữ</a:t>
            </a:r>
            <a:r>
              <a:rPr lang="en-US" b="0" dirty="0"/>
              <a:t> </a:t>
            </a:r>
            <a:r>
              <a:rPr lang="en-US" b="0" dirty="0" err="1"/>
              <a:t>lại</a:t>
            </a:r>
            <a:r>
              <a:rPr lang="en-US" b="0" dirty="0"/>
              <a:t> 50%, </a:t>
            </a:r>
            <a:r>
              <a:rPr lang="en-US" b="0" dirty="0" err="1"/>
              <a:t>tỷ</a:t>
            </a:r>
            <a:r>
              <a:rPr lang="en-US" b="0" dirty="0"/>
              <a:t> </a:t>
            </a:r>
            <a:r>
              <a:rPr lang="en-US" b="0" dirty="0" err="1"/>
              <a:t>lệ</a:t>
            </a:r>
            <a:r>
              <a:rPr lang="en-US" b="0" dirty="0"/>
              <a:t>  </a:t>
            </a:r>
            <a:r>
              <a:rPr lang="en-US" b="0" dirty="0" err="1"/>
              <a:t>cổ</a:t>
            </a:r>
            <a:r>
              <a:rPr lang="en-US" b="0" dirty="0"/>
              <a:t> </a:t>
            </a:r>
            <a:r>
              <a:rPr lang="en-US" b="0" dirty="0" err="1"/>
              <a:t>tức</a:t>
            </a:r>
            <a:r>
              <a:rPr lang="en-US" b="0" dirty="0"/>
              <a:t> </a:t>
            </a:r>
            <a:r>
              <a:rPr lang="en-US" b="0" dirty="0" err="1"/>
              <a:t>ưu</a:t>
            </a:r>
            <a:r>
              <a:rPr lang="en-US" b="0" dirty="0"/>
              <a:t> </a:t>
            </a:r>
            <a:r>
              <a:rPr lang="en-US" b="0" dirty="0" err="1"/>
              <a:t>đãi</a:t>
            </a:r>
            <a:r>
              <a:rPr lang="en-US" b="0" dirty="0"/>
              <a:t> 6%. </a:t>
            </a:r>
          </a:p>
          <a:p>
            <a:pPr marL="0" indent="0" algn="just">
              <a:buNone/>
            </a:pPr>
            <a:r>
              <a:rPr lang="en-US" b="0" dirty="0" smtClean="0"/>
              <a:t>	a</a:t>
            </a:r>
            <a:r>
              <a:rPr lang="en-US" b="0" dirty="0"/>
              <a:t>/ </a:t>
            </a:r>
            <a:r>
              <a:rPr lang="en-US" b="0" dirty="0" err="1"/>
              <a:t>Tính</a:t>
            </a:r>
            <a:r>
              <a:rPr lang="en-US" b="0" dirty="0"/>
              <a:t> </a:t>
            </a:r>
            <a:r>
              <a:rPr lang="en-US" b="0" dirty="0" err="1"/>
              <a:t>các</a:t>
            </a:r>
            <a:r>
              <a:rPr lang="en-US" b="0" dirty="0"/>
              <a:t> </a:t>
            </a:r>
            <a:r>
              <a:rPr lang="en-US" b="0" dirty="0" err="1"/>
              <a:t>chỉ</a:t>
            </a:r>
            <a:r>
              <a:rPr lang="en-US" b="0" dirty="0"/>
              <a:t> </a:t>
            </a:r>
            <a:r>
              <a:rPr lang="en-US" b="0" dirty="0" err="1"/>
              <a:t>tiêu</a:t>
            </a:r>
            <a:r>
              <a:rPr lang="en-US" b="0" dirty="0"/>
              <a:t> ROE, EPS, DPS, </a:t>
            </a:r>
            <a:r>
              <a:rPr lang="en-US" b="0" dirty="0" err="1"/>
              <a:t>tốc</a:t>
            </a:r>
            <a:r>
              <a:rPr lang="en-US" b="0" dirty="0"/>
              <a:t> </a:t>
            </a:r>
            <a:r>
              <a:rPr lang="en-US" b="0" dirty="0" err="1"/>
              <a:t>độ</a:t>
            </a:r>
            <a:r>
              <a:rPr lang="en-US" b="0" dirty="0"/>
              <a:t> </a:t>
            </a:r>
            <a:r>
              <a:rPr lang="en-US" b="0" dirty="0" err="1"/>
              <a:t>tăng</a:t>
            </a:r>
            <a:r>
              <a:rPr lang="en-US" b="0" dirty="0"/>
              <a:t> </a:t>
            </a:r>
            <a:r>
              <a:rPr lang="en-US" b="0" dirty="0" err="1"/>
              <a:t>trưởng</a:t>
            </a:r>
            <a:r>
              <a:rPr lang="en-US" b="0" dirty="0"/>
              <a:t>?</a:t>
            </a:r>
          </a:p>
          <a:p>
            <a:pPr marL="0" indent="0" algn="just">
              <a:buNone/>
            </a:pPr>
            <a:r>
              <a:rPr lang="en-US" b="0" dirty="0" smtClean="0"/>
              <a:t>	b</a:t>
            </a:r>
            <a:r>
              <a:rPr lang="en-US" b="0" dirty="0"/>
              <a:t>/ </a:t>
            </a:r>
            <a:r>
              <a:rPr lang="en-US" b="0" dirty="0" err="1"/>
              <a:t>Tốc</a:t>
            </a:r>
            <a:r>
              <a:rPr lang="en-US" b="0" dirty="0"/>
              <a:t> </a:t>
            </a:r>
            <a:r>
              <a:rPr lang="en-US" b="0" dirty="0" err="1"/>
              <a:t>độ</a:t>
            </a:r>
            <a:r>
              <a:rPr lang="en-US" b="0" dirty="0"/>
              <a:t> </a:t>
            </a:r>
            <a:r>
              <a:rPr lang="en-US" b="0" dirty="0" err="1"/>
              <a:t>tăng</a:t>
            </a:r>
            <a:r>
              <a:rPr lang="en-US" b="0" dirty="0"/>
              <a:t> </a:t>
            </a:r>
            <a:r>
              <a:rPr lang="en-US" b="0" dirty="0" err="1"/>
              <a:t>trưởng</a:t>
            </a:r>
            <a:r>
              <a:rPr lang="en-US" b="0" dirty="0"/>
              <a:t> </a:t>
            </a:r>
            <a:r>
              <a:rPr lang="en-US" b="0" dirty="0" err="1"/>
              <a:t>trên</a:t>
            </a:r>
            <a:r>
              <a:rPr lang="en-US" b="0" dirty="0"/>
              <a:t> </a:t>
            </a:r>
            <a:r>
              <a:rPr lang="en-US" b="0" dirty="0" err="1"/>
              <a:t>được</a:t>
            </a:r>
            <a:r>
              <a:rPr lang="en-US" b="0" dirty="0"/>
              <a:t> </a:t>
            </a:r>
            <a:r>
              <a:rPr lang="en-US" b="0" dirty="0" err="1"/>
              <a:t>duy</a:t>
            </a:r>
            <a:r>
              <a:rPr lang="en-US" b="0" dirty="0"/>
              <a:t> </a:t>
            </a:r>
            <a:r>
              <a:rPr lang="en-US" b="0" dirty="0" err="1"/>
              <a:t>trì</a:t>
            </a:r>
            <a:r>
              <a:rPr lang="en-US" b="0" dirty="0"/>
              <a:t> </a:t>
            </a:r>
            <a:r>
              <a:rPr lang="en-US" b="0" dirty="0" err="1"/>
              <a:t>trong</a:t>
            </a:r>
            <a:r>
              <a:rPr lang="en-US" b="0" dirty="0"/>
              <a:t> 3 </a:t>
            </a:r>
            <a:r>
              <a:rPr lang="en-US" b="0" dirty="0" err="1"/>
              <a:t>năm</a:t>
            </a:r>
            <a:r>
              <a:rPr lang="en-US" b="0" dirty="0"/>
              <a:t> </a:t>
            </a:r>
            <a:r>
              <a:rPr lang="en-US" b="0" dirty="0" err="1"/>
              <a:t>tới</a:t>
            </a:r>
            <a:r>
              <a:rPr lang="en-US" b="0" dirty="0"/>
              <a:t>, </a:t>
            </a:r>
            <a:r>
              <a:rPr lang="en-US" b="0" dirty="0" err="1"/>
              <a:t>năm</a:t>
            </a:r>
            <a:r>
              <a:rPr lang="en-US" b="0" dirty="0"/>
              <a:t> </a:t>
            </a:r>
            <a:r>
              <a:rPr lang="en-US" b="0" dirty="0" err="1"/>
              <a:t>thứ</a:t>
            </a:r>
            <a:r>
              <a:rPr lang="en-US" b="0" dirty="0"/>
              <a:t> 4 </a:t>
            </a:r>
            <a:r>
              <a:rPr lang="en-US" b="0" dirty="0" err="1"/>
              <a:t>tăng</a:t>
            </a:r>
            <a:r>
              <a:rPr lang="en-US" b="0" dirty="0"/>
              <a:t> 12%/</a:t>
            </a:r>
            <a:r>
              <a:rPr lang="en-US" b="0" dirty="0" err="1"/>
              <a:t>năm</a:t>
            </a:r>
            <a:r>
              <a:rPr lang="en-US" b="0" dirty="0"/>
              <a:t> </a:t>
            </a:r>
            <a:r>
              <a:rPr lang="en-US" b="0" dirty="0" err="1"/>
              <a:t>và</a:t>
            </a:r>
            <a:r>
              <a:rPr lang="en-US" b="0" dirty="0"/>
              <a:t> </a:t>
            </a:r>
            <a:r>
              <a:rPr lang="en-US" b="0" dirty="0" err="1"/>
              <a:t>năm</a:t>
            </a:r>
            <a:r>
              <a:rPr lang="en-US" b="0" dirty="0"/>
              <a:t> </a:t>
            </a:r>
            <a:r>
              <a:rPr lang="en-US" b="0" dirty="0" err="1"/>
              <a:t>thứ</a:t>
            </a:r>
            <a:r>
              <a:rPr lang="en-US" b="0" dirty="0"/>
              <a:t> 5 </a:t>
            </a:r>
            <a:r>
              <a:rPr lang="en-US" b="0" dirty="0" err="1"/>
              <a:t>trở</a:t>
            </a:r>
            <a:r>
              <a:rPr lang="en-US" b="0" dirty="0"/>
              <a:t> </a:t>
            </a:r>
            <a:r>
              <a:rPr lang="en-US" b="0" dirty="0" err="1"/>
              <a:t>đi</a:t>
            </a:r>
            <a:r>
              <a:rPr lang="en-US" b="0" dirty="0"/>
              <a:t> </a:t>
            </a:r>
            <a:r>
              <a:rPr lang="en-US" b="0" dirty="0" err="1"/>
              <a:t>tăng</a:t>
            </a:r>
            <a:r>
              <a:rPr lang="en-US" b="0" dirty="0"/>
              <a:t> 6%/</a:t>
            </a:r>
            <a:r>
              <a:rPr lang="en-US" b="0" dirty="0" err="1"/>
              <a:t>năm</a:t>
            </a:r>
            <a:r>
              <a:rPr lang="en-US" b="0" dirty="0"/>
              <a:t>. </a:t>
            </a:r>
            <a:r>
              <a:rPr lang="en-US" b="0" dirty="0" err="1"/>
              <a:t>Tỷ</a:t>
            </a:r>
            <a:r>
              <a:rPr lang="en-US" b="0" dirty="0"/>
              <a:t> </a:t>
            </a:r>
            <a:r>
              <a:rPr lang="en-US" b="0" dirty="0" err="1"/>
              <a:t>lệ</a:t>
            </a:r>
            <a:r>
              <a:rPr lang="en-US" b="0" dirty="0"/>
              <a:t> </a:t>
            </a:r>
            <a:r>
              <a:rPr lang="en-US" b="0" dirty="0" err="1"/>
              <a:t>lãi</a:t>
            </a:r>
            <a:r>
              <a:rPr lang="en-US" b="0" dirty="0"/>
              <a:t> </a:t>
            </a:r>
            <a:r>
              <a:rPr lang="en-US" b="0" dirty="0" err="1"/>
              <a:t>yêu</a:t>
            </a:r>
            <a:r>
              <a:rPr lang="en-US" b="0" dirty="0"/>
              <a:t> </a:t>
            </a:r>
            <a:r>
              <a:rPr lang="en-US" b="0" dirty="0" err="1"/>
              <a:t>cầu</a:t>
            </a:r>
            <a:r>
              <a:rPr lang="en-US" b="0" dirty="0"/>
              <a:t> </a:t>
            </a:r>
            <a:r>
              <a:rPr lang="en-US" b="0" dirty="0" err="1"/>
              <a:t>trên</a:t>
            </a:r>
            <a:r>
              <a:rPr lang="en-US" b="0" dirty="0"/>
              <a:t> </a:t>
            </a:r>
            <a:r>
              <a:rPr lang="en-US" b="0" dirty="0" err="1"/>
              <a:t>cổ</a:t>
            </a:r>
            <a:r>
              <a:rPr lang="en-US" b="0" dirty="0"/>
              <a:t> </a:t>
            </a:r>
            <a:r>
              <a:rPr lang="en-US" b="0" dirty="0" err="1"/>
              <a:t>phiếu</a:t>
            </a:r>
            <a:r>
              <a:rPr lang="en-US" b="0" dirty="0"/>
              <a:t> </a:t>
            </a:r>
            <a:r>
              <a:rPr lang="en-US" b="0" dirty="0" err="1"/>
              <a:t>là</a:t>
            </a:r>
            <a:r>
              <a:rPr lang="en-US" b="0" dirty="0"/>
              <a:t> 10%. </a:t>
            </a:r>
            <a:r>
              <a:rPr lang="en-US" b="0" dirty="0" err="1"/>
              <a:t>Hãy</a:t>
            </a:r>
            <a:r>
              <a:rPr lang="en-US" b="0" dirty="0"/>
              <a:t> </a:t>
            </a:r>
            <a:r>
              <a:rPr lang="en-US" b="0" dirty="0" err="1"/>
              <a:t>tính</a:t>
            </a:r>
            <a:r>
              <a:rPr lang="en-US" b="0" dirty="0"/>
              <a:t> </a:t>
            </a:r>
            <a:r>
              <a:rPr lang="en-US" b="0" dirty="0" err="1"/>
              <a:t>giá</a:t>
            </a:r>
            <a:r>
              <a:rPr lang="en-US" b="0" dirty="0"/>
              <a:t> </a:t>
            </a:r>
            <a:r>
              <a:rPr lang="en-US" b="0" dirty="0" err="1"/>
              <a:t>cổ</a:t>
            </a:r>
            <a:r>
              <a:rPr lang="en-US" b="0" dirty="0"/>
              <a:t> </a:t>
            </a:r>
            <a:r>
              <a:rPr lang="en-US" b="0" dirty="0" err="1"/>
              <a:t>phiếu</a:t>
            </a:r>
            <a:r>
              <a:rPr lang="en-US" b="0" dirty="0"/>
              <a:t> </a:t>
            </a:r>
            <a:r>
              <a:rPr lang="en-US" b="0" dirty="0" err="1"/>
              <a:t>hiện</a:t>
            </a:r>
            <a:r>
              <a:rPr lang="en-US" b="0" dirty="0"/>
              <a:t> nay?</a:t>
            </a:r>
          </a:p>
          <a:p>
            <a:endParaRPr lang="en-US" dirty="0"/>
          </a:p>
        </p:txBody>
      </p:sp>
    </p:spTree>
    <p:extLst>
      <p:ext uri="{BB962C8B-B14F-4D97-AF65-F5344CB8AC3E}">
        <p14:creationId xmlns:p14="http://schemas.microsoft.com/office/powerpoint/2010/main" val="203921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18</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0" dirty="0" err="1" smtClean="0"/>
              <a:t>Cổ</a:t>
            </a:r>
            <a:r>
              <a:rPr lang="en-US" b="0" dirty="0" smtClean="0"/>
              <a:t> </a:t>
            </a:r>
            <a:r>
              <a:rPr lang="en-US" b="0" dirty="0" err="1" smtClean="0"/>
              <a:t>phiếu</a:t>
            </a:r>
            <a:r>
              <a:rPr lang="en-US" b="0" dirty="0" smtClean="0"/>
              <a:t> </a:t>
            </a:r>
            <a:r>
              <a:rPr lang="en-US" b="0" dirty="0" err="1" smtClean="0"/>
              <a:t>thường</a:t>
            </a:r>
            <a:r>
              <a:rPr lang="en-US" b="0" dirty="0" smtClean="0"/>
              <a:t> = 100 </a:t>
            </a:r>
            <a:r>
              <a:rPr lang="en-US" b="0" dirty="0" err="1" smtClean="0"/>
              <a:t>tỷ</a:t>
            </a:r>
            <a:r>
              <a:rPr lang="en-US" b="0" dirty="0" smtClean="0"/>
              <a:t> x 50% = 50 </a:t>
            </a:r>
            <a:r>
              <a:rPr lang="en-US" b="0" dirty="0" err="1" smtClean="0"/>
              <a:t>tỷ</a:t>
            </a:r>
            <a:r>
              <a:rPr lang="en-US" b="0" dirty="0" smtClean="0"/>
              <a:t>; </a:t>
            </a:r>
            <a:r>
              <a:rPr lang="en-US" b="0" dirty="0" err="1" smtClean="0"/>
              <a:t>Cổ</a:t>
            </a:r>
            <a:r>
              <a:rPr lang="en-US" b="0" dirty="0" smtClean="0"/>
              <a:t> </a:t>
            </a:r>
            <a:r>
              <a:rPr lang="en-US" b="0" dirty="0" err="1" smtClean="0"/>
              <a:t>phiếu</a:t>
            </a:r>
            <a:r>
              <a:rPr lang="en-US" b="0" dirty="0" smtClean="0"/>
              <a:t> </a:t>
            </a:r>
            <a:r>
              <a:rPr lang="en-US" b="0" dirty="0" err="1" smtClean="0"/>
              <a:t>ưu</a:t>
            </a:r>
            <a:r>
              <a:rPr lang="en-US" b="0" dirty="0" smtClean="0"/>
              <a:t> </a:t>
            </a:r>
            <a:r>
              <a:rPr lang="en-US" b="0" dirty="0" err="1" smtClean="0"/>
              <a:t>đãi</a:t>
            </a:r>
            <a:r>
              <a:rPr lang="en-US" b="0" dirty="0" smtClean="0"/>
              <a:t> = 100 </a:t>
            </a:r>
            <a:r>
              <a:rPr lang="en-US" b="0" dirty="0" err="1" smtClean="0"/>
              <a:t>tỷ</a:t>
            </a:r>
            <a:r>
              <a:rPr lang="en-US" b="0" dirty="0" smtClean="0"/>
              <a:t> x 10% = 10 </a:t>
            </a:r>
            <a:r>
              <a:rPr lang="en-US" b="0" dirty="0" err="1" smtClean="0"/>
              <a:t>tỷ</a:t>
            </a:r>
            <a:endParaRPr lang="en-US" b="0" dirty="0" smtClean="0"/>
          </a:p>
          <a:p>
            <a:pPr>
              <a:buFont typeface="Wingdings" panose="05000000000000000000" pitchFamily="2" charset="2"/>
              <a:buChar char="§"/>
            </a:pPr>
            <a:r>
              <a:rPr lang="en-US" b="0" dirty="0" err="1" smtClean="0"/>
              <a:t>Trái</a:t>
            </a:r>
            <a:r>
              <a:rPr lang="en-US" b="0" dirty="0" smtClean="0"/>
              <a:t> </a:t>
            </a:r>
            <a:r>
              <a:rPr lang="en-US" b="0" dirty="0" err="1" smtClean="0"/>
              <a:t>phiếu</a:t>
            </a:r>
            <a:r>
              <a:rPr lang="en-US" b="0" dirty="0" smtClean="0"/>
              <a:t> = 100 </a:t>
            </a:r>
            <a:r>
              <a:rPr lang="en-US" b="0" dirty="0" err="1" smtClean="0"/>
              <a:t>tỷ</a:t>
            </a:r>
            <a:r>
              <a:rPr lang="en-US" b="0" dirty="0" smtClean="0"/>
              <a:t> x 40% = 40 </a:t>
            </a:r>
            <a:r>
              <a:rPr lang="en-US" b="0" dirty="0" err="1" smtClean="0"/>
              <a:t>tỷ</a:t>
            </a:r>
            <a:endParaRPr lang="en-US" b="0" dirty="0" smtClean="0"/>
          </a:p>
          <a:p>
            <a:pPr>
              <a:buFont typeface="Symbol"/>
              <a:buChar char="Þ"/>
            </a:pPr>
            <a:r>
              <a:rPr lang="en-US" b="0" dirty="0" err="1" smtClean="0"/>
              <a:t>Vốn</a:t>
            </a:r>
            <a:r>
              <a:rPr lang="en-US" b="0" dirty="0" smtClean="0"/>
              <a:t> </a:t>
            </a:r>
            <a:r>
              <a:rPr lang="en-US" b="0" dirty="0" err="1" smtClean="0"/>
              <a:t>chủ</a:t>
            </a:r>
            <a:r>
              <a:rPr lang="en-US" b="0" dirty="0" smtClean="0"/>
              <a:t> </a:t>
            </a:r>
            <a:r>
              <a:rPr lang="en-US" b="0" dirty="0" err="1" smtClean="0"/>
              <a:t>sở</a:t>
            </a:r>
            <a:r>
              <a:rPr lang="en-US" b="0" dirty="0" smtClean="0"/>
              <a:t> </a:t>
            </a:r>
            <a:r>
              <a:rPr lang="en-US" b="0" dirty="0" err="1" smtClean="0"/>
              <a:t>hữu</a:t>
            </a:r>
            <a:r>
              <a:rPr lang="en-US" b="0" dirty="0" smtClean="0"/>
              <a:t> = 50 </a:t>
            </a:r>
            <a:r>
              <a:rPr lang="en-US" b="0" dirty="0" err="1" smtClean="0"/>
              <a:t>tỷ</a:t>
            </a:r>
            <a:r>
              <a:rPr lang="en-US" b="0" dirty="0" smtClean="0"/>
              <a:t> + 10 </a:t>
            </a:r>
            <a:r>
              <a:rPr lang="en-US" b="0" dirty="0" err="1" smtClean="0"/>
              <a:t>tỷ</a:t>
            </a:r>
            <a:r>
              <a:rPr lang="en-US" b="0" dirty="0" smtClean="0"/>
              <a:t> = 60 </a:t>
            </a:r>
            <a:r>
              <a:rPr lang="en-US" b="0" dirty="0" err="1" smtClean="0"/>
              <a:t>tỷ</a:t>
            </a:r>
            <a:endParaRPr lang="en-US" b="0" dirty="0" smtClean="0"/>
          </a:p>
          <a:p>
            <a:pPr>
              <a:buFont typeface="Symbol"/>
              <a:buChar char="Þ"/>
            </a:pPr>
            <a:r>
              <a:rPr lang="en-US" b="0" dirty="0" smtClean="0"/>
              <a:t>ROE = </a:t>
            </a:r>
            <a:r>
              <a:rPr lang="en-US" b="0" dirty="0" err="1" smtClean="0"/>
              <a:t>thu</a:t>
            </a:r>
            <a:r>
              <a:rPr lang="en-US" b="0" dirty="0" smtClean="0"/>
              <a:t> </a:t>
            </a:r>
            <a:r>
              <a:rPr lang="en-US" b="0" dirty="0" err="1" smtClean="0"/>
              <a:t>nhập</a:t>
            </a:r>
            <a:r>
              <a:rPr lang="en-US" b="0" dirty="0" smtClean="0"/>
              <a:t> </a:t>
            </a:r>
            <a:r>
              <a:rPr lang="en-US" b="0" dirty="0" err="1" smtClean="0"/>
              <a:t>ròng</a:t>
            </a:r>
            <a:r>
              <a:rPr lang="en-US" b="0" dirty="0" smtClean="0"/>
              <a:t>/</a:t>
            </a:r>
            <a:r>
              <a:rPr lang="en-US" b="0" dirty="0" err="1" smtClean="0"/>
              <a:t>Vốn</a:t>
            </a:r>
            <a:r>
              <a:rPr lang="en-US" b="0" dirty="0" smtClean="0"/>
              <a:t> </a:t>
            </a:r>
            <a:r>
              <a:rPr lang="en-US" b="0" dirty="0" err="1" smtClean="0"/>
              <a:t>chủ</a:t>
            </a:r>
            <a:r>
              <a:rPr lang="en-US" b="0" dirty="0" smtClean="0"/>
              <a:t> </a:t>
            </a:r>
            <a:r>
              <a:rPr lang="en-US" b="0" dirty="0" err="1" smtClean="0"/>
              <a:t>sở</a:t>
            </a:r>
            <a:r>
              <a:rPr lang="en-US" b="0" dirty="0" smtClean="0"/>
              <a:t> </a:t>
            </a:r>
            <a:r>
              <a:rPr lang="en-US" b="0" dirty="0" err="1" smtClean="0"/>
              <a:t>hữu</a:t>
            </a:r>
            <a:r>
              <a:rPr lang="en-US" b="0" dirty="0" smtClean="0"/>
              <a:t> = 18 </a:t>
            </a:r>
            <a:r>
              <a:rPr lang="en-US" b="0" dirty="0" err="1" smtClean="0"/>
              <a:t>tỷ</a:t>
            </a:r>
            <a:r>
              <a:rPr lang="en-US" b="0" dirty="0" smtClean="0"/>
              <a:t>/60 </a:t>
            </a:r>
            <a:r>
              <a:rPr lang="en-US" b="0" dirty="0" err="1" smtClean="0"/>
              <a:t>tỷ</a:t>
            </a:r>
            <a:r>
              <a:rPr lang="en-US" b="0" dirty="0" smtClean="0"/>
              <a:t> = 0,3 (30%)</a:t>
            </a:r>
          </a:p>
          <a:p>
            <a:pPr>
              <a:buFont typeface="Symbol"/>
              <a:buChar char="Þ"/>
            </a:pPr>
            <a:r>
              <a:rPr lang="en-US" b="0" dirty="0" smtClean="0"/>
              <a:t>EPS = (</a:t>
            </a:r>
            <a:r>
              <a:rPr lang="en-US" b="0" dirty="0" err="1" smtClean="0"/>
              <a:t>thu</a:t>
            </a:r>
            <a:r>
              <a:rPr lang="en-US" b="0" dirty="0" smtClean="0"/>
              <a:t> </a:t>
            </a:r>
            <a:r>
              <a:rPr lang="en-US" b="0" dirty="0" err="1" smtClean="0"/>
              <a:t>nhập</a:t>
            </a:r>
            <a:r>
              <a:rPr lang="en-US" b="0" dirty="0" smtClean="0"/>
              <a:t> </a:t>
            </a:r>
            <a:r>
              <a:rPr lang="en-US" b="0" dirty="0" err="1" smtClean="0"/>
              <a:t>ròng</a:t>
            </a:r>
            <a:r>
              <a:rPr lang="en-US" b="0" dirty="0" smtClean="0"/>
              <a:t> – </a:t>
            </a:r>
            <a:r>
              <a:rPr lang="en-US" b="0" dirty="0" err="1" smtClean="0"/>
              <a:t>cổ</a:t>
            </a:r>
            <a:r>
              <a:rPr lang="en-US" b="0" dirty="0" smtClean="0"/>
              <a:t> </a:t>
            </a:r>
            <a:r>
              <a:rPr lang="en-US" b="0" dirty="0" err="1" smtClean="0"/>
              <a:t>tức</a:t>
            </a:r>
            <a:r>
              <a:rPr lang="en-US" b="0" dirty="0" smtClean="0"/>
              <a:t> </a:t>
            </a:r>
            <a:r>
              <a:rPr lang="en-US" b="0" dirty="0" err="1" smtClean="0"/>
              <a:t>cổ</a:t>
            </a:r>
            <a:r>
              <a:rPr lang="en-US" b="0" dirty="0" smtClean="0"/>
              <a:t> </a:t>
            </a:r>
            <a:r>
              <a:rPr lang="en-US" b="0" dirty="0" err="1" smtClean="0"/>
              <a:t>phiếu</a:t>
            </a:r>
            <a:r>
              <a:rPr lang="en-US" b="0" dirty="0" smtClean="0"/>
              <a:t> </a:t>
            </a:r>
            <a:r>
              <a:rPr lang="en-US" b="0" dirty="0" err="1" smtClean="0"/>
              <a:t>ưu</a:t>
            </a:r>
            <a:r>
              <a:rPr lang="en-US" b="0" dirty="0" smtClean="0"/>
              <a:t> </a:t>
            </a:r>
            <a:r>
              <a:rPr lang="en-US" b="0" dirty="0" err="1" smtClean="0"/>
              <a:t>đãi</a:t>
            </a:r>
            <a:r>
              <a:rPr lang="en-US" b="0" dirty="0" smtClean="0"/>
              <a:t>)/</a:t>
            </a:r>
            <a:r>
              <a:rPr lang="en-US" b="0" dirty="0" err="1" smtClean="0"/>
              <a:t>Số</a:t>
            </a:r>
            <a:r>
              <a:rPr lang="en-US" b="0" dirty="0" smtClean="0"/>
              <a:t> </a:t>
            </a:r>
            <a:r>
              <a:rPr lang="en-US" b="0" dirty="0" err="1" smtClean="0"/>
              <a:t>cổ</a:t>
            </a:r>
            <a:r>
              <a:rPr lang="en-US" b="0" dirty="0" smtClean="0"/>
              <a:t> </a:t>
            </a:r>
            <a:r>
              <a:rPr lang="en-US" b="0" dirty="0" err="1" smtClean="0"/>
              <a:t>phiếu</a:t>
            </a:r>
            <a:r>
              <a:rPr lang="en-US" b="0" dirty="0" smtClean="0"/>
              <a:t> </a:t>
            </a:r>
            <a:r>
              <a:rPr lang="en-US" b="0" dirty="0" err="1" smtClean="0"/>
              <a:t>thường</a:t>
            </a:r>
            <a:r>
              <a:rPr lang="en-US" b="0" dirty="0" smtClean="0"/>
              <a:t> </a:t>
            </a:r>
            <a:r>
              <a:rPr lang="en-US" b="0" dirty="0" err="1" smtClean="0"/>
              <a:t>đang</a:t>
            </a:r>
            <a:r>
              <a:rPr lang="en-US" b="0" dirty="0" smtClean="0"/>
              <a:t> </a:t>
            </a:r>
            <a:r>
              <a:rPr lang="en-US" b="0" dirty="0" err="1" smtClean="0"/>
              <a:t>lưu</a:t>
            </a:r>
            <a:r>
              <a:rPr lang="en-US" b="0" dirty="0" smtClean="0"/>
              <a:t> </a:t>
            </a:r>
            <a:r>
              <a:rPr lang="en-US" b="0" dirty="0" err="1" smtClean="0"/>
              <a:t>hành</a:t>
            </a:r>
            <a:r>
              <a:rPr lang="en-US" b="0" dirty="0"/>
              <a:t> </a:t>
            </a:r>
            <a:r>
              <a:rPr lang="en-US" b="0" dirty="0" smtClean="0"/>
              <a:t>= (18 </a:t>
            </a:r>
            <a:r>
              <a:rPr lang="en-US" b="0" dirty="0" err="1" smtClean="0"/>
              <a:t>tỷ</a:t>
            </a:r>
            <a:r>
              <a:rPr lang="en-US" b="0" dirty="0" smtClean="0"/>
              <a:t> - 10 </a:t>
            </a:r>
            <a:r>
              <a:rPr lang="en-US" b="0" dirty="0" err="1" smtClean="0"/>
              <a:t>tỷ</a:t>
            </a:r>
            <a:r>
              <a:rPr lang="en-US" b="0" dirty="0" smtClean="0"/>
              <a:t> x 6%)/ = 3.480.000 CP = 5.000 đ</a:t>
            </a:r>
          </a:p>
          <a:p>
            <a:pPr>
              <a:buFont typeface="Symbol"/>
              <a:buChar char="Þ"/>
            </a:pPr>
            <a:r>
              <a:rPr lang="en-US" b="0" dirty="0" smtClean="0"/>
              <a:t>DPS = EPS x % </a:t>
            </a:r>
            <a:r>
              <a:rPr lang="en-US" b="0" dirty="0" err="1" smtClean="0"/>
              <a:t>thanh</a:t>
            </a:r>
            <a:r>
              <a:rPr lang="en-US" b="0" dirty="0" smtClean="0"/>
              <a:t> </a:t>
            </a:r>
            <a:r>
              <a:rPr lang="en-US" b="0" dirty="0" err="1" smtClean="0"/>
              <a:t>toán</a:t>
            </a:r>
            <a:r>
              <a:rPr lang="en-US" b="0" dirty="0" smtClean="0"/>
              <a:t> </a:t>
            </a:r>
            <a:r>
              <a:rPr lang="en-US" b="0" dirty="0" err="1" smtClean="0"/>
              <a:t>cổ</a:t>
            </a:r>
            <a:r>
              <a:rPr lang="en-US" b="0" dirty="0" smtClean="0"/>
              <a:t> </a:t>
            </a:r>
            <a:r>
              <a:rPr lang="en-US" b="0" dirty="0" err="1" smtClean="0"/>
              <a:t>tức</a:t>
            </a:r>
            <a:r>
              <a:rPr lang="en-US" b="0" dirty="0" smtClean="0"/>
              <a:t> = 5.000đ x 50% = 2.500 đ</a:t>
            </a:r>
          </a:p>
          <a:p>
            <a:pPr>
              <a:buFont typeface="Symbol"/>
              <a:buChar char="Þ"/>
            </a:pPr>
            <a:r>
              <a:rPr lang="en-US" b="0" dirty="0" smtClean="0"/>
              <a:t>g= ROE x % </a:t>
            </a:r>
            <a:r>
              <a:rPr lang="en-US" b="0" dirty="0" err="1" smtClean="0"/>
              <a:t>thu</a:t>
            </a:r>
            <a:r>
              <a:rPr lang="en-US" b="0" dirty="0" smtClean="0"/>
              <a:t> </a:t>
            </a:r>
            <a:r>
              <a:rPr lang="en-US" b="0" dirty="0" err="1" smtClean="0"/>
              <a:t>nhập</a:t>
            </a:r>
            <a:r>
              <a:rPr lang="en-US" b="0" dirty="0" smtClean="0"/>
              <a:t> </a:t>
            </a:r>
            <a:r>
              <a:rPr lang="en-US" b="0" dirty="0" err="1" smtClean="0"/>
              <a:t>giữ</a:t>
            </a:r>
            <a:r>
              <a:rPr lang="en-US" b="0" dirty="0" smtClean="0"/>
              <a:t> </a:t>
            </a:r>
            <a:r>
              <a:rPr lang="en-US" b="0" dirty="0" err="1" smtClean="0"/>
              <a:t>lại</a:t>
            </a:r>
            <a:r>
              <a:rPr lang="en-US" b="0" dirty="0" smtClean="0"/>
              <a:t> = 0,3 x 0,5 = 0,15 (15%)</a:t>
            </a:r>
          </a:p>
          <a:p>
            <a:pPr>
              <a:buFont typeface="Symbol"/>
              <a:buChar char="Þ"/>
            </a:pPr>
            <a:endParaRPr lang="en-US" dirty="0" smtClean="0"/>
          </a:p>
        </p:txBody>
      </p:sp>
    </p:spTree>
    <p:extLst>
      <p:ext uri="{BB962C8B-B14F-4D97-AF65-F5344CB8AC3E}">
        <p14:creationId xmlns:p14="http://schemas.microsoft.com/office/powerpoint/2010/main" val="1022719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18</a:t>
            </a:r>
          </a:p>
        </p:txBody>
      </p:sp>
      <p:sp>
        <p:nvSpPr>
          <p:cNvPr id="3" name="Content Placeholder 2"/>
          <p:cNvSpPr>
            <a:spLocks noGrp="1"/>
          </p:cNvSpPr>
          <p:nvPr>
            <p:ph idx="1"/>
          </p:nvPr>
        </p:nvSpPr>
        <p:spPr/>
        <p:txBody>
          <a:bodyPr/>
          <a:lstStyle/>
          <a:p>
            <a:r>
              <a:rPr lang="en-US" dirty="0"/>
              <a:t>b/ </a:t>
            </a:r>
            <a:r>
              <a:rPr lang="en-US" dirty="0" err="1"/>
              <a:t>Tốc</a:t>
            </a:r>
            <a:r>
              <a:rPr lang="en-US" dirty="0"/>
              <a:t> </a:t>
            </a:r>
            <a:r>
              <a:rPr lang="en-US" dirty="0" err="1"/>
              <a:t>độ</a:t>
            </a:r>
            <a:r>
              <a:rPr lang="en-US" dirty="0"/>
              <a:t> </a:t>
            </a:r>
            <a:r>
              <a:rPr lang="en-US" dirty="0" err="1"/>
              <a:t>tăng</a:t>
            </a:r>
            <a:r>
              <a:rPr lang="en-US" dirty="0"/>
              <a:t> </a:t>
            </a:r>
            <a:r>
              <a:rPr lang="en-US" dirty="0" err="1"/>
              <a:t>trưởng</a:t>
            </a:r>
            <a:r>
              <a:rPr lang="en-US" dirty="0"/>
              <a:t> </a:t>
            </a:r>
            <a:r>
              <a:rPr lang="en-US" dirty="0" err="1"/>
              <a:t>trên</a:t>
            </a:r>
            <a:r>
              <a:rPr lang="en-US" dirty="0"/>
              <a:t> </a:t>
            </a:r>
            <a:r>
              <a:rPr lang="en-US" dirty="0" err="1"/>
              <a:t>được</a:t>
            </a:r>
            <a:r>
              <a:rPr lang="en-US" dirty="0"/>
              <a:t> </a:t>
            </a:r>
            <a:r>
              <a:rPr lang="en-US" dirty="0" err="1"/>
              <a:t>duy</a:t>
            </a:r>
            <a:r>
              <a:rPr lang="en-US" dirty="0"/>
              <a:t> </a:t>
            </a:r>
            <a:r>
              <a:rPr lang="en-US" dirty="0" err="1"/>
              <a:t>trì</a:t>
            </a:r>
            <a:r>
              <a:rPr lang="en-US" dirty="0"/>
              <a:t> </a:t>
            </a:r>
            <a:r>
              <a:rPr lang="en-US" dirty="0" err="1"/>
              <a:t>trong</a:t>
            </a:r>
            <a:r>
              <a:rPr lang="en-US" dirty="0"/>
              <a:t> 3 </a:t>
            </a:r>
            <a:r>
              <a:rPr lang="en-US" dirty="0" err="1"/>
              <a:t>năm</a:t>
            </a:r>
            <a:r>
              <a:rPr lang="en-US" dirty="0"/>
              <a:t> </a:t>
            </a:r>
            <a:r>
              <a:rPr lang="en-US" dirty="0" err="1"/>
              <a:t>tới</a:t>
            </a:r>
            <a:r>
              <a:rPr lang="en-US" dirty="0"/>
              <a:t>, </a:t>
            </a:r>
            <a:r>
              <a:rPr lang="en-US" dirty="0" err="1"/>
              <a:t>năm</a:t>
            </a:r>
            <a:r>
              <a:rPr lang="en-US" dirty="0"/>
              <a:t> </a:t>
            </a:r>
            <a:r>
              <a:rPr lang="en-US" dirty="0" err="1"/>
              <a:t>thứ</a:t>
            </a:r>
            <a:r>
              <a:rPr lang="en-US" dirty="0"/>
              <a:t> 4 </a:t>
            </a:r>
            <a:r>
              <a:rPr lang="en-US" dirty="0" err="1"/>
              <a:t>tăng</a:t>
            </a:r>
            <a:r>
              <a:rPr lang="en-US" dirty="0"/>
              <a:t> 12%/</a:t>
            </a:r>
            <a:r>
              <a:rPr lang="en-US" dirty="0" err="1"/>
              <a:t>năm</a:t>
            </a:r>
            <a:r>
              <a:rPr lang="en-US" dirty="0"/>
              <a:t> </a:t>
            </a:r>
            <a:r>
              <a:rPr lang="en-US" dirty="0" err="1"/>
              <a:t>và</a:t>
            </a:r>
            <a:r>
              <a:rPr lang="en-US" dirty="0"/>
              <a:t> </a:t>
            </a:r>
            <a:r>
              <a:rPr lang="en-US" dirty="0" err="1"/>
              <a:t>năm</a:t>
            </a:r>
            <a:r>
              <a:rPr lang="en-US" dirty="0"/>
              <a:t> </a:t>
            </a:r>
            <a:r>
              <a:rPr lang="en-US" dirty="0" err="1"/>
              <a:t>thứ</a:t>
            </a:r>
            <a:r>
              <a:rPr lang="en-US" dirty="0"/>
              <a:t> 5 </a:t>
            </a:r>
            <a:r>
              <a:rPr lang="en-US" dirty="0" err="1"/>
              <a:t>trở</a:t>
            </a:r>
            <a:r>
              <a:rPr lang="en-US" dirty="0"/>
              <a:t> </a:t>
            </a:r>
            <a:r>
              <a:rPr lang="en-US" dirty="0" err="1"/>
              <a:t>đi</a:t>
            </a:r>
            <a:r>
              <a:rPr lang="en-US" dirty="0"/>
              <a:t> </a:t>
            </a:r>
            <a:r>
              <a:rPr lang="en-US" dirty="0" err="1"/>
              <a:t>tăng</a:t>
            </a:r>
            <a:r>
              <a:rPr lang="en-US" dirty="0"/>
              <a:t> 6%/</a:t>
            </a:r>
            <a:r>
              <a:rPr lang="en-US" dirty="0" err="1"/>
              <a:t>năm</a:t>
            </a:r>
            <a:r>
              <a:rPr lang="en-US" dirty="0"/>
              <a:t>. </a:t>
            </a:r>
            <a:r>
              <a:rPr lang="en-US" dirty="0" err="1"/>
              <a:t>Tỷ</a:t>
            </a:r>
            <a:r>
              <a:rPr lang="en-US" dirty="0"/>
              <a:t> </a:t>
            </a:r>
            <a:r>
              <a:rPr lang="en-US" dirty="0" err="1"/>
              <a:t>lệ</a:t>
            </a:r>
            <a:r>
              <a:rPr lang="en-US" dirty="0"/>
              <a:t> </a:t>
            </a:r>
            <a:r>
              <a:rPr lang="en-US" dirty="0" err="1"/>
              <a:t>lãi</a:t>
            </a:r>
            <a:r>
              <a:rPr lang="en-US" dirty="0"/>
              <a:t> </a:t>
            </a:r>
            <a:r>
              <a:rPr lang="en-US" dirty="0" err="1"/>
              <a:t>yêu</a:t>
            </a:r>
            <a:r>
              <a:rPr lang="en-US" dirty="0"/>
              <a:t> </a:t>
            </a:r>
            <a:r>
              <a:rPr lang="en-US" dirty="0" err="1"/>
              <a:t>cầu</a:t>
            </a:r>
            <a:r>
              <a:rPr lang="en-US" dirty="0"/>
              <a:t> </a:t>
            </a:r>
            <a:r>
              <a:rPr lang="en-US" dirty="0" err="1"/>
              <a:t>trên</a:t>
            </a:r>
            <a:r>
              <a:rPr lang="en-US" dirty="0"/>
              <a:t> </a:t>
            </a:r>
            <a:r>
              <a:rPr lang="en-US" dirty="0" err="1"/>
              <a:t>cổ</a:t>
            </a:r>
            <a:r>
              <a:rPr lang="en-US" dirty="0"/>
              <a:t> </a:t>
            </a:r>
            <a:r>
              <a:rPr lang="en-US" dirty="0" err="1"/>
              <a:t>phiếu</a:t>
            </a:r>
            <a:r>
              <a:rPr lang="en-US" dirty="0"/>
              <a:t> </a:t>
            </a:r>
            <a:r>
              <a:rPr lang="en-US" dirty="0" err="1"/>
              <a:t>là</a:t>
            </a:r>
            <a:r>
              <a:rPr lang="en-US" dirty="0"/>
              <a:t> 10%. </a:t>
            </a:r>
            <a:r>
              <a:rPr lang="en-US" dirty="0" err="1"/>
              <a:t>Hãy</a:t>
            </a:r>
            <a:r>
              <a:rPr lang="en-US" dirty="0"/>
              <a:t> </a:t>
            </a:r>
            <a:r>
              <a:rPr lang="en-US" dirty="0" err="1"/>
              <a:t>tính</a:t>
            </a:r>
            <a:r>
              <a:rPr lang="en-US" dirty="0"/>
              <a:t> </a:t>
            </a:r>
            <a:r>
              <a:rPr lang="en-US" dirty="0" err="1"/>
              <a:t>giá</a:t>
            </a:r>
            <a:r>
              <a:rPr lang="en-US" dirty="0"/>
              <a:t> </a:t>
            </a:r>
            <a:r>
              <a:rPr lang="en-US" dirty="0" err="1"/>
              <a:t>cổ</a:t>
            </a:r>
            <a:r>
              <a:rPr lang="en-US" dirty="0"/>
              <a:t> </a:t>
            </a:r>
            <a:r>
              <a:rPr lang="en-US" dirty="0" err="1"/>
              <a:t>phiếu</a:t>
            </a:r>
            <a:r>
              <a:rPr lang="en-US" dirty="0"/>
              <a:t> </a:t>
            </a:r>
            <a:r>
              <a:rPr lang="en-US" dirty="0" err="1"/>
              <a:t>hiện</a:t>
            </a:r>
            <a:r>
              <a:rPr lang="en-US" dirty="0"/>
              <a:t> nay</a:t>
            </a:r>
            <a:r>
              <a:rPr lang="en-US" dirty="0" smtClean="0"/>
              <a:t>?</a:t>
            </a:r>
          </a:p>
          <a:p>
            <a:pPr>
              <a:buFont typeface="Wingdings" panose="05000000000000000000" pitchFamily="2" charset="2"/>
              <a:buChar char="§"/>
            </a:pPr>
            <a:r>
              <a:rPr lang="en-US" b="0" dirty="0" smtClean="0"/>
              <a:t>D1 </a:t>
            </a:r>
            <a:r>
              <a:rPr lang="en-US" b="0" dirty="0"/>
              <a:t>= D0(1+g1) = </a:t>
            </a:r>
            <a:r>
              <a:rPr lang="en-US" b="0" dirty="0" smtClean="0"/>
              <a:t>2.500(1+15%) </a:t>
            </a:r>
            <a:r>
              <a:rPr lang="en-US" b="0" dirty="0"/>
              <a:t>= </a:t>
            </a:r>
            <a:r>
              <a:rPr lang="en-US" b="0" dirty="0" smtClean="0"/>
              <a:t>2.875 </a:t>
            </a:r>
            <a:r>
              <a:rPr lang="en-US" b="0" dirty="0"/>
              <a:t>đ</a:t>
            </a:r>
          </a:p>
          <a:p>
            <a:pPr>
              <a:buFont typeface="Wingdings" panose="05000000000000000000" pitchFamily="2" charset="2"/>
              <a:buChar char="§"/>
            </a:pPr>
            <a:r>
              <a:rPr lang="en-US" b="0" dirty="0"/>
              <a:t>D2 = D1(1+g2) = 2.875</a:t>
            </a:r>
            <a:r>
              <a:rPr lang="en-US" b="0" dirty="0" smtClean="0"/>
              <a:t>(1+15%) </a:t>
            </a:r>
            <a:r>
              <a:rPr lang="en-US" b="0" dirty="0"/>
              <a:t>= </a:t>
            </a:r>
            <a:r>
              <a:rPr lang="en-US" b="0" dirty="0" smtClean="0"/>
              <a:t>3.306,25đ</a:t>
            </a:r>
            <a:endParaRPr lang="en-US" b="0" dirty="0"/>
          </a:p>
          <a:p>
            <a:pPr>
              <a:buFont typeface="Wingdings" panose="05000000000000000000" pitchFamily="2" charset="2"/>
              <a:buChar char="§"/>
            </a:pPr>
            <a:r>
              <a:rPr lang="en-US" b="0" dirty="0"/>
              <a:t>D3 = D2(1+g3) = </a:t>
            </a:r>
            <a:r>
              <a:rPr lang="en-US" b="0" dirty="0" smtClean="0"/>
              <a:t>3.306,25(1+15%) </a:t>
            </a:r>
            <a:r>
              <a:rPr lang="en-US" b="0" dirty="0"/>
              <a:t>= </a:t>
            </a:r>
            <a:r>
              <a:rPr lang="en-US" b="0" dirty="0" smtClean="0"/>
              <a:t>3.802,19đ</a:t>
            </a:r>
            <a:endParaRPr lang="en-US" b="0" dirty="0"/>
          </a:p>
          <a:p>
            <a:pPr>
              <a:buFont typeface="Wingdings" panose="05000000000000000000" pitchFamily="2" charset="2"/>
              <a:buChar char="§"/>
            </a:pPr>
            <a:r>
              <a:rPr lang="en-US" b="0" dirty="0"/>
              <a:t>D4 = D3(1+g4) = </a:t>
            </a:r>
            <a:r>
              <a:rPr lang="en-US" b="0" dirty="0" smtClean="0"/>
              <a:t>3.802,19(1+12%) </a:t>
            </a:r>
            <a:r>
              <a:rPr lang="en-US" b="0" dirty="0"/>
              <a:t>= </a:t>
            </a:r>
            <a:r>
              <a:rPr lang="en-US" b="0" dirty="0" smtClean="0"/>
              <a:t>4.258,45đ</a:t>
            </a:r>
          </a:p>
          <a:p>
            <a:pPr>
              <a:buFont typeface="Wingdings" panose="05000000000000000000" pitchFamily="2" charset="2"/>
              <a:buChar char="§"/>
            </a:pPr>
            <a:r>
              <a:rPr lang="en-US" b="0" dirty="0" smtClean="0"/>
              <a:t>D5 = D4(1+g5) = 4.258,45(1+6%) = 4.514đ</a:t>
            </a:r>
            <a:endParaRPr lang="en-US" b="0" dirty="0"/>
          </a:p>
          <a:p>
            <a:endParaRPr lang="en-US" dirty="0"/>
          </a:p>
          <a:p>
            <a:endParaRPr lang="en-US" dirty="0"/>
          </a:p>
        </p:txBody>
      </p:sp>
    </p:spTree>
    <p:extLst>
      <p:ext uri="{BB962C8B-B14F-4D97-AF65-F5344CB8AC3E}">
        <p14:creationId xmlns:p14="http://schemas.microsoft.com/office/powerpoint/2010/main" val="2376890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18</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buFont typeface="Wingdings" panose="05000000000000000000" pitchFamily="2" charset="2"/>
                  <a:buChar char="§"/>
                </a:pPr>
                <a:r>
                  <a:rPr lang="en-US" sz="2200" b="0" dirty="0" smtClean="0"/>
                  <a:t>P4 = D5/(r-g5) = 4.514/(10%-6%) = 112.849 đ</a:t>
                </a:r>
              </a:p>
              <a:p>
                <a:pPr>
                  <a:buFont typeface="Wingdings" panose="05000000000000000000" pitchFamily="2" charset="2"/>
                  <a:buChar char="§"/>
                </a:pPr>
                <a:r>
                  <a:rPr lang="en-US" sz="2200" b="0" dirty="0" smtClean="0"/>
                  <a:t>Po= </a:t>
                </a:r>
                <a14:m>
                  <m:oMath xmlns:m="http://schemas.openxmlformats.org/officeDocument/2006/math">
                    <m:f>
                      <m:fPr>
                        <m:ctrlPr>
                          <a:rPr lang="en-US" sz="2200" b="0" i="1">
                            <a:latin typeface="Cambria Math" panose="02040503050406030204" pitchFamily="18" charset="0"/>
                          </a:rPr>
                        </m:ctrlPr>
                      </m:fPr>
                      <m:num>
                        <m:r>
                          <a:rPr lang="en-US" sz="2200" b="0" i="1" smtClean="0">
                            <a:latin typeface="Cambria Math"/>
                          </a:rPr>
                          <m:t>2.875</m:t>
                        </m:r>
                      </m:num>
                      <m:den>
                        <m:sSup>
                          <m:sSupPr>
                            <m:ctrlPr>
                              <a:rPr lang="en-US" sz="2200" b="0" i="1">
                                <a:latin typeface="Cambria Math" panose="02040503050406030204" pitchFamily="18" charset="0"/>
                              </a:rPr>
                            </m:ctrlPr>
                          </m:sSupPr>
                          <m:e>
                            <m:r>
                              <a:rPr lang="en-US" sz="2200" b="0" i="1">
                                <a:latin typeface="Cambria Math"/>
                              </a:rPr>
                              <m:t>(1+10%)</m:t>
                            </m:r>
                          </m:e>
                          <m:sup>
                            <m:r>
                              <a:rPr lang="en-US" sz="2200" b="0" i="1">
                                <a:latin typeface="Cambria Math"/>
                              </a:rPr>
                              <m:t>1</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3.306,25</m:t>
                        </m:r>
                      </m:num>
                      <m:den>
                        <m:sSup>
                          <m:sSupPr>
                            <m:ctrlPr>
                              <a:rPr lang="en-US" sz="2200" b="0" i="1">
                                <a:latin typeface="Cambria Math" panose="02040503050406030204" pitchFamily="18" charset="0"/>
                              </a:rPr>
                            </m:ctrlPr>
                          </m:sSupPr>
                          <m:e>
                            <m:r>
                              <a:rPr lang="en-US" sz="2200" b="0" i="1">
                                <a:latin typeface="Cambria Math"/>
                              </a:rPr>
                              <m:t>(1+10%)</m:t>
                            </m:r>
                          </m:e>
                          <m:sup>
                            <m:r>
                              <a:rPr lang="en-US" sz="2200" b="0" i="1">
                                <a:latin typeface="Cambria Math"/>
                              </a:rPr>
                              <m:t>2</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3.802,19</m:t>
                        </m:r>
                      </m:num>
                      <m:den>
                        <m:sSup>
                          <m:sSupPr>
                            <m:ctrlPr>
                              <a:rPr lang="en-US" sz="2200" b="0" i="1">
                                <a:latin typeface="Cambria Math" panose="02040503050406030204" pitchFamily="18" charset="0"/>
                              </a:rPr>
                            </m:ctrlPr>
                          </m:sSupPr>
                          <m:e>
                            <m:r>
                              <a:rPr lang="en-US" sz="2200" b="0" i="1">
                                <a:latin typeface="Cambria Math"/>
                              </a:rPr>
                              <m:t>(1+10%)</m:t>
                            </m:r>
                          </m:e>
                          <m:sup>
                            <m:r>
                              <a:rPr lang="en-US" sz="2200" b="0" i="1">
                                <a:latin typeface="Cambria Math"/>
                              </a:rPr>
                              <m:t>3</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4.258,45</m:t>
                        </m:r>
                      </m:num>
                      <m:den>
                        <m:sSup>
                          <m:sSupPr>
                            <m:ctrlPr>
                              <a:rPr lang="en-US" sz="2200" b="0" i="1">
                                <a:latin typeface="Cambria Math" panose="02040503050406030204" pitchFamily="18" charset="0"/>
                              </a:rPr>
                            </m:ctrlPr>
                          </m:sSupPr>
                          <m:e>
                            <m:r>
                              <a:rPr lang="en-US" sz="2200" b="0" i="1">
                                <a:latin typeface="Cambria Math"/>
                              </a:rPr>
                              <m:t>(1+10%)</m:t>
                            </m:r>
                          </m:e>
                          <m:sup>
                            <m:r>
                              <a:rPr lang="en-US" sz="2200" b="0" i="1" smtClean="0">
                                <a:latin typeface="Cambria Math"/>
                              </a:rPr>
                              <m:t>4</m:t>
                            </m:r>
                          </m:sup>
                        </m:sSup>
                      </m:den>
                    </m:f>
                    <m:r>
                      <a:rPr lang="en-US" sz="2200" b="0" i="1" smtClean="0">
                        <a:latin typeface="Cambria Math"/>
                      </a:rPr>
                      <m:t>+</m:t>
                    </m:r>
                    <m:f>
                      <m:fPr>
                        <m:ctrlPr>
                          <a:rPr lang="en-US" sz="2200" b="0" i="1">
                            <a:latin typeface="Cambria Math" panose="02040503050406030204" pitchFamily="18" charset="0"/>
                          </a:rPr>
                        </m:ctrlPr>
                      </m:fPr>
                      <m:num>
                        <m:r>
                          <a:rPr lang="en-US" sz="2200" b="0" i="1" smtClean="0">
                            <a:latin typeface="Cambria Math"/>
                          </a:rPr>
                          <m:t>112.849</m:t>
                        </m:r>
                      </m:num>
                      <m:den>
                        <m:sSup>
                          <m:sSupPr>
                            <m:ctrlPr>
                              <a:rPr lang="en-US" sz="2200" b="0" i="1">
                                <a:latin typeface="Cambria Math" panose="02040503050406030204" pitchFamily="18" charset="0"/>
                              </a:rPr>
                            </m:ctrlPr>
                          </m:sSupPr>
                          <m:e>
                            <m:r>
                              <a:rPr lang="en-US" sz="2200" b="0" i="1">
                                <a:latin typeface="Cambria Math"/>
                              </a:rPr>
                              <m:t>(1+10%)</m:t>
                            </m:r>
                          </m:e>
                          <m:sup>
                            <m:r>
                              <a:rPr lang="en-US" sz="2200" b="0" i="1" smtClean="0">
                                <a:latin typeface="Cambria Math"/>
                              </a:rPr>
                              <m:t>4</m:t>
                            </m:r>
                          </m:sup>
                        </m:sSup>
                      </m:den>
                    </m:f>
                    <m:r>
                      <a:rPr lang="en-US" sz="2200" b="0" i="1">
                        <a:latin typeface="Cambria Math"/>
                      </a:rPr>
                      <m:t>=</m:t>
                    </m:r>
                  </m:oMath>
                </a14:m>
                <a:r>
                  <a:rPr lang="en-US" sz="2200" b="0" dirty="0"/>
                  <a:t> </a:t>
                </a:r>
                <a:r>
                  <a:rPr lang="en-US" sz="2200" b="0" dirty="0" smtClean="0"/>
                  <a:t>88.189 </a:t>
                </a:r>
                <a:r>
                  <a:rPr lang="en-US" sz="2200" b="0" dirty="0"/>
                  <a:t>đ</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03"/>
                </a:stretch>
              </a:blipFill>
            </p:spPr>
            <p:txBody>
              <a:bodyPr/>
              <a:lstStyle/>
              <a:p>
                <a:r>
                  <a:rPr lang="en-US">
                    <a:noFill/>
                  </a:rPr>
                  <a:t> </a:t>
                </a:r>
              </a:p>
            </p:txBody>
          </p:sp>
        </mc:Fallback>
      </mc:AlternateContent>
    </p:spTree>
    <p:extLst>
      <p:ext uri="{BB962C8B-B14F-4D97-AF65-F5344CB8AC3E}">
        <p14:creationId xmlns:p14="http://schemas.microsoft.com/office/powerpoint/2010/main" val="3036659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Hướng</a:t>
            </a:r>
            <a:r>
              <a:rPr lang="en-US" dirty="0" smtClean="0"/>
              <a:t> </a:t>
            </a:r>
            <a:r>
              <a:rPr lang="en-US" dirty="0" err="1" smtClean="0"/>
              <a:t>dẫn</a:t>
            </a:r>
            <a:r>
              <a:rPr lang="en-US" dirty="0" smtClean="0"/>
              <a:t> </a:t>
            </a:r>
            <a:r>
              <a:rPr lang="en-US" dirty="0" err="1" smtClean="0"/>
              <a:t>giải</a:t>
            </a:r>
            <a:r>
              <a:rPr lang="en-US" dirty="0" smtClean="0"/>
              <a:t> </a:t>
            </a:r>
            <a:r>
              <a:rPr lang="en-US" dirty="0" err="1" smtClean="0"/>
              <a:t>bài</a:t>
            </a:r>
            <a:r>
              <a:rPr lang="en-US" dirty="0" smtClean="0"/>
              <a:t> </a:t>
            </a:r>
            <a:r>
              <a:rPr lang="en-US" dirty="0" err="1" smtClean="0"/>
              <a:t>tập</a:t>
            </a:r>
            <a:r>
              <a:rPr lang="en-US" dirty="0" smtClean="0"/>
              <a:t> 15</a:t>
            </a:r>
            <a:endParaRPr lang="en-US" dirty="0"/>
          </a:p>
        </p:txBody>
      </p:sp>
      <p:sp>
        <p:nvSpPr>
          <p:cNvPr id="3" name="Content Placeholder 2"/>
          <p:cNvSpPr>
            <a:spLocks noGrp="1"/>
          </p:cNvSpPr>
          <p:nvPr>
            <p:ph idx="1"/>
          </p:nvPr>
        </p:nvSpPr>
        <p:spPr/>
        <p:txBody>
          <a:bodyPr/>
          <a:lstStyle/>
          <a:p>
            <a:pPr marL="0" indent="0">
              <a:buNone/>
            </a:pPr>
            <a:r>
              <a:rPr lang="en-US" dirty="0"/>
              <a:t>1.Nhận </a:t>
            </a:r>
            <a:r>
              <a:rPr lang="en-US" dirty="0" err="1"/>
              <a:t>xét</a:t>
            </a:r>
            <a:r>
              <a:rPr lang="en-US" dirty="0"/>
              <a:t> </a:t>
            </a:r>
            <a:r>
              <a:rPr lang="en-US" dirty="0" err="1"/>
              <a:t>cấu</a:t>
            </a:r>
            <a:r>
              <a:rPr lang="en-US" dirty="0"/>
              <a:t> </a:t>
            </a:r>
            <a:r>
              <a:rPr lang="en-US" dirty="0" err="1"/>
              <a:t>trúc</a:t>
            </a:r>
            <a:r>
              <a:rPr lang="en-US" dirty="0"/>
              <a:t> </a:t>
            </a:r>
            <a:r>
              <a:rPr lang="en-US" dirty="0" err="1"/>
              <a:t>vốn</a:t>
            </a:r>
            <a:r>
              <a:rPr lang="en-US" dirty="0"/>
              <a:t> </a:t>
            </a:r>
            <a:r>
              <a:rPr lang="en-US" dirty="0" err="1"/>
              <a:t>của</a:t>
            </a:r>
            <a:r>
              <a:rPr lang="en-US" dirty="0"/>
              <a:t> </a:t>
            </a:r>
            <a:r>
              <a:rPr lang="en-US" dirty="0" err="1"/>
              <a:t>công</a:t>
            </a:r>
            <a:r>
              <a:rPr lang="en-US" dirty="0"/>
              <a:t> ty?</a:t>
            </a:r>
          </a:p>
          <a:p>
            <a:pPr>
              <a:buFont typeface="Wingdings" panose="05000000000000000000" pitchFamily="2" charset="2"/>
              <a:buChar char="§"/>
            </a:pPr>
            <a:r>
              <a:rPr lang="en-US" b="0" dirty="0" err="1" smtClean="0"/>
              <a:t>Chỉ</a:t>
            </a:r>
            <a:r>
              <a:rPr lang="en-US" b="0" dirty="0"/>
              <a:t> </a:t>
            </a:r>
            <a:r>
              <a:rPr lang="en-US" b="0" dirty="0" err="1" smtClean="0"/>
              <a:t>số</a:t>
            </a:r>
            <a:r>
              <a:rPr lang="en-US" b="0" dirty="0" smtClean="0"/>
              <a:t> </a:t>
            </a:r>
            <a:r>
              <a:rPr lang="en-US" b="0" dirty="0" err="1" smtClean="0"/>
              <a:t>trái</a:t>
            </a:r>
            <a:r>
              <a:rPr lang="en-US" b="0" dirty="0" smtClean="0"/>
              <a:t> </a:t>
            </a:r>
            <a:r>
              <a:rPr lang="en-US" b="0" dirty="0" err="1" smtClean="0"/>
              <a:t>phiếu</a:t>
            </a:r>
            <a:r>
              <a:rPr lang="en-US" b="0" dirty="0" smtClean="0"/>
              <a:t> = </a:t>
            </a:r>
            <a:r>
              <a:rPr lang="en-US" b="0" dirty="0" err="1" smtClean="0"/>
              <a:t>Tổng</a:t>
            </a:r>
            <a:r>
              <a:rPr lang="en-US" b="0" dirty="0" smtClean="0"/>
              <a:t> </a:t>
            </a:r>
            <a:r>
              <a:rPr lang="en-US" b="0" dirty="0" err="1" smtClean="0"/>
              <a:t>giá</a:t>
            </a:r>
            <a:r>
              <a:rPr lang="en-US" b="0" dirty="0" smtClean="0"/>
              <a:t> </a:t>
            </a:r>
            <a:r>
              <a:rPr lang="en-US" b="0" dirty="0" err="1" smtClean="0"/>
              <a:t>trị</a:t>
            </a:r>
            <a:r>
              <a:rPr lang="en-US" b="0" dirty="0" smtClean="0"/>
              <a:t> </a:t>
            </a:r>
            <a:r>
              <a:rPr lang="en-US" b="0" dirty="0" err="1" smtClean="0"/>
              <a:t>trái</a:t>
            </a:r>
            <a:r>
              <a:rPr lang="en-US" b="0" dirty="0" smtClean="0"/>
              <a:t> </a:t>
            </a:r>
            <a:r>
              <a:rPr lang="en-US" b="0" dirty="0" err="1" smtClean="0"/>
              <a:t>phiếu</a:t>
            </a:r>
            <a:r>
              <a:rPr lang="en-US" b="0" dirty="0" smtClean="0"/>
              <a:t>/</a:t>
            </a:r>
            <a:r>
              <a:rPr lang="en-US" b="0" dirty="0" err="1" smtClean="0"/>
              <a:t>Toàn</a:t>
            </a:r>
            <a:r>
              <a:rPr lang="en-US" b="0" dirty="0" smtClean="0"/>
              <a:t> </a:t>
            </a:r>
            <a:r>
              <a:rPr lang="en-US" b="0" dirty="0" err="1" smtClean="0"/>
              <a:t>bộ</a:t>
            </a:r>
            <a:r>
              <a:rPr lang="en-US" b="0" dirty="0" smtClean="0"/>
              <a:t> </a:t>
            </a:r>
            <a:r>
              <a:rPr lang="en-US" b="0" dirty="0" err="1" smtClean="0"/>
              <a:t>vốn</a:t>
            </a:r>
            <a:r>
              <a:rPr lang="en-US" b="0" dirty="0" smtClean="0"/>
              <a:t> </a:t>
            </a:r>
            <a:r>
              <a:rPr lang="en-US" b="0" dirty="0" err="1" smtClean="0"/>
              <a:t>dài</a:t>
            </a:r>
            <a:r>
              <a:rPr lang="en-US" b="0" dirty="0" smtClean="0"/>
              <a:t> </a:t>
            </a:r>
            <a:r>
              <a:rPr lang="en-US" b="0" dirty="0" err="1" smtClean="0"/>
              <a:t>hạn</a:t>
            </a:r>
            <a:endParaRPr lang="en-US" b="0" dirty="0" smtClean="0"/>
          </a:p>
          <a:p>
            <a:pPr>
              <a:buFont typeface="Wingdings" panose="05000000000000000000" pitchFamily="2" charset="2"/>
              <a:buChar char="§"/>
            </a:pPr>
            <a:r>
              <a:rPr lang="en-US" b="0" dirty="0" err="1" smtClean="0"/>
              <a:t>Toàn</a:t>
            </a:r>
            <a:r>
              <a:rPr lang="en-US" b="0" dirty="0" smtClean="0"/>
              <a:t> </a:t>
            </a:r>
            <a:r>
              <a:rPr lang="en-US" b="0" dirty="0" err="1" smtClean="0"/>
              <a:t>bộ</a:t>
            </a:r>
            <a:r>
              <a:rPr lang="en-US" b="0" dirty="0" smtClean="0"/>
              <a:t> </a:t>
            </a:r>
            <a:r>
              <a:rPr lang="en-US" b="0" dirty="0" err="1" smtClean="0"/>
              <a:t>vốn</a:t>
            </a:r>
            <a:r>
              <a:rPr lang="en-US" b="0" dirty="0" smtClean="0"/>
              <a:t> </a:t>
            </a:r>
            <a:r>
              <a:rPr lang="en-US" b="0" dirty="0" err="1" smtClean="0"/>
              <a:t>dài</a:t>
            </a:r>
            <a:r>
              <a:rPr lang="en-US" b="0" dirty="0" smtClean="0"/>
              <a:t> </a:t>
            </a:r>
            <a:r>
              <a:rPr lang="en-US" b="0" dirty="0" err="1" smtClean="0"/>
              <a:t>hạn</a:t>
            </a:r>
            <a:r>
              <a:rPr lang="en-US" b="0" dirty="0" smtClean="0"/>
              <a:t> = </a:t>
            </a:r>
            <a:r>
              <a:rPr lang="en-US" b="0" dirty="0" err="1" smtClean="0"/>
              <a:t>Nợ</a:t>
            </a:r>
            <a:r>
              <a:rPr lang="en-US" b="0" dirty="0" smtClean="0"/>
              <a:t> </a:t>
            </a:r>
            <a:r>
              <a:rPr lang="en-US" b="0" dirty="0" err="1" smtClean="0"/>
              <a:t>dài</a:t>
            </a:r>
            <a:r>
              <a:rPr lang="en-US" b="0" dirty="0" smtClean="0"/>
              <a:t> </a:t>
            </a:r>
            <a:r>
              <a:rPr lang="en-US" b="0" dirty="0" err="1" smtClean="0"/>
              <a:t>hạn</a:t>
            </a:r>
            <a:r>
              <a:rPr lang="en-US" b="0" dirty="0" smtClean="0"/>
              <a:t> + </a:t>
            </a:r>
            <a:r>
              <a:rPr lang="en-US" b="0" dirty="0" err="1" smtClean="0"/>
              <a:t>Vốn</a:t>
            </a:r>
            <a:r>
              <a:rPr lang="en-US" b="0" dirty="0" smtClean="0"/>
              <a:t> </a:t>
            </a:r>
            <a:r>
              <a:rPr lang="en-US" b="0" dirty="0" err="1" smtClean="0"/>
              <a:t>cổ</a:t>
            </a:r>
            <a:r>
              <a:rPr lang="en-US" b="0" dirty="0" smtClean="0"/>
              <a:t> </a:t>
            </a:r>
            <a:r>
              <a:rPr lang="en-US" b="0" dirty="0" err="1" smtClean="0"/>
              <a:t>đông</a:t>
            </a:r>
            <a:r>
              <a:rPr lang="en-US" b="0" dirty="0" smtClean="0"/>
              <a:t> = 7,4 </a:t>
            </a:r>
            <a:r>
              <a:rPr lang="en-US" b="0" dirty="0" err="1" smtClean="0"/>
              <a:t>tỷ</a:t>
            </a:r>
            <a:r>
              <a:rPr lang="en-US" b="0" dirty="0" smtClean="0"/>
              <a:t> + 10,1 </a:t>
            </a:r>
            <a:r>
              <a:rPr lang="en-US" b="0" dirty="0" err="1" smtClean="0"/>
              <a:t>tỷ</a:t>
            </a:r>
            <a:r>
              <a:rPr lang="en-US" b="0" dirty="0" smtClean="0"/>
              <a:t> = 17,5 </a:t>
            </a:r>
            <a:r>
              <a:rPr lang="en-US" b="0" dirty="0" err="1" smtClean="0"/>
              <a:t>tỷ</a:t>
            </a:r>
            <a:endParaRPr lang="en-US" b="0" dirty="0" smtClean="0"/>
          </a:p>
          <a:p>
            <a:pPr>
              <a:buFont typeface="Wingdings" panose="05000000000000000000" pitchFamily="2" charset="2"/>
              <a:buChar char="§"/>
            </a:pPr>
            <a:r>
              <a:rPr lang="en-US" b="0" dirty="0" err="1" smtClean="0"/>
              <a:t>Tổng</a:t>
            </a:r>
            <a:r>
              <a:rPr lang="en-US" b="0" dirty="0" smtClean="0"/>
              <a:t> </a:t>
            </a:r>
            <a:r>
              <a:rPr lang="en-US" b="0" dirty="0" err="1" smtClean="0"/>
              <a:t>giá</a:t>
            </a:r>
            <a:r>
              <a:rPr lang="en-US" b="0" dirty="0" smtClean="0"/>
              <a:t> </a:t>
            </a:r>
            <a:r>
              <a:rPr lang="en-US" b="0" dirty="0" err="1" smtClean="0"/>
              <a:t>trị</a:t>
            </a:r>
            <a:r>
              <a:rPr lang="en-US" b="0" dirty="0" smtClean="0"/>
              <a:t> </a:t>
            </a:r>
            <a:r>
              <a:rPr lang="en-US" b="0" dirty="0" err="1" smtClean="0"/>
              <a:t>trái</a:t>
            </a:r>
            <a:r>
              <a:rPr lang="en-US" b="0" dirty="0" smtClean="0"/>
              <a:t> </a:t>
            </a:r>
            <a:r>
              <a:rPr lang="en-US" b="0" dirty="0" err="1" smtClean="0"/>
              <a:t>phiếu</a:t>
            </a:r>
            <a:r>
              <a:rPr lang="en-US" b="0" dirty="0" smtClean="0"/>
              <a:t> = 7,4 </a:t>
            </a:r>
            <a:r>
              <a:rPr lang="en-US" b="0" dirty="0" err="1" smtClean="0"/>
              <a:t>tỷ</a:t>
            </a:r>
            <a:endParaRPr lang="en-US" b="0" dirty="0" smtClean="0"/>
          </a:p>
          <a:p>
            <a:pPr>
              <a:buFont typeface="Wingdings" panose="05000000000000000000" pitchFamily="2" charset="2"/>
              <a:buChar char="§"/>
            </a:pPr>
            <a:r>
              <a:rPr lang="en-US" b="0" dirty="0" err="1" smtClean="0"/>
              <a:t>Chỉ</a:t>
            </a:r>
            <a:r>
              <a:rPr lang="en-US" b="0" dirty="0" smtClean="0"/>
              <a:t> </a:t>
            </a:r>
            <a:r>
              <a:rPr lang="en-US" b="0" dirty="0" err="1" smtClean="0"/>
              <a:t>số</a:t>
            </a:r>
            <a:r>
              <a:rPr lang="en-US" b="0" dirty="0" smtClean="0"/>
              <a:t> </a:t>
            </a:r>
            <a:r>
              <a:rPr lang="en-US" b="0" dirty="0" err="1" smtClean="0"/>
              <a:t>trái</a:t>
            </a:r>
            <a:r>
              <a:rPr lang="en-US" b="0" dirty="0" smtClean="0"/>
              <a:t> </a:t>
            </a:r>
            <a:r>
              <a:rPr lang="en-US" b="0" dirty="0" err="1" smtClean="0"/>
              <a:t>phiếu</a:t>
            </a:r>
            <a:r>
              <a:rPr lang="en-US" b="0" dirty="0" smtClean="0"/>
              <a:t> = 7,4 </a:t>
            </a:r>
            <a:r>
              <a:rPr lang="en-US" b="0" dirty="0" err="1" smtClean="0"/>
              <a:t>tỷ</a:t>
            </a:r>
            <a:r>
              <a:rPr lang="en-US" b="0" dirty="0" smtClean="0"/>
              <a:t>/17,5 </a:t>
            </a:r>
            <a:r>
              <a:rPr lang="en-US" b="0" dirty="0" err="1" smtClean="0"/>
              <a:t>tỷ</a:t>
            </a:r>
            <a:r>
              <a:rPr lang="en-US" b="0" dirty="0" smtClean="0"/>
              <a:t> = 0,42 hay 42% &lt;50%</a:t>
            </a:r>
          </a:p>
          <a:p>
            <a:pPr>
              <a:buFont typeface="Wingdings" panose="05000000000000000000" pitchFamily="2" charset="2"/>
              <a:buChar char="§"/>
            </a:pPr>
            <a:r>
              <a:rPr lang="en-US" b="0" dirty="0" err="1" smtClean="0"/>
              <a:t>Cấu</a:t>
            </a:r>
            <a:r>
              <a:rPr lang="en-US" b="0" dirty="0" smtClean="0"/>
              <a:t> </a:t>
            </a:r>
            <a:r>
              <a:rPr lang="en-US" b="0" dirty="0" err="1" smtClean="0"/>
              <a:t>trúc</a:t>
            </a:r>
            <a:r>
              <a:rPr lang="en-US" b="0" dirty="0" smtClean="0"/>
              <a:t> </a:t>
            </a:r>
            <a:r>
              <a:rPr lang="en-US" b="0" dirty="0" err="1" smtClean="0"/>
              <a:t>vốn</a:t>
            </a:r>
            <a:r>
              <a:rPr lang="en-US" b="0" dirty="0" smtClean="0"/>
              <a:t> an </a:t>
            </a:r>
            <a:r>
              <a:rPr lang="en-US" b="0" dirty="0" err="1" smtClean="0"/>
              <a:t>toàn</a:t>
            </a:r>
            <a:endParaRPr lang="en-US" b="0" dirty="0"/>
          </a:p>
        </p:txBody>
      </p:sp>
    </p:spTree>
    <p:extLst>
      <p:ext uri="{BB962C8B-B14F-4D97-AF65-F5344CB8AC3E}">
        <p14:creationId xmlns:p14="http://schemas.microsoft.com/office/powerpoint/2010/main" val="2869725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Bài</a:t>
            </a:r>
            <a:r>
              <a:rPr lang="en-US" dirty="0" smtClean="0"/>
              <a:t> </a:t>
            </a:r>
            <a:r>
              <a:rPr lang="en-US" dirty="0" err="1" smtClean="0"/>
              <a:t>tập</a:t>
            </a:r>
            <a:r>
              <a:rPr lang="en-US" dirty="0" smtClean="0"/>
              <a:t> 19</a:t>
            </a:r>
            <a:endParaRPr lang="en-US" dirty="0"/>
          </a:p>
        </p:txBody>
      </p:sp>
      <p:sp>
        <p:nvSpPr>
          <p:cNvPr id="3" name="Content Placeholder 2"/>
          <p:cNvSpPr>
            <a:spLocks noGrp="1"/>
          </p:cNvSpPr>
          <p:nvPr>
            <p:ph idx="1"/>
          </p:nvPr>
        </p:nvSpPr>
        <p:spPr/>
        <p:txBody>
          <a:bodyPr/>
          <a:lstStyle/>
          <a:p>
            <a:pPr marL="0" indent="0" algn="just">
              <a:buNone/>
            </a:pPr>
            <a:r>
              <a:rPr lang="vi-VN" dirty="0"/>
              <a:t>Bài tập 19: </a:t>
            </a:r>
            <a:r>
              <a:rPr lang="vi-VN" b="0" dirty="0"/>
              <a:t>Một người đầu tư muốn mua cổ phiếu của công ty Y vào đầu năm tới và dự kiến sẽ bán vào cuối năm thứ 4. Anh ta được các nhà phân tích tài chính cho biết dự kiến EPS và tỷ lệ thanh toán cổ tức (t%) của công ty trong các năm như sau:</a:t>
            </a:r>
          </a:p>
          <a:p>
            <a:pPr algn="just"/>
            <a:endParaRPr lang="en-US" b="0" dirty="0" smtClean="0"/>
          </a:p>
          <a:p>
            <a:pPr algn="just"/>
            <a:endParaRPr lang="en-US" b="0" dirty="0"/>
          </a:p>
          <a:p>
            <a:pPr algn="just"/>
            <a:endParaRPr lang="en-US" b="0" dirty="0" smtClean="0"/>
          </a:p>
          <a:p>
            <a:pPr algn="just"/>
            <a:endParaRPr lang="en-US" b="0" dirty="0" smtClean="0"/>
          </a:p>
          <a:p>
            <a:pPr marL="0" indent="0" algn="just">
              <a:buNone/>
            </a:pPr>
            <a:r>
              <a:rPr lang="vi-VN" b="0" dirty="0" smtClean="0"/>
              <a:t>Tỷ </a:t>
            </a:r>
            <a:r>
              <a:rPr lang="vi-VN" b="0" dirty="0"/>
              <a:t>suất lợi nhuận yêu cầu trên cổ phiếu là 12% và P/E dự kiến ở cuối năm  thứ 4 là 10. Hãy tính giá trị hiện tại của cổ phiếu?</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73511008"/>
              </p:ext>
            </p:extLst>
          </p:nvPr>
        </p:nvGraphicFramePr>
        <p:xfrm>
          <a:off x="1474470" y="2190750"/>
          <a:ext cx="6195060" cy="2194560"/>
        </p:xfrm>
        <a:graphic>
          <a:graphicData uri="http://schemas.openxmlformats.org/drawingml/2006/table">
            <a:tbl>
              <a:tblPr>
                <a:tableStyleId>{E929F9F4-4A8F-4326-A1B4-22849713DDAB}</a:tableStyleId>
              </a:tblPr>
              <a:tblGrid>
                <a:gridCol w="2065020"/>
                <a:gridCol w="2065020"/>
                <a:gridCol w="2065020"/>
              </a:tblGrid>
              <a:tr h="0">
                <a:tc>
                  <a:txBody>
                    <a:bodyPr/>
                    <a:lstStyle/>
                    <a:p>
                      <a:pPr marL="0" marR="0" algn="ctr">
                        <a:lnSpc>
                          <a:spcPct val="150000"/>
                        </a:lnSpc>
                        <a:spcBef>
                          <a:spcPts val="0"/>
                        </a:spcBef>
                        <a:spcAft>
                          <a:spcPts val="0"/>
                        </a:spcAft>
                      </a:pPr>
                      <a:r>
                        <a:rPr lang="en-US" sz="1600" dirty="0" err="1">
                          <a:effectLst/>
                        </a:rPr>
                        <a:t>Năm</a:t>
                      </a:r>
                      <a:endParaRPr lang="en-US" sz="1600" b="1" dirty="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EPS</a:t>
                      </a:r>
                      <a:endParaRPr lang="en-US" sz="1600" b="1">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dirty="0" smtClean="0">
                          <a:effectLst/>
                        </a:rPr>
                        <a:t>TTCT </a:t>
                      </a:r>
                      <a:r>
                        <a:rPr lang="en-US" sz="1600" dirty="0">
                          <a:effectLst/>
                        </a:rPr>
                        <a:t>(%)</a:t>
                      </a:r>
                      <a:endParaRPr lang="en-US" sz="1600" b="1" dirty="0">
                        <a:solidFill>
                          <a:schemeClr val="tx2"/>
                        </a:solidFill>
                        <a:effectLst/>
                        <a:latin typeface="Arial"/>
                        <a:ea typeface="Times New Roman"/>
                        <a:cs typeface="Times New Roman"/>
                      </a:endParaRPr>
                    </a:p>
                  </a:txBody>
                  <a:tcPr marL="68580" marR="68580" marT="0" marB="0"/>
                </a:tc>
              </a:tr>
              <a:tr h="0">
                <a:tc>
                  <a:txBody>
                    <a:bodyPr/>
                    <a:lstStyle/>
                    <a:p>
                      <a:pPr marL="0" marR="0" algn="just">
                        <a:lnSpc>
                          <a:spcPct val="150000"/>
                        </a:lnSpc>
                        <a:spcBef>
                          <a:spcPts val="0"/>
                        </a:spcBef>
                        <a:spcAft>
                          <a:spcPts val="0"/>
                        </a:spcAft>
                      </a:pPr>
                      <a:r>
                        <a:rPr lang="en-US" sz="1600">
                          <a:effectLst/>
                        </a:rPr>
                        <a:t>T0</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10.51</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46</a:t>
                      </a:r>
                      <a:endParaRPr lang="en-US" sz="1600">
                        <a:solidFill>
                          <a:schemeClr val="tx2"/>
                        </a:solidFill>
                        <a:effectLst/>
                        <a:latin typeface="Arial"/>
                        <a:ea typeface="Times New Roman"/>
                        <a:cs typeface="Times New Roman"/>
                      </a:endParaRPr>
                    </a:p>
                  </a:txBody>
                  <a:tcPr marL="68580" marR="68580" marT="0" marB="0"/>
                </a:tc>
              </a:tr>
              <a:tr h="0">
                <a:tc>
                  <a:txBody>
                    <a:bodyPr/>
                    <a:lstStyle/>
                    <a:p>
                      <a:pPr marL="0" marR="0" algn="just">
                        <a:lnSpc>
                          <a:spcPct val="150000"/>
                        </a:lnSpc>
                        <a:spcBef>
                          <a:spcPts val="0"/>
                        </a:spcBef>
                        <a:spcAft>
                          <a:spcPts val="0"/>
                        </a:spcAft>
                      </a:pPr>
                      <a:r>
                        <a:rPr lang="en-US" sz="1600">
                          <a:effectLst/>
                        </a:rPr>
                        <a:t>T1</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11.04</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50</a:t>
                      </a:r>
                      <a:endParaRPr lang="en-US" sz="1600">
                        <a:solidFill>
                          <a:schemeClr val="tx2"/>
                        </a:solidFill>
                        <a:effectLst/>
                        <a:latin typeface="Arial"/>
                        <a:ea typeface="Times New Roman"/>
                        <a:cs typeface="Times New Roman"/>
                      </a:endParaRPr>
                    </a:p>
                  </a:txBody>
                  <a:tcPr marL="68580" marR="68580" marT="0" marB="0"/>
                </a:tc>
              </a:tr>
              <a:tr h="0">
                <a:tc>
                  <a:txBody>
                    <a:bodyPr/>
                    <a:lstStyle/>
                    <a:p>
                      <a:pPr marL="0" marR="0" algn="just">
                        <a:lnSpc>
                          <a:spcPct val="150000"/>
                        </a:lnSpc>
                        <a:spcBef>
                          <a:spcPts val="0"/>
                        </a:spcBef>
                        <a:spcAft>
                          <a:spcPts val="0"/>
                        </a:spcAft>
                      </a:pPr>
                      <a:r>
                        <a:rPr lang="en-US" sz="1600">
                          <a:effectLst/>
                        </a:rPr>
                        <a:t>T2</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11.59</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50</a:t>
                      </a:r>
                      <a:endParaRPr lang="en-US" sz="1600">
                        <a:solidFill>
                          <a:schemeClr val="tx2"/>
                        </a:solidFill>
                        <a:effectLst/>
                        <a:latin typeface="Arial"/>
                        <a:ea typeface="Times New Roman"/>
                        <a:cs typeface="Times New Roman"/>
                      </a:endParaRPr>
                    </a:p>
                  </a:txBody>
                  <a:tcPr marL="68580" marR="68580" marT="0" marB="0"/>
                </a:tc>
              </a:tr>
              <a:tr h="0">
                <a:tc>
                  <a:txBody>
                    <a:bodyPr/>
                    <a:lstStyle/>
                    <a:p>
                      <a:pPr marL="0" marR="0" algn="just">
                        <a:lnSpc>
                          <a:spcPct val="150000"/>
                        </a:lnSpc>
                        <a:spcBef>
                          <a:spcPts val="0"/>
                        </a:spcBef>
                        <a:spcAft>
                          <a:spcPts val="0"/>
                        </a:spcAft>
                      </a:pPr>
                      <a:r>
                        <a:rPr lang="en-US" sz="1600">
                          <a:effectLst/>
                        </a:rPr>
                        <a:t>T3</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12.17</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50</a:t>
                      </a:r>
                      <a:endParaRPr lang="en-US" sz="1600">
                        <a:solidFill>
                          <a:schemeClr val="tx2"/>
                        </a:solidFill>
                        <a:effectLst/>
                        <a:latin typeface="Arial"/>
                        <a:ea typeface="Times New Roman"/>
                        <a:cs typeface="Times New Roman"/>
                      </a:endParaRPr>
                    </a:p>
                  </a:txBody>
                  <a:tcPr marL="68580" marR="68580" marT="0" marB="0"/>
                </a:tc>
              </a:tr>
              <a:tr h="0">
                <a:tc>
                  <a:txBody>
                    <a:bodyPr/>
                    <a:lstStyle/>
                    <a:p>
                      <a:pPr marL="0" marR="0" algn="just">
                        <a:lnSpc>
                          <a:spcPct val="150000"/>
                        </a:lnSpc>
                        <a:spcBef>
                          <a:spcPts val="0"/>
                        </a:spcBef>
                        <a:spcAft>
                          <a:spcPts val="0"/>
                        </a:spcAft>
                      </a:pPr>
                      <a:r>
                        <a:rPr lang="en-US" sz="1600">
                          <a:effectLst/>
                        </a:rPr>
                        <a:t>T4</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12.77</a:t>
                      </a:r>
                      <a:endParaRPr lang="en-US" sz="1600">
                        <a:solidFill>
                          <a:schemeClr val="tx2"/>
                        </a:solidFill>
                        <a:effectLst/>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50</a:t>
                      </a:r>
                      <a:endParaRPr lang="en-US" sz="1600" dirty="0">
                        <a:solidFill>
                          <a:schemeClr val="tx2"/>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918135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a:t>
            </a:r>
            <a:r>
              <a:rPr lang="en-US" dirty="0" smtClean="0"/>
              <a:t>19</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D</a:t>
            </a:r>
            <a:r>
              <a:rPr lang="en-US" b="0" dirty="0" smtClean="0"/>
              <a:t>PS = EPS x % </a:t>
            </a:r>
            <a:r>
              <a:rPr lang="en-US" b="0" dirty="0" err="1" smtClean="0"/>
              <a:t>thanh</a:t>
            </a:r>
            <a:r>
              <a:rPr lang="en-US" b="0" dirty="0" smtClean="0"/>
              <a:t> </a:t>
            </a:r>
            <a:r>
              <a:rPr lang="en-US" b="0" dirty="0" err="1" smtClean="0"/>
              <a:t>toán</a:t>
            </a:r>
            <a:r>
              <a:rPr lang="en-US" b="0" dirty="0" smtClean="0"/>
              <a:t> </a:t>
            </a:r>
            <a:r>
              <a:rPr lang="en-US" b="0" dirty="0" err="1" smtClean="0"/>
              <a:t>cổ</a:t>
            </a:r>
            <a:r>
              <a:rPr lang="en-US" b="0" dirty="0" smtClean="0"/>
              <a:t> </a:t>
            </a:r>
            <a:r>
              <a:rPr lang="en-US" b="0" dirty="0" err="1" smtClean="0"/>
              <a:t>tức</a:t>
            </a:r>
            <a:endParaRPr lang="en-US" b="0" dirty="0" smtClean="0"/>
          </a:p>
          <a:p>
            <a:pPr>
              <a:buFont typeface="Wingdings" panose="05000000000000000000" pitchFamily="2" charset="2"/>
              <a:buChar char="§"/>
            </a:pPr>
            <a:r>
              <a:rPr lang="en-US" b="0" dirty="0" smtClean="0"/>
              <a:t>D1 = 11,04 x 50% = 5,52</a:t>
            </a:r>
          </a:p>
          <a:p>
            <a:pPr>
              <a:buFont typeface="Wingdings" panose="05000000000000000000" pitchFamily="2" charset="2"/>
              <a:buChar char="§"/>
            </a:pPr>
            <a:r>
              <a:rPr lang="en-US" b="0" dirty="0" smtClean="0"/>
              <a:t>D2 = 11,59 x 50% = 5,795</a:t>
            </a:r>
          </a:p>
          <a:p>
            <a:pPr>
              <a:buFont typeface="Wingdings" panose="05000000000000000000" pitchFamily="2" charset="2"/>
              <a:buChar char="§"/>
            </a:pPr>
            <a:r>
              <a:rPr lang="en-US" b="0" dirty="0" smtClean="0"/>
              <a:t>D3 = 12,17 </a:t>
            </a:r>
            <a:r>
              <a:rPr lang="en-US" b="0" dirty="0"/>
              <a:t>x 50% </a:t>
            </a:r>
            <a:r>
              <a:rPr lang="en-US" b="0" dirty="0" smtClean="0"/>
              <a:t>= 6,085</a:t>
            </a:r>
            <a:endParaRPr lang="en-US" b="0" dirty="0"/>
          </a:p>
          <a:p>
            <a:pPr>
              <a:buFont typeface="Wingdings" panose="05000000000000000000" pitchFamily="2" charset="2"/>
              <a:buChar char="§"/>
            </a:pPr>
            <a:r>
              <a:rPr lang="en-US" b="0" dirty="0" smtClean="0"/>
              <a:t>D4 = 12,77 </a:t>
            </a:r>
            <a:r>
              <a:rPr lang="en-US" b="0" dirty="0"/>
              <a:t>x 50% </a:t>
            </a:r>
            <a:r>
              <a:rPr lang="en-US" b="0" dirty="0" smtClean="0"/>
              <a:t>= 6,385</a:t>
            </a:r>
            <a:endParaRPr lang="en-US" b="0" dirty="0"/>
          </a:p>
          <a:p>
            <a:pPr>
              <a:buFont typeface="Wingdings" panose="05000000000000000000" pitchFamily="2" charset="2"/>
              <a:buChar char="§"/>
            </a:pPr>
            <a:r>
              <a:rPr lang="en-US" b="0" dirty="0" smtClean="0"/>
              <a:t>P4 = P/E (</a:t>
            </a:r>
            <a:r>
              <a:rPr lang="en-US" b="0" dirty="0" err="1" smtClean="0"/>
              <a:t>năm</a:t>
            </a:r>
            <a:r>
              <a:rPr lang="en-US" b="0" dirty="0" smtClean="0"/>
              <a:t> 4) x EPS4; r = 12%</a:t>
            </a:r>
          </a:p>
          <a:p>
            <a:pPr>
              <a:buFont typeface="Wingdings" panose="05000000000000000000" pitchFamily="2" charset="2"/>
              <a:buChar char="§"/>
            </a:pPr>
            <a:r>
              <a:rPr lang="en-US" b="0" dirty="0" err="1" smtClean="0"/>
              <a:t>Thế</a:t>
            </a:r>
            <a:r>
              <a:rPr lang="en-US" b="0" dirty="0" smtClean="0"/>
              <a:t> </a:t>
            </a:r>
            <a:r>
              <a:rPr lang="en-US" b="0" dirty="0" err="1" smtClean="0"/>
              <a:t>vào</a:t>
            </a:r>
            <a:r>
              <a:rPr lang="en-US" b="0" dirty="0" smtClean="0"/>
              <a:t> </a:t>
            </a:r>
            <a:r>
              <a:rPr lang="en-US" b="0" dirty="0" err="1" smtClean="0"/>
              <a:t>mô</a:t>
            </a:r>
            <a:r>
              <a:rPr lang="en-US" b="0" dirty="0" smtClean="0"/>
              <a:t> </a:t>
            </a:r>
            <a:r>
              <a:rPr lang="en-US" b="0" dirty="0" err="1" smtClean="0"/>
              <a:t>hình</a:t>
            </a:r>
            <a:r>
              <a:rPr lang="en-US" b="0" dirty="0" smtClean="0"/>
              <a:t> </a:t>
            </a:r>
            <a:r>
              <a:rPr lang="en-US" b="0" dirty="0" err="1" smtClean="0"/>
              <a:t>tính</a:t>
            </a:r>
            <a:r>
              <a:rPr lang="en-US" b="0" dirty="0" smtClean="0"/>
              <a:t> Po = 99,09</a:t>
            </a:r>
            <a:endParaRPr lang="en-US" b="0" dirty="0"/>
          </a:p>
        </p:txBody>
      </p:sp>
    </p:spTree>
    <p:extLst>
      <p:ext uri="{BB962C8B-B14F-4D97-AF65-F5344CB8AC3E}">
        <p14:creationId xmlns:p14="http://schemas.microsoft.com/office/powerpoint/2010/main" val="3231838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Bài</a:t>
            </a:r>
            <a:r>
              <a:rPr lang="en-US" dirty="0" smtClean="0"/>
              <a:t> </a:t>
            </a:r>
            <a:r>
              <a:rPr lang="en-US" dirty="0" err="1" smtClean="0"/>
              <a:t>tập</a:t>
            </a:r>
            <a:r>
              <a:rPr lang="en-US" dirty="0" smtClean="0"/>
              <a:t> 20</a:t>
            </a:r>
            <a:endParaRPr lang="en-US" dirty="0"/>
          </a:p>
        </p:txBody>
      </p:sp>
      <p:sp>
        <p:nvSpPr>
          <p:cNvPr id="3" name="Content Placeholder 2"/>
          <p:cNvSpPr>
            <a:spLocks noGrp="1"/>
          </p:cNvSpPr>
          <p:nvPr>
            <p:ph idx="1"/>
          </p:nvPr>
        </p:nvSpPr>
        <p:spPr/>
        <p:txBody>
          <a:bodyPr/>
          <a:lstStyle/>
          <a:p>
            <a:pPr marL="0" indent="0" algn="just">
              <a:buNone/>
            </a:pPr>
            <a:r>
              <a:rPr lang="en-US" dirty="0" err="1"/>
              <a:t>Bài</a:t>
            </a:r>
            <a:r>
              <a:rPr lang="en-US" dirty="0"/>
              <a:t> 20: </a:t>
            </a:r>
            <a:r>
              <a:rPr lang="en-US" b="0" dirty="0" err="1"/>
              <a:t>Công</a:t>
            </a:r>
            <a:r>
              <a:rPr lang="en-US" b="0" dirty="0"/>
              <a:t> ty </a:t>
            </a:r>
            <a:r>
              <a:rPr lang="en-US" b="0" dirty="0" err="1"/>
              <a:t>cổ</a:t>
            </a:r>
            <a:r>
              <a:rPr lang="en-US" b="0" dirty="0"/>
              <a:t> </a:t>
            </a:r>
            <a:r>
              <a:rPr lang="en-US" b="0" dirty="0" err="1"/>
              <a:t>phần</a:t>
            </a:r>
            <a:r>
              <a:rPr lang="en-US" b="0" dirty="0"/>
              <a:t> </a:t>
            </a:r>
            <a:r>
              <a:rPr lang="en-US" b="0" dirty="0" err="1"/>
              <a:t>Nghi</a:t>
            </a:r>
            <a:r>
              <a:rPr lang="en-US" b="0" dirty="0"/>
              <a:t> </a:t>
            </a:r>
            <a:r>
              <a:rPr lang="en-US" b="0" dirty="0" err="1"/>
              <a:t>Phát</a:t>
            </a:r>
            <a:r>
              <a:rPr lang="en-US" b="0" dirty="0"/>
              <a:t> </a:t>
            </a:r>
            <a:r>
              <a:rPr lang="en-US" b="0" dirty="0" err="1"/>
              <a:t>vào</a:t>
            </a:r>
            <a:r>
              <a:rPr lang="en-US" b="0" dirty="0"/>
              <a:t> </a:t>
            </a:r>
            <a:r>
              <a:rPr lang="en-US" b="0" dirty="0" err="1"/>
              <a:t>ngày</a:t>
            </a:r>
            <a:r>
              <a:rPr lang="en-US" b="0" dirty="0"/>
              <a:t> 31/12/2004 </a:t>
            </a:r>
            <a:r>
              <a:rPr lang="en-US" b="0" dirty="0" err="1"/>
              <a:t>có</a:t>
            </a:r>
            <a:r>
              <a:rPr lang="en-US" b="0" dirty="0"/>
              <a:t> </a:t>
            </a:r>
            <a:r>
              <a:rPr lang="en-US" b="0" dirty="0" err="1"/>
              <a:t>tài</a:t>
            </a:r>
            <a:r>
              <a:rPr lang="en-US" b="0" dirty="0"/>
              <a:t> </a:t>
            </a:r>
            <a:r>
              <a:rPr lang="en-US" b="0" dirty="0" err="1"/>
              <a:t>liệu</a:t>
            </a:r>
            <a:r>
              <a:rPr lang="en-US" b="0" dirty="0"/>
              <a:t> </a:t>
            </a:r>
            <a:r>
              <a:rPr lang="en-US" b="0" dirty="0" err="1"/>
              <a:t>trên</a:t>
            </a:r>
            <a:r>
              <a:rPr lang="en-US" b="0" dirty="0"/>
              <a:t> </a:t>
            </a:r>
            <a:r>
              <a:rPr lang="en-US" b="0" dirty="0" err="1"/>
              <a:t>bảng</a:t>
            </a:r>
            <a:r>
              <a:rPr lang="en-US" b="0" dirty="0"/>
              <a:t> </a:t>
            </a:r>
            <a:r>
              <a:rPr lang="en-US" b="0" dirty="0" err="1"/>
              <a:t>cân</a:t>
            </a:r>
            <a:r>
              <a:rPr lang="en-US" b="0" dirty="0"/>
              <a:t> </a:t>
            </a:r>
            <a:r>
              <a:rPr lang="en-US" b="0" dirty="0" err="1"/>
              <a:t>đối</a:t>
            </a:r>
            <a:r>
              <a:rPr lang="en-US" b="0" dirty="0"/>
              <a:t> </a:t>
            </a:r>
            <a:r>
              <a:rPr lang="en-US" b="0" dirty="0" err="1"/>
              <a:t>kế</a:t>
            </a:r>
            <a:r>
              <a:rPr lang="en-US" b="0" dirty="0"/>
              <a:t> </a:t>
            </a:r>
            <a:r>
              <a:rPr lang="en-US" b="0" dirty="0" err="1"/>
              <a:t>toán</a:t>
            </a:r>
            <a:r>
              <a:rPr lang="en-US" b="0" dirty="0"/>
              <a:t> </a:t>
            </a:r>
            <a:r>
              <a:rPr lang="en-US" b="0" dirty="0" err="1"/>
              <a:t>như</a:t>
            </a:r>
            <a:r>
              <a:rPr lang="en-US" b="0" dirty="0"/>
              <a:t> </a:t>
            </a:r>
            <a:r>
              <a:rPr lang="en-US" b="0" dirty="0" err="1"/>
              <a:t>sau</a:t>
            </a:r>
            <a:r>
              <a:rPr lang="en-US" b="0" dirty="0"/>
              <a:t>:</a:t>
            </a:r>
          </a:p>
          <a:p>
            <a:pPr marL="0" indent="0" algn="just">
              <a:buNone/>
            </a:pPr>
            <a:r>
              <a:rPr lang="en-US" b="0" dirty="0" smtClean="0"/>
              <a:t>	- </a:t>
            </a:r>
            <a:r>
              <a:rPr lang="en-US" b="0" dirty="0"/>
              <a:t>1 </a:t>
            </a:r>
            <a:r>
              <a:rPr lang="en-US" b="0" dirty="0" err="1"/>
              <a:t>tỷ</a:t>
            </a:r>
            <a:r>
              <a:rPr lang="en-US" b="0" dirty="0"/>
              <a:t> </a:t>
            </a:r>
            <a:r>
              <a:rPr lang="en-US" b="0" dirty="0" err="1"/>
              <a:t>đồng</a:t>
            </a:r>
            <a:r>
              <a:rPr lang="en-US" b="0" dirty="0"/>
              <a:t> </a:t>
            </a:r>
            <a:r>
              <a:rPr lang="en-US" b="0" dirty="0" err="1"/>
              <a:t>trái</a:t>
            </a:r>
            <a:r>
              <a:rPr lang="en-US" b="0" dirty="0"/>
              <a:t> </a:t>
            </a:r>
            <a:r>
              <a:rPr lang="en-US" b="0" dirty="0" err="1"/>
              <a:t>phiếu</a:t>
            </a:r>
            <a:r>
              <a:rPr lang="en-US" b="0" dirty="0"/>
              <a:t> </a:t>
            </a:r>
            <a:r>
              <a:rPr lang="en-US" b="0" dirty="0" err="1"/>
              <a:t>lãi</a:t>
            </a:r>
            <a:r>
              <a:rPr lang="en-US" b="0" dirty="0"/>
              <a:t> </a:t>
            </a:r>
            <a:r>
              <a:rPr lang="en-US" b="0" dirty="0" err="1"/>
              <a:t>suất</a:t>
            </a:r>
            <a:r>
              <a:rPr lang="en-US" b="0" dirty="0"/>
              <a:t> </a:t>
            </a:r>
            <a:r>
              <a:rPr lang="en-US" b="0" dirty="0" err="1"/>
              <a:t>cố</a:t>
            </a:r>
            <a:r>
              <a:rPr lang="en-US" b="0" dirty="0"/>
              <a:t> </a:t>
            </a:r>
            <a:r>
              <a:rPr lang="en-US" b="0" dirty="0" err="1"/>
              <a:t>định</a:t>
            </a:r>
            <a:r>
              <a:rPr lang="en-US" b="0" dirty="0"/>
              <a:t> 7%/</a:t>
            </a:r>
            <a:r>
              <a:rPr lang="en-US" b="0" dirty="0" err="1"/>
              <a:t>năm</a:t>
            </a:r>
            <a:r>
              <a:rPr lang="en-US" b="0" dirty="0"/>
              <a:t>, </a:t>
            </a:r>
            <a:r>
              <a:rPr lang="en-US" b="0" dirty="0" err="1"/>
              <a:t>mệnh</a:t>
            </a:r>
            <a:r>
              <a:rPr lang="en-US" b="0" dirty="0"/>
              <a:t> </a:t>
            </a:r>
            <a:r>
              <a:rPr lang="en-US" b="0" dirty="0" err="1"/>
              <a:t>giá</a:t>
            </a:r>
            <a:r>
              <a:rPr lang="en-US" b="0" dirty="0"/>
              <a:t> </a:t>
            </a:r>
            <a:r>
              <a:rPr lang="en-US" b="0" dirty="0" err="1"/>
              <a:t>mỗi</a:t>
            </a:r>
            <a:r>
              <a:rPr lang="en-US" b="0" dirty="0"/>
              <a:t> </a:t>
            </a:r>
            <a:r>
              <a:rPr lang="en-US" b="0" dirty="0" err="1"/>
              <a:t>trái</a:t>
            </a:r>
            <a:r>
              <a:rPr lang="en-US" b="0" dirty="0"/>
              <a:t> </a:t>
            </a:r>
            <a:r>
              <a:rPr lang="en-US" b="0" dirty="0" err="1"/>
              <a:t>phiếu</a:t>
            </a:r>
            <a:r>
              <a:rPr lang="en-US" b="0" dirty="0"/>
              <a:t> 1.000.000đ, </a:t>
            </a:r>
            <a:r>
              <a:rPr lang="en-US" b="0" dirty="0" err="1"/>
              <a:t>kỳ</a:t>
            </a:r>
            <a:r>
              <a:rPr lang="en-US" b="0" dirty="0"/>
              <a:t> </a:t>
            </a:r>
            <a:r>
              <a:rPr lang="en-US" b="0" dirty="0" err="1"/>
              <a:t>hạn</a:t>
            </a:r>
            <a:r>
              <a:rPr lang="en-US" b="0" dirty="0"/>
              <a:t> </a:t>
            </a:r>
            <a:r>
              <a:rPr lang="en-US" b="0" dirty="0" err="1"/>
              <a:t>trái</a:t>
            </a:r>
            <a:r>
              <a:rPr lang="en-US" b="0" dirty="0"/>
              <a:t> </a:t>
            </a:r>
            <a:r>
              <a:rPr lang="en-US" b="0" dirty="0" err="1"/>
              <a:t>phiếu</a:t>
            </a:r>
            <a:r>
              <a:rPr lang="en-US" b="0" dirty="0"/>
              <a:t> 10 </a:t>
            </a:r>
            <a:r>
              <a:rPr lang="en-US" b="0" dirty="0" err="1"/>
              <a:t>năm</a:t>
            </a:r>
            <a:r>
              <a:rPr lang="en-US" b="0" dirty="0"/>
              <a:t>, </a:t>
            </a:r>
            <a:r>
              <a:rPr lang="en-US" b="0" dirty="0" err="1"/>
              <a:t>phát</a:t>
            </a:r>
            <a:r>
              <a:rPr lang="en-US" b="0" dirty="0"/>
              <a:t> </a:t>
            </a:r>
            <a:r>
              <a:rPr lang="en-US" b="0" dirty="0" err="1"/>
              <a:t>hành</a:t>
            </a:r>
            <a:r>
              <a:rPr lang="en-US" b="0" dirty="0"/>
              <a:t> </a:t>
            </a:r>
            <a:r>
              <a:rPr lang="en-US" b="0" dirty="0" err="1"/>
              <a:t>ngày</a:t>
            </a:r>
            <a:r>
              <a:rPr lang="en-US" b="0" dirty="0"/>
              <a:t> 1/1/2000, </a:t>
            </a:r>
            <a:r>
              <a:rPr lang="en-US" b="0" dirty="0" err="1"/>
              <a:t>phương</a:t>
            </a:r>
            <a:r>
              <a:rPr lang="en-US" b="0" dirty="0"/>
              <a:t> </a:t>
            </a:r>
            <a:r>
              <a:rPr lang="en-US" b="0" dirty="0" err="1"/>
              <a:t>thức</a:t>
            </a:r>
            <a:r>
              <a:rPr lang="en-US" b="0" dirty="0"/>
              <a:t> </a:t>
            </a:r>
            <a:r>
              <a:rPr lang="en-US" b="0" dirty="0" err="1"/>
              <a:t>thanh</a:t>
            </a:r>
            <a:r>
              <a:rPr lang="en-US" b="0" dirty="0"/>
              <a:t> </a:t>
            </a:r>
            <a:r>
              <a:rPr lang="en-US" b="0" dirty="0" err="1"/>
              <a:t>toán</a:t>
            </a:r>
            <a:r>
              <a:rPr lang="en-US" b="0" dirty="0"/>
              <a:t> </a:t>
            </a:r>
            <a:r>
              <a:rPr lang="en-US" b="0" dirty="0" err="1"/>
              <a:t>lãi</a:t>
            </a:r>
            <a:r>
              <a:rPr lang="en-US" b="0" dirty="0"/>
              <a:t> 6 </a:t>
            </a:r>
            <a:r>
              <a:rPr lang="en-US" b="0" dirty="0" err="1"/>
              <a:t>tháng</a:t>
            </a:r>
            <a:r>
              <a:rPr lang="en-US" b="0" dirty="0"/>
              <a:t>/</a:t>
            </a:r>
            <a:r>
              <a:rPr lang="en-US" b="0" dirty="0" err="1"/>
              <a:t>lần</a:t>
            </a:r>
            <a:r>
              <a:rPr lang="en-US" b="0" dirty="0"/>
              <a:t>.</a:t>
            </a:r>
          </a:p>
          <a:p>
            <a:pPr marL="0" indent="0">
              <a:buNone/>
            </a:pPr>
            <a:r>
              <a:rPr lang="en-US" b="0" dirty="0" smtClean="0"/>
              <a:t>	- </a:t>
            </a:r>
            <a:r>
              <a:rPr lang="en-US" b="0" dirty="0"/>
              <a:t>2 </a:t>
            </a:r>
            <a:r>
              <a:rPr lang="en-US" b="0" dirty="0" err="1"/>
              <a:t>tỷ</a:t>
            </a:r>
            <a:r>
              <a:rPr lang="en-US" b="0" dirty="0"/>
              <a:t> </a:t>
            </a:r>
            <a:r>
              <a:rPr lang="en-US" b="0" dirty="0" err="1"/>
              <a:t>đồng</a:t>
            </a:r>
            <a:r>
              <a:rPr lang="en-US" b="0" dirty="0"/>
              <a:t>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mệnh</a:t>
            </a:r>
            <a:r>
              <a:rPr lang="en-US" b="0" dirty="0"/>
              <a:t> </a:t>
            </a:r>
            <a:r>
              <a:rPr lang="en-US" b="0" dirty="0" err="1"/>
              <a:t>giá</a:t>
            </a:r>
            <a:r>
              <a:rPr lang="en-US" b="0" dirty="0"/>
              <a:t> 10.000đ</a:t>
            </a:r>
          </a:p>
          <a:p>
            <a:pPr marL="0" indent="0">
              <a:buNone/>
            </a:pPr>
            <a:r>
              <a:rPr lang="en-US" b="0" dirty="0" smtClean="0"/>
              <a:t>	- </a:t>
            </a:r>
            <a:r>
              <a:rPr lang="en-US" b="0" dirty="0" err="1"/>
              <a:t>Vốn</a:t>
            </a:r>
            <a:r>
              <a:rPr lang="en-US" b="0" dirty="0"/>
              <a:t> </a:t>
            </a:r>
            <a:r>
              <a:rPr lang="en-US" b="0" dirty="0" err="1"/>
              <a:t>thặng</a:t>
            </a:r>
            <a:r>
              <a:rPr lang="en-US" b="0" dirty="0"/>
              <a:t> </a:t>
            </a:r>
            <a:r>
              <a:rPr lang="en-US" b="0" dirty="0" err="1"/>
              <a:t>dư</a:t>
            </a:r>
            <a:r>
              <a:rPr lang="en-US" b="0" dirty="0"/>
              <a:t>: 400.000.000đ.</a:t>
            </a:r>
          </a:p>
          <a:p>
            <a:pPr marL="0" indent="0">
              <a:buNone/>
            </a:pPr>
            <a:r>
              <a:rPr lang="en-US" b="0" dirty="0" smtClean="0"/>
              <a:t>	- </a:t>
            </a:r>
            <a:r>
              <a:rPr lang="en-US" b="0" dirty="0" err="1"/>
              <a:t>Quỹ</a:t>
            </a:r>
            <a:r>
              <a:rPr lang="en-US" b="0" dirty="0"/>
              <a:t> </a:t>
            </a:r>
            <a:r>
              <a:rPr lang="en-US" b="0" dirty="0" err="1"/>
              <a:t>tích</a:t>
            </a:r>
            <a:r>
              <a:rPr lang="en-US" b="0" dirty="0"/>
              <a:t> </a:t>
            </a:r>
            <a:r>
              <a:rPr lang="en-US" b="0" dirty="0" err="1"/>
              <a:t>lũy</a:t>
            </a:r>
            <a:r>
              <a:rPr lang="en-US" b="0" dirty="0"/>
              <a:t>: 600.000.000đ</a:t>
            </a:r>
          </a:p>
          <a:p>
            <a:endParaRPr lang="en-US" dirty="0"/>
          </a:p>
        </p:txBody>
      </p:sp>
    </p:spTree>
    <p:extLst>
      <p:ext uri="{BB962C8B-B14F-4D97-AF65-F5344CB8AC3E}">
        <p14:creationId xmlns:p14="http://schemas.microsoft.com/office/powerpoint/2010/main" val="2649389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a:t>
            </a:r>
            <a:r>
              <a:rPr lang="en-US" dirty="0" smtClean="0"/>
              <a:t>20</a:t>
            </a:r>
            <a:endParaRPr lang="en-US" dirty="0"/>
          </a:p>
        </p:txBody>
      </p:sp>
      <p:sp>
        <p:nvSpPr>
          <p:cNvPr id="3" name="Content Placeholder 2"/>
          <p:cNvSpPr>
            <a:spLocks noGrp="1"/>
          </p:cNvSpPr>
          <p:nvPr>
            <p:ph idx="1"/>
          </p:nvPr>
        </p:nvSpPr>
        <p:spPr/>
        <p:txBody>
          <a:bodyPr/>
          <a:lstStyle/>
          <a:p>
            <a:pPr marL="0" indent="0">
              <a:buNone/>
            </a:pPr>
            <a:r>
              <a:rPr lang="en-US" dirty="0"/>
              <a:t>1) </a:t>
            </a:r>
            <a:r>
              <a:rPr lang="en-US" dirty="0" err="1"/>
              <a:t>Hiện</a:t>
            </a:r>
            <a:r>
              <a:rPr lang="en-US" dirty="0"/>
              <a:t> nay </a:t>
            </a:r>
            <a:r>
              <a:rPr lang="en-US" dirty="0" err="1"/>
              <a:t>giá</a:t>
            </a:r>
            <a:r>
              <a:rPr lang="en-US" dirty="0"/>
              <a:t> </a:t>
            </a:r>
            <a:r>
              <a:rPr lang="en-US" dirty="0" err="1"/>
              <a:t>trị</a:t>
            </a:r>
            <a:r>
              <a:rPr lang="en-US" dirty="0"/>
              <a:t> </a:t>
            </a:r>
            <a:r>
              <a:rPr lang="en-US" dirty="0" err="1"/>
              <a:t>sổ</a:t>
            </a:r>
            <a:r>
              <a:rPr lang="en-US" dirty="0"/>
              <a:t> </a:t>
            </a:r>
            <a:r>
              <a:rPr lang="en-US" dirty="0" err="1"/>
              <a:t>sách</a:t>
            </a:r>
            <a:r>
              <a:rPr lang="en-US" dirty="0"/>
              <a:t> </a:t>
            </a:r>
            <a:r>
              <a:rPr lang="en-US" dirty="0" err="1"/>
              <a:t>mỗi</a:t>
            </a:r>
            <a:r>
              <a:rPr lang="en-US" dirty="0"/>
              <a:t> </a:t>
            </a:r>
            <a:r>
              <a:rPr lang="en-US" dirty="0" err="1"/>
              <a:t>cổ</a:t>
            </a:r>
            <a:r>
              <a:rPr lang="en-US" dirty="0"/>
              <a:t> </a:t>
            </a:r>
            <a:r>
              <a:rPr lang="en-US" dirty="0" err="1"/>
              <a:t>phiếu</a:t>
            </a:r>
            <a:r>
              <a:rPr lang="en-US" dirty="0"/>
              <a:t> </a:t>
            </a:r>
            <a:r>
              <a:rPr lang="en-US" dirty="0" err="1"/>
              <a:t>là</a:t>
            </a:r>
            <a:r>
              <a:rPr lang="en-US" dirty="0"/>
              <a:t> </a:t>
            </a:r>
            <a:r>
              <a:rPr lang="en-US" dirty="0" err="1"/>
              <a:t>bao</a:t>
            </a:r>
            <a:r>
              <a:rPr lang="en-US" dirty="0"/>
              <a:t> </a:t>
            </a:r>
            <a:r>
              <a:rPr lang="en-US" dirty="0" err="1"/>
              <a:t>nhiêu</a:t>
            </a:r>
            <a:r>
              <a:rPr lang="en-US" dirty="0"/>
              <a:t>?</a:t>
            </a:r>
          </a:p>
          <a:p>
            <a:pPr marL="0" indent="0">
              <a:buNone/>
            </a:pPr>
            <a:r>
              <a:rPr lang="en-US" b="0" dirty="0" smtClean="0"/>
              <a:t>	</a:t>
            </a:r>
            <a:r>
              <a:rPr lang="en-US" b="0" dirty="0" err="1" smtClean="0"/>
              <a:t>Số</a:t>
            </a:r>
            <a:r>
              <a:rPr lang="en-US" b="0" dirty="0" smtClean="0"/>
              <a:t> </a:t>
            </a:r>
            <a:r>
              <a:rPr lang="en-US" b="0" dirty="0" err="1" smtClean="0"/>
              <a:t>cổ</a:t>
            </a:r>
            <a:r>
              <a:rPr lang="en-US" b="0" dirty="0" smtClean="0"/>
              <a:t> </a:t>
            </a:r>
            <a:r>
              <a:rPr lang="en-US" b="0" dirty="0" err="1" smtClean="0"/>
              <a:t>phiếu</a:t>
            </a:r>
            <a:r>
              <a:rPr lang="en-US" b="0" dirty="0" smtClean="0"/>
              <a:t> </a:t>
            </a:r>
            <a:r>
              <a:rPr lang="en-US" b="0" dirty="0" err="1" smtClean="0"/>
              <a:t>thường</a:t>
            </a:r>
            <a:r>
              <a:rPr lang="en-US" b="0" dirty="0" smtClean="0"/>
              <a:t> </a:t>
            </a:r>
            <a:r>
              <a:rPr lang="en-US" b="0" dirty="0" err="1" smtClean="0"/>
              <a:t>đang</a:t>
            </a:r>
            <a:r>
              <a:rPr lang="en-US" b="0" dirty="0" smtClean="0"/>
              <a:t> </a:t>
            </a:r>
            <a:r>
              <a:rPr lang="en-US" b="0" dirty="0" err="1" smtClean="0"/>
              <a:t>lưu</a:t>
            </a:r>
            <a:r>
              <a:rPr lang="en-US" b="0" dirty="0" smtClean="0"/>
              <a:t> </a:t>
            </a:r>
            <a:r>
              <a:rPr lang="en-US" b="0" dirty="0" err="1" smtClean="0"/>
              <a:t>hành</a:t>
            </a:r>
            <a:r>
              <a:rPr lang="en-US" b="0" dirty="0" smtClean="0"/>
              <a:t> = 2 </a:t>
            </a:r>
            <a:r>
              <a:rPr lang="en-US" b="0" dirty="0" err="1" smtClean="0"/>
              <a:t>tỷ</a:t>
            </a:r>
            <a:r>
              <a:rPr lang="en-US" b="0" dirty="0" smtClean="0"/>
              <a:t>/10.000đ = 200.000 CP	</a:t>
            </a:r>
            <a:r>
              <a:rPr lang="en-US" altLang="en-US" b="0" dirty="0">
                <a:cs typeface="Tahoma" pitchFamily="34" charset="0"/>
              </a:rPr>
              <a:t> </a:t>
            </a:r>
            <a:endParaRPr lang="en-US" altLang="en-US" b="0" dirty="0" smtClean="0">
              <a:cs typeface="Tahoma" pitchFamily="34" charset="0"/>
            </a:endParaRPr>
          </a:p>
          <a:p>
            <a:pPr marL="0" indent="0" algn="just">
              <a:buNone/>
            </a:pPr>
            <a:r>
              <a:rPr lang="en-US" altLang="en-US" b="0" dirty="0" smtClean="0">
                <a:cs typeface="Tahoma" pitchFamily="34" charset="0"/>
              </a:rPr>
              <a:t>	</a:t>
            </a:r>
            <a:r>
              <a:rPr lang="en-US" altLang="en-US" b="0" dirty="0" err="1" smtClean="0">
                <a:cs typeface="Tahoma" pitchFamily="34" charset="0"/>
              </a:rPr>
              <a:t>Giá</a:t>
            </a:r>
            <a:r>
              <a:rPr lang="en-US" altLang="en-US" b="0" dirty="0" smtClean="0">
                <a:cs typeface="Tahoma" pitchFamily="34" charset="0"/>
              </a:rPr>
              <a:t> </a:t>
            </a:r>
            <a:r>
              <a:rPr lang="en-US" altLang="en-US" b="0" dirty="0" err="1">
                <a:cs typeface="Tahoma" pitchFamily="34" charset="0"/>
              </a:rPr>
              <a:t>trị</a:t>
            </a:r>
            <a:r>
              <a:rPr lang="en-US" altLang="en-US" b="0" dirty="0">
                <a:cs typeface="Tahoma" pitchFamily="34" charset="0"/>
              </a:rPr>
              <a:t> </a:t>
            </a:r>
            <a:r>
              <a:rPr lang="en-US" altLang="en-US" b="0" dirty="0" err="1">
                <a:cs typeface="Tahoma" pitchFamily="34" charset="0"/>
              </a:rPr>
              <a:t>sổ</a:t>
            </a:r>
            <a:r>
              <a:rPr lang="en-US" altLang="en-US" b="0" dirty="0">
                <a:cs typeface="Tahoma" pitchFamily="34" charset="0"/>
              </a:rPr>
              <a:t> </a:t>
            </a:r>
            <a:r>
              <a:rPr lang="en-US" altLang="en-US" b="0" dirty="0" err="1">
                <a:cs typeface="Tahoma" pitchFamily="34" charset="0"/>
              </a:rPr>
              <a:t>sách</a:t>
            </a:r>
            <a:r>
              <a:rPr lang="en-US" altLang="en-US" b="0" dirty="0">
                <a:cs typeface="Tahoma" pitchFamily="34" charset="0"/>
              </a:rPr>
              <a:t> (</a:t>
            </a:r>
            <a:r>
              <a:rPr lang="en-US" altLang="en-US" b="0" dirty="0" err="1">
                <a:cs typeface="Tahoma" pitchFamily="34" charset="0"/>
              </a:rPr>
              <a:t>Thư</a:t>
            </a:r>
            <a:r>
              <a:rPr lang="en-US" altLang="en-US" b="0" dirty="0">
                <a:cs typeface="Tahoma" pitchFamily="34" charset="0"/>
              </a:rPr>
              <a:t> </a:t>
            </a:r>
            <a:r>
              <a:rPr lang="en-US" altLang="en-US" b="0" dirty="0" err="1">
                <a:cs typeface="Tahoma" pitchFamily="34" charset="0"/>
              </a:rPr>
              <a:t>giá</a:t>
            </a:r>
            <a:r>
              <a:rPr lang="en-US" altLang="en-US" b="0" dirty="0">
                <a:cs typeface="Tahoma" pitchFamily="34" charset="0"/>
              </a:rPr>
              <a:t>) = (VCP </a:t>
            </a:r>
            <a:r>
              <a:rPr lang="en-US" altLang="en-US" b="0" dirty="0" err="1">
                <a:cs typeface="Tahoma" pitchFamily="34" charset="0"/>
              </a:rPr>
              <a:t>thường</a:t>
            </a:r>
            <a:r>
              <a:rPr lang="en-US" altLang="en-US" b="0" dirty="0">
                <a:cs typeface="Tahoma" pitchFamily="34" charset="0"/>
              </a:rPr>
              <a:t> + </a:t>
            </a:r>
            <a:r>
              <a:rPr lang="en-US" altLang="en-US" b="0" dirty="0" err="1">
                <a:cs typeface="Tahoma" pitchFamily="34" charset="0"/>
              </a:rPr>
              <a:t>Vốn</a:t>
            </a:r>
            <a:r>
              <a:rPr lang="en-US" altLang="en-US" b="0" dirty="0">
                <a:cs typeface="Tahoma" pitchFamily="34" charset="0"/>
              </a:rPr>
              <a:t> </a:t>
            </a:r>
            <a:r>
              <a:rPr lang="en-US" altLang="en-US" b="0" dirty="0" err="1">
                <a:cs typeface="Tahoma" pitchFamily="34" charset="0"/>
              </a:rPr>
              <a:t>Thặng</a:t>
            </a:r>
            <a:r>
              <a:rPr lang="en-US" altLang="en-US" b="0" dirty="0">
                <a:cs typeface="Tahoma" pitchFamily="34" charset="0"/>
              </a:rPr>
              <a:t> </a:t>
            </a:r>
            <a:r>
              <a:rPr lang="en-US" altLang="en-US" b="0" dirty="0" err="1">
                <a:cs typeface="Tahoma" pitchFamily="34" charset="0"/>
              </a:rPr>
              <a:t>dư</a:t>
            </a:r>
            <a:r>
              <a:rPr lang="en-US" altLang="en-US" b="0" dirty="0">
                <a:cs typeface="Tahoma" pitchFamily="34" charset="0"/>
              </a:rPr>
              <a:t> + Thu </a:t>
            </a:r>
            <a:r>
              <a:rPr lang="en-US" altLang="en-US" b="0" dirty="0" err="1">
                <a:cs typeface="Tahoma" pitchFamily="34" charset="0"/>
              </a:rPr>
              <a:t>nhập</a:t>
            </a:r>
            <a:r>
              <a:rPr lang="en-US" altLang="en-US" b="0" dirty="0">
                <a:cs typeface="Tahoma" pitchFamily="34" charset="0"/>
              </a:rPr>
              <a:t> </a:t>
            </a:r>
            <a:r>
              <a:rPr lang="en-US" altLang="en-US" b="0" dirty="0" err="1">
                <a:cs typeface="Tahoma" pitchFamily="34" charset="0"/>
              </a:rPr>
              <a:t>giữ</a:t>
            </a:r>
            <a:r>
              <a:rPr lang="en-US" altLang="en-US" b="0" dirty="0">
                <a:cs typeface="Tahoma" pitchFamily="34" charset="0"/>
              </a:rPr>
              <a:t> </a:t>
            </a:r>
            <a:r>
              <a:rPr lang="en-US" altLang="en-US" b="0" dirty="0" err="1">
                <a:cs typeface="Tahoma" pitchFamily="34" charset="0"/>
              </a:rPr>
              <a:t>lại</a:t>
            </a:r>
            <a:r>
              <a:rPr lang="en-US" altLang="en-US" b="0" dirty="0">
                <a:cs typeface="Tahoma" pitchFamily="34" charset="0"/>
              </a:rPr>
              <a:t>)/</a:t>
            </a:r>
            <a:r>
              <a:rPr lang="en-US" altLang="en-US" b="0" dirty="0" err="1">
                <a:cs typeface="Tahoma" pitchFamily="34" charset="0"/>
              </a:rPr>
              <a:t>Số</a:t>
            </a:r>
            <a:r>
              <a:rPr lang="en-US" altLang="en-US" b="0" dirty="0">
                <a:cs typeface="Tahoma" pitchFamily="34" charset="0"/>
              </a:rPr>
              <a:t> CPT </a:t>
            </a:r>
            <a:r>
              <a:rPr lang="en-US" altLang="en-US" b="0" dirty="0" err="1">
                <a:cs typeface="Tahoma" pitchFamily="34" charset="0"/>
              </a:rPr>
              <a:t>đang</a:t>
            </a:r>
            <a:r>
              <a:rPr lang="en-US" altLang="en-US" b="0" dirty="0">
                <a:cs typeface="Tahoma" pitchFamily="34" charset="0"/>
              </a:rPr>
              <a:t> </a:t>
            </a:r>
            <a:r>
              <a:rPr lang="en-US" altLang="en-US" b="0" dirty="0" err="1">
                <a:cs typeface="Tahoma" pitchFamily="34" charset="0"/>
              </a:rPr>
              <a:t>lưu</a:t>
            </a:r>
            <a:r>
              <a:rPr lang="en-US" altLang="en-US" b="0" dirty="0">
                <a:cs typeface="Tahoma" pitchFamily="34" charset="0"/>
              </a:rPr>
              <a:t> </a:t>
            </a:r>
            <a:r>
              <a:rPr lang="en-US" altLang="en-US" b="0" dirty="0" err="1">
                <a:cs typeface="Tahoma" pitchFamily="34" charset="0"/>
              </a:rPr>
              <a:t>hành</a:t>
            </a:r>
            <a:r>
              <a:rPr lang="en-US" altLang="en-US" b="0" dirty="0">
                <a:cs typeface="Tahoma" pitchFamily="34" charset="0"/>
              </a:rPr>
              <a:t> = </a:t>
            </a:r>
            <a:r>
              <a:rPr lang="en-US" altLang="en-US" b="0" dirty="0" smtClean="0">
                <a:cs typeface="Tahoma" pitchFamily="34" charset="0"/>
              </a:rPr>
              <a:t>(2 </a:t>
            </a:r>
            <a:r>
              <a:rPr lang="en-US" altLang="en-US" b="0" dirty="0" err="1" smtClean="0">
                <a:cs typeface="Tahoma" pitchFamily="34" charset="0"/>
              </a:rPr>
              <a:t>tỷ</a:t>
            </a:r>
            <a:r>
              <a:rPr lang="en-US" altLang="en-US" b="0" dirty="0" smtClean="0">
                <a:cs typeface="Tahoma" pitchFamily="34" charset="0"/>
              </a:rPr>
              <a:t> + 0,4 </a:t>
            </a:r>
            <a:r>
              <a:rPr lang="en-US" altLang="en-US" b="0" dirty="0" err="1" smtClean="0">
                <a:cs typeface="Tahoma" pitchFamily="34" charset="0"/>
              </a:rPr>
              <a:t>tỷ</a:t>
            </a:r>
            <a:r>
              <a:rPr lang="en-US" altLang="en-US" b="0" dirty="0" smtClean="0">
                <a:cs typeface="Tahoma" pitchFamily="34" charset="0"/>
              </a:rPr>
              <a:t> + 0,6 </a:t>
            </a:r>
            <a:r>
              <a:rPr lang="en-US" altLang="en-US" b="0" dirty="0" err="1" smtClean="0">
                <a:cs typeface="Tahoma" pitchFamily="34" charset="0"/>
              </a:rPr>
              <a:t>tỷ</a:t>
            </a:r>
            <a:r>
              <a:rPr lang="en-US" altLang="en-US" b="0" dirty="0" smtClean="0">
                <a:cs typeface="Tahoma" pitchFamily="34" charset="0"/>
              </a:rPr>
              <a:t>)/200.000CP = 15.000đ</a:t>
            </a:r>
          </a:p>
          <a:p>
            <a:pPr marL="0" indent="0" algn="just">
              <a:buNone/>
            </a:pPr>
            <a:r>
              <a:rPr lang="en-US" dirty="0"/>
              <a:t>2) </a:t>
            </a:r>
            <a:r>
              <a:rPr lang="en-US" dirty="0" err="1"/>
              <a:t>Hiện</a:t>
            </a:r>
            <a:r>
              <a:rPr lang="en-US" dirty="0"/>
              <a:t> nay </a:t>
            </a:r>
            <a:r>
              <a:rPr lang="en-US" dirty="0" err="1"/>
              <a:t>lãi</a:t>
            </a:r>
            <a:r>
              <a:rPr lang="en-US" dirty="0"/>
              <a:t> </a:t>
            </a:r>
            <a:r>
              <a:rPr lang="en-US" dirty="0" err="1"/>
              <a:t>suất</a:t>
            </a:r>
            <a:r>
              <a:rPr lang="en-US" dirty="0"/>
              <a:t> </a:t>
            </a:r>
            <a:r>
              <a:rPr lang="en-US" dirty="0" err="1"/>
              <a:t>thị</a:t>
            </a:r>
            <a:r>
              <a:rPr lang="en-US" dirty="0"/>
              <a:t> </a:t>
            </a:r>
            <a:r>
              <a:rPr lang="en-US" dirty="0" err="1"/>
              <a:t>trường</a:t>
            </a:r>
            <a:r>
              <a:rPr lang="en-US" dirty="0"/>
              <a:t> </a:t>
            </a:r>
            <a:r>
              <a:rPr lang="en-US" dirty="0" err="1"/>
              <a:t>là</a:t>
            </a:r>
            <a:r>
              <a:rPr lang="en-US" dirty="0"/>
              <a:t> 8% </a:t>
            </a:r>
            <a:r>
              <a:rPr lang="en-US" dirty="0" err="1"/>
              <a:t>và</a:t>
            </a:r>
            <a:r>
              <a:rPr lang="en-US" dirty="0"/>
              <a:t> </a:t>
            </a:r>
            <a:r>
              <a:rPr lang="en-US" dirty="0" err="1"/>
              <a:t>giá</a:t>
            </a:r>
            <a:r>
              <a:rPr lang="en-US" dirty="0"/>
              <a:t> </a:t>
            </a:r>
            <a:r>
              <a:rPr lang="en-US" dirty="0" err="1"/>
              <a:t>bán</a:t>
            </a:r>
            <a:r>
              <a:rPr lang="en-US" dirty="0"/>
              <a:t> </a:t>
            </a:r>
            <a:r>
              <a:rPr lang="en-US" dirty="0" err="1"/>
              <a:t>trái</a:t>
            </a:r>
            <a:r>
              <a:rPr lang="en-US" dirty="0"/>
              <a:t> </a:t>
            </a:r>
            <a:r>
              <a:rPr lang="en-US" dirty="0" err="1"/>
              <a:t>phiếu</a:t>
            </a:r>
            <a:r>
              <a:rPr lang="en-US" dirty="0"/>
              <a:t> </a:t>
            </a:r>
            <a:r>
              <a:rPr lang="en-US" dirty="0" err="1"/>
              <a:t>vẫn</a:t>
            </a:r>
            <a:r>
              <a:rPr lang="en-US" dirty="0"/>
              <a:t> </a:t>
            </a:r>
            <a:r>
              <a:rPr lang="en-US" dirty="0" err="1"/>
              <a:t>bằng</a:t>
            </a:r>
            <a:r>
              <a:rPr lang="en-US" dirty="0"/>
              <a:t> </a:t>
            </a:r>
            <a:r>
              <a:rPr lang="en-US" dirty="0" err="1"/>
              <a:t>mệnh</a:t>
            </a:r>
            <a:r>
              <a:rPr lang="en-US" dirty="0"/>
              <a:t> </a:t>
            </a:r>
            <a:r>
              <a:rPr lang="en-US" dirty="0" err="1"/>
              <a:t>giá</a:t>
            </a:r>
            <a:r>
              <a:rPr lang="en-US" dirty="0"/>
              <a:t>, </a:t>
            </a:r>
            <a:r>
              <a:rPr lang="en-US" dirty="0" err="1"/>
              <a:t>nhà</a:t>
            </a:r>
            <a:r>
              <a:rPr lang="en-US" dirty="0"/>
              <a:t> </a:t>
            </a:r>
            <a:r>
              <a:rPr lang="en-US" dirty="0" err="1"/>
              <a:t>đầu</a:t>
            </a:r>
            <a:r>
              <a:rPr lang="en-US" dirty="0"/>
              <a:t> </a:t>
            </a:r>
            <a:r>
              <a:rPr lang="en-US" dirty="0" err="1"/>
              <a:t>tư</a:t>
            </a:r>
            <a:r>
              <a:rPr lang="en-US" dirty="0"/>
              <a:t> </a:t>
            </a:r>
            <a:r>
              <a:rPr lang="en-US" dirty="0" err="1"/>
              <a:t>có</a:t>
            </a:r>
            <a:r>
              <a:rPr lang="en-US" dirty="0"/>
              <a:t> </a:t>
            </a:r>
            <a:r>
              <a:rPr lang="en-US" dirty="0" err="1"/>
              <a:t>nên</a:t>
            </a:r>
            <a:r>
              <a:rPr lang="en-US" dirty="0"/>
              <a:t> </a:t>
            </a:r>
            <a:r>
              <a:rPr lang="en-US" dirty="0" err="1"/>
              <a:t>mua</a:t>
            </a:r>
            <a:r>
              <a:rPr lang="en-US" dirty="0"/>
              <a:t> </a:t>
            </a:r>
            <a:r>
              <a:rPr lang="en-US" dirty="0" err="1"/>
              <a:t>trái</a:t>
            </a:r>
            <a:r>
              <a:rPr lang="en-US" dirty="0"/>
              <a:t> </a:t>
            </a:r>
            <a:r>
              <a:rPr lang="en-US" dirty="0" err="1"/>
              <a:t>phiếu</a:t>
            </a:r>
            <a:r>
              <a:rPr lang="en-US" dirty="0"/>
              <a:t> </a:t>
            </a:r>
            <a:r>
              <a:rPr lang="en-US" dirty="0" err="1"/>
              <a:t>của</a:t>
            </a:r>
            <a:r>
              <a:rPr lang="en-US" dirty="0"/>
              <a:t> </a:t>
            </a:r>
            <a:r>
              <a:rPr lang="en-US" dirty="0" err="1"/>
              <a:t>công</a:t>
            </a:r>
            <a:r>
              <a:rPr lang="en-US" dirty="0"/>
              <a:t> ty hay </a:t>
            </a:r>
            <a:r>
              <a:rPr lang="en-US" dirty="0" err="1"/>
              <a:t>không</a:t>
            </a:r>
            <a:r>
              <a:rPr lang="en-US" dirty="0" smtClean="0"/>
              <a:t>?</a:t>
            </a:r>
          </a:p>
          <a:p>
            <a:pPr marL="0" indent="0" algn="just">
              <a:buNone/>
            </a:pPr>
            <a:r>
              <a:rPr lang="en-US" b="0" dirty="0" smtClean="0"/>
              <a:t>	</a:t>
            </a:r>
            <a:r>
              <a:rPr lang="en-US" b="0" dirty="0" err="1"/>
              <a:t>P</a:t>
            </a:r>
            <a:r>
              <a:rPr lang="en-US" b="0" dirty="0" err="1" smtClean="0"/>
              <a:t>hương</a:t>
            </a:r>
            <a:r>
              <a:rPr lang="en-US" b="0" dirty="0" smtClean="0"/>
              <a:t> </a:t>
            </a:r>
            <a:r>
              <a:rPr lang="en-US" b="0" dirty="0" err="1"/>
              <a:t>thức</a:t>
            </a:r>
            <a:r>
              <a:rPr lang="en-US" b="0" dirty="0"/>
              <a:t> </a:t>
            </a:r>
            <a:r>
              <a:rPr lang="en-US" b="0" dirty="0" err="1"/>
              <a:t>thanh</a:t>
            </a:r>
            <a:r>
              <a:rPr lang="en-US" b="0" dirty="0"/>
              <a:t> </a:t>
            </a:r>
            <a:r>
              <a:rPr lang="en-US" b="0" dirty="0" err="1"/>
              <a:t>toán</a:t>
            </a:r>
            <a:r>
              <a:rPr lang="en-US" b="0" dirty="0"/>
              <a:t> </a:t>
            </a:r>
            <a:r>
              <a:rPr lang="en-US" b="0" dirty="0" err="1"/>
              <a:t>lãi</a:t>
            </a:r>
            <a:r>
              <a:rPr lang="en-US" b="0" dirty="0"/>
              <a:t> 6 </a:t>
            </a:r>
            <a:r>
              <a:rPr lang="en-US" b="0" dirty="0" err="1" smtClean="0"/>
              <a:t>tháng</a:t>
            </a:r>
            <a:r>
              <a:rPr lang="en-US" b="0" dirty="0" smtClean="0"/>
              <a:t>/</a:t>
            </a:r>
            <a:r>
              <a:rPr lang="en-US" b="0" dirty="0" err="1" smtClean="0"/>
              <a:t>lần</a:t>
            </a:r>
            <a:r>
              <a:rPr lang="en-US" b="0" dirty="0" smtClean="0"/>
              <a:t>; </a:t>
            </a:r>
            <a:r>
              <a:rPr lang="en-US" b="0" dirty="0" err="1" smtClean="0"/>
              <a:t>lãi</a:t>
            </a:r>
            <a:r>
              <a:rPr lang="en-US" b="0" dirty="0" smtClean="0"/>
              <a:t> </a:t>
            </a:r>
            <a:r>
              <a:rPr lang="en-US" b="0" dirty="0" err="1"/>
              <a:t>suất</a:t>
            </a:r>
            <a:r>
              <a:rPr lang="en-US" b="0" dirty="0"/>
              <a:t> </a:t>
            </a:r>
            <a:r>
              <a:rPr lang="en-US" b="0" dirty="0" err="1"/>
              <a:t>thị</a:t>
            </a:r>
            <a:r>
              <a:rPr lang="en-US" b="0" dirty="0"/>
              <a:t> </a:t>
            </a:r>
            <a:r>
              <a:rPr lang="en-US" b="0" dirty="0" err="1"/>
              <a:t>trường</a:t>
            </a:r>
            <a:r>
              <a:rPr lang="en-US" b="0" dirty="0"/>
              <a:t> </a:t>
            </a:r>
            <a:r>
              <a:rPr lang="en-US" b="0" dirty="0" err="1"/>
              <a:t>là</a:t>
            </a:r>
            <a:r>
              <a:rPr lang="en-US" b="0" dirty="0"/>
              <a:t> </a:t>
            </a:r>
            <a:r>
              <a:rPr lang="en-US" b="0" dirty="0" smtClean="0"/>
              <a:t>r = 8%; </a:t>
            </a:r>
            <a:r>
              <a:rPr lang="en-US" b="0" dirty="0" err="1"/>
              <a:t>mệnh</a:t>
            </a:r>
            <a:r>
              <a:rPr lang="en-US" b="0" dirty="0"/>
              <a:t> </a:t>
            </a:r>
            <a:r>
              <a:rPr lang="en-US" b="0" dirty="0" err="1"/>
              <a:t>giá</a:t>
            </a:r>
            <a:r>
              <a:rPr lang="en-US" b="0" dirty="0"/>
              <a:t> </a:t>
            </a:r>
            <a:r>
              <a:rPr lang="en-US" b="0" dirty="0" err="1"/>
              <a:t>mỗi</a:t>
            </a:r>
            <a:r>
              <a:rPr lang="en-US" b="0" dirty="0"/>
              <a:t> </a:t>
            </a:r>
            <a:r>
              <a:rPr lang="en-US" b="0" dirty="0" err="1"/>
              <a:t>trái</a:t>
            </a:r>
            <a:r>
              <a:rPr lang="en-US" b="0" dirty="0"/>
              <a:t> </a:t>
            </a:r>
            <a:r>
              <a:rPr lang="en-US" b="0" dirty="0" err="1"/>
              <a:t>phiếu</a:t>
            </a:r>
            <a:r>
              <a:rPr lang="en-US" b="0" dirty="0"/>
              <a:t> </a:t>
            </a:r>
            <a:r>
              <a:rPr lang="en-US" b="0" dirty="0" smtClean="0"/>
              <a:t>F = 1.000.000đ; </a:t>
            </a:r>
            <a:r>
              <a:rPr lang="en-US" b="0" dirty="0" err="1"/>
              <a:t>lãi</a:t>
            </a:r>
            <a:r>
              <a:rPr lang="en-US" b="0" dirty="0"/>
              <a:t> </a:t>
            </a:r>
            <a:r>
              <a:rPr lang="en-US" b="0" dirty="0" err="1"/>
              <a:t>suất</a:t>
            </a:r>
            <a:r>
              <a:rPr lang="en-US" b="0" dirty="0"/>
              <a:t> </a:t>
            </a:r>
            <a:r>
              <a:rPr lang="en-US" b="0" dirty="0" err="1"/>
              <a:t>cố</a:t>
            </a:r>
            <a:r>
              <a:rPr lang="en-US" b="0" dirty="0"/>
              <a:t> </a:t>
            </a:r>
            <a:r>
              <a:rPr lang="en-US" b="0" dirty="0" err="1"/>
              <a:t>định</a:t>
            </a:r>
            <a:r>
              <a:rPr lang="en-US" b="0" dirty="0"/>
              <a:t> 7%/</a:t>
            </a:r>
            <a:r>
              <a:rPr lang="en-US" b="0" dirty="0" err="1" smtClean="0"/>
              <a:t>năm</a:t>
            </a:r>
            <a:r>
              <a:rPr lang="en-US" b="0" dirty="0" smtClean="0"/>
              <a:t>; n = 5 </a:t>
            </a:r>
            <a:r>
              <a:rPr lang="en-US" b="0" dirty="0" err="1" smtClean="0"/>
              <a:t>năm</a:t>
            </a:r>
            <a:r>
              <a:rPr lang="en-US" b="0" dirty="0" smtClean="0"/>
              <a:t> (1/1/2005 – 1/1/2010)</a:t>
            </a:r>
            <a:endParaRPr lang="en-US" b="0" dirty="0"/>
          </a:p>
          <a:p>
            <a:pPr marL="0" indent="0" algn="just">
              <a:buNone/>
            </a:pPr>
            <a:endParaRPr lang="en-US" dirty="0"/>
          </a:p>
        </p:txBody>
      </p:sp>
    </p:spTree>
    <p:extLst>
      <p:ext uri="{BB962C8B-B14F-4D97-AF65-F5344CB8AC3E}">
        <p14:creationId xmlns:p14="http://schemas.microsoft.com/office/powerpoint/2010/main" val="3522352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20</a:t>
            </a:r>
          </a:p>
        </p:txBody>
      </p:sp>
      <p:sp>
        <p:nvSpPr>
          <p:cNvPr id="3" name="Content Placeholder 2"/>
          <p:cNvSpPr>
            <a:spLocks noGrp="1"/>
          </p:cNvSpPr>
          <p:nvPr>
            <p:ph idx="1"/>
          </p:nvPr>
        </p:nvSpPr>
        <p:spPr/>
        <p:txBody>
          <a:bodyPr/>
          <a:lstStyle/>
          <a:p>
            <a:r>
              <a:rPr lang="en-US" dirty="0" err="1" smtClean="0"/>
              <a:t>Công</a:t>
            </a:r>
            <a:r>
              <a:rPr lang="en-US" dirty="0" smtClean="0"/>
              <a:t> </a:t>
            </a:r>
            <a:r>
              <a:rPr lang="en-US" dirty="0" err="1" smtClean="0"/>
              <a:t>thức</a:t>
            </a:r>
            <a:r>
              <a:rPr lang="en-US" dirty="0" smtClean="0"/>
              <a:t>:</a:t>
            </a:r>
          </a:p>
          <a:p>
            <a:endParaRPr lang="en-US" dirty="0"/>
          </a:p>
          <a:p>
            <a:endParaRPr lang="en-US" dirty="0" smtClean="0"/>
          </a:p>
          <a:p>
            <a:endParaRPr lang="en-US" dirty="0"/>
          </a:p>
          <a:p>
            <a:pPr>
              <a:buFont typeface="Wingdings" panose="05000000000000000000" pitchFamily="2" charset="2"/>
              <a:buChar char="§"/>
            </a:pPr>
            <a:r>
              <a:rPr lang="en-US" sz="2200" b="0" dirty="0" smtClean="0"/>
              <a:t>PV = 35.000 x [1-(1+4%)</a:t>
            </a:r>
            <a:r>
              <a:rPr lang="en-US" sz="2200" b="0" baseline="30000" dirty="0" smtClean="0"/>
              <a:t>-10</a:t>
            </a:r>
            <a:r>
              <a:rPr lang="en-US" sz="2200" b="0" dirty="0" smtClean="0"/>
              <a:t> /4%] + 1.000.000 x (1+4%)</a:t>
            </a:r>
            <a:r>
              <a:rPr lang="en-US" sz="2200" b="0" baseline="30000" dirty="0" smtClean="0"/>
              <a:t>-10</a:t>
            </a:r>
            <a:r>
              <a:rPr lang="en-US" sz="2200" b="0" dirty="0" smtClean="0"/>
              <a:t> = 959.446 </a:t>
            </a:r>
          </a:p>
          <a:p>
            <a:pPr>
              <a:buFont typeface="Wingdings" panose="05000000000000000000" pitchFamily="2" charset="2"/>
              <a:buChar char="§"/>
            </a:pPr>
            <a:r>
              <a:rPr lang="en-US" sz="2200" b="0" dirty="0" err="1" smtClean="0"/>
              <a:t>Giá</a:t>
            </a:r>
            <a:r>
              <a:rPr lang="en-US" sz="2200" b="0" dirty="0" smtClean="0"/>
              <a:t> </a:t>
            </a:r>
            <a:r>
              <a:rPr lang="en-US" sz="2200" b="0" dirty="0" err="1" smtClean="0"/>
              <a:t>bán</a:t>
            </a:r>
            <a:r>
              <a:rPr lang="en-US" sz="2200" b="0" dirty="0" smtClean="0"/>
              <a:t> = 1.000.000 đ =&gt; </a:t>
            </a:r>
            <a:r>
              <a:rPr lang="en-US" sz="2200" b="0" dirty="0" err="1" smtClean="0"/>
              <a:t>Nhà</a:t>
            </a:r>
            <a:r>
              <a:rPr lang="en-US" sz="2200" b="0" dirty="0" smtClean="0"/>
              <a:t> </a:t>
            </a:r>
            <a:r>
              <a:rPr lang="en-US" sz="2200" b="0" dirty="0" err="1" smtClean="0"/>
              <a:t>đầu</a:t>
            </a:r>
            <a:r>
              <a:rPr lang="en-US" sz="2200" b="0" dirty="0" smtClean="0"/>
              <a:t> </a:t>
            </a:r>
            <a:r>
              <a:rPr lang="en-US" sz="2200" b="0" dirty="0" err="1" smtClean="0"/>
              <a:t>tư</a:t>
            </a:r>
            <a:r>
              <a:rPr lang="en-US" sz="2200" b="0" dirty="0" smtClean="0"/>
              <a:t> </a:t>
            </a:r>
            <a:r>
              <a:rPr lang="en-US" sz="2200" b="0" dirty="0" err="1" smtClean="0"/>
              <a:t>không</a:t>
            </a:r>
            <a:r>
              <a:rPr lang="en-US" sz="2200" b="0" dirty="0" smtClean="0"/>
              <a:t> </a:t>
            </a:r>
            <a:r>
              <a:rPr lang="en-US" sz="2200" b="0" dirty="0" err="1" smtClean="0"/>
              <a:t>nên</a:t>
            </a:r>
            <a:r>
              <a:rPr lang="en-US" sz="2200" b="0" dirty="0" smtClean="0"/>
              <a:t> </a:t>
            </a:r>
            <a:r>
              <a:rPr lang="en-US" sz="2200" b="0" dirty="0" err="1" smtClean="0"/>
              <a:t>mua</a:t>
            </a:r>
            <a:endParaRPr lang="en-US" sz="2200" b="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52550"/>
            <a:ext cx="7159337"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1746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20</a:t>
            </a:r>
          </a:p>
        </p:txBody>
      </p:sp>
      <p:sp>
        <p:nvSpPr>
          <p:cNvPr id="3" name="Content Placeholder 2"/>
          <p:cNvSpPr>
            <a:spLocks noGrp="1"/>
          </p:cNvSpPr>
          <p:nvPr>
            <p:ph idx="1"/>
          </p:nvPr>
        </p:nvSpPr>
        <p:spPr/>
        <p:txBody>
          <a:bodyPr/>
          <a:lstStyle/>
          <a:p>
            <a:pPr marL="0" indent="0">
              <a:buNone/>
            </a:pPr>
            <a:r>
              <a:rPr lang="en-US" dirty="0"/>
              <a:t>3) </a:t>
            </a:r>
            <a:r>
              <a:rPr lang="en-US" dirty="0" err="1"/>
              <a:t>Kết</a:t>
            </a:r>
            <a:r>
              <a:rPr lang="en-US" dirty="0"/>
              <a:t> </a:t>
            </a:r>
            <a:r>
              <a:rPr lang="en-US" dirty="0" err="1"/>
              <a:t>quả</a:t>
            </a:r>
            <a:r>
              <a:rPr lang="en-US" dirty="0"/>
              <a:t> </a:t>
            </a:r>
            <a:r>
              <a:rPr lang="en-US" dirty="0" err="1"/>
              <a:t>thu</a:t>
            </a:r>
            <a:r>
              <a:rPr lang="en-US" dirty="0"/>
              <a:t> </a:t>
            </a:r>
            <a:r>
              <a:rPr lang="en-US" dirty="0" err="1"/>
              <a:t>nhập</a:t>
            </a:r>
            <a:r>
              <a:rPr lang="en-US" dirty="0"/>
              <a:t> </a:t>
            </a:r>
            <a:r>
              <a:rPr lang="en-US" dirty="0" err="1"/>
              <a:t>ngày</a:t>
            </a:r>
            <a:r>
              <a:rPr lang="en-US" dirty="0"/>
              <a:t> 31/12/2004, </a:t>
            </a:r>
            <a:r>
              <a:rPr lang="en-US" dirty="0" err="1"/>
              <a:t>thu</a:t>
            </a:r>
            <a:r>
              <a:rPr lang="en-US" dirty="0"/>
              <a:t> </a:t>
            </a:r>
            <a:r>
              <a:rPr lang="en-US" dirty="0" err="1"/>
              <a:t>nhập</a:t>
            </a:r>
            <a:r>
              <a:rPr lang="en-US" dirty="0"/>
              <a:t> </a:t>
            </a:r>
            <a:r>
              <a:rPr lang="en-US" dirty="0" err="1"/>
              <a:t>trước</a:t>
            </a:r>
            <a:r>
              <a:rPr lang="en-US" dirty="0"/>
              <a:t> </a:t>
            </a:r>
            <a:r>
              <a:rPr lang="en-US" dirty="0" err="1"/>
              <a:t>thuế</a:t>
            </a:r>
            <a:r>
              <a:rPr lang="en-US" dirty="0"/>
              <a:t> </a:t>
            </a:r>
            <a:r>
              <a:rPr lang="en-US" dirty="0" err="1"/>
              <a:t>là</a:t>
            </a:r>
            <a:r>
              <a:rPr lang="en-US" dirty="0"/>
              <a:t> 708,5 </a:t>
            </a:r>
            <a:r>
              <a:rPr lang="en-US" dirty="0" err="1"/>
              <a:t>triệu</a:t>
            </a:r>
            <a:r>
              <a:rPr lang="en-US" dirty="0"/>
              <a:t> </a:t>
            </a:r>
            <a:r>
              <a:rPr lang="en-US" dirty="0" err="1"/>
              <a:t>đồng,thuế</a:t>
            </a:r>
            <a:r>
              <a:rPr lang="en-US" dirty="0"/>
              <a:t> </a:t>
            </a:r>
            <a:r>
              <a:rPr lang="en-US" dirty="0" err="1"/>
              <a:t>thu</a:t>
            </a:r>
            <a:r>
              <a:rPr lang="en-US" dirty="0"/>
              <a:t> </a:t>
            </a:r>
            <a:r>
              <a:rPr lang="en-US" dirty="0" err="1"/>
              <a:t>nhập</a:t>
            </a:r>
            <a:r>
              <a:rPr lang="en-US" dirty="0"/>
              <a:t> 32%. </a:t>
            </a:r>
            <a:r>
              <a:rPr lang="en-US" dirty="0" err="1"/>
              <a:t>Tính</a:t>
            </a:r>
            <a:r>
              <a:rPr lang="en-US" dirty="0"/>
              <a:t> </a:t>
            </a:r>
            <a:r>
              <a:rPr lang="en-US" dirty="0" err="1"/>
              <a:t>chỉ</a:t>
            </a:r>
            <a:r>
              <a:rPr lang="en-US" dirty="0"/>
              <a:t> </a:t>
            </a:r>
            <a:r>
              <a:rPr lang="en-US" dirty="0" err="1"/>
              <a:t>tiêu</a:t>
            </a:r>
            <a:r>
              <a:rPr lang="en-US" dirty="0"/>
              <a:t> EPS</a:t>
            </a:r>
            <a:r>
              <a:rPr lang="en-US" dirty="0" smtClean="0"/>
              <a:t>?</a:t>
            </a:r>
          </a:p>
          <a:p>
            <a:pPr>
              <a:buFont typeface="Wingdings" panose="05000000000000000000" pitchFamily="2" charset="2"/>
              <a:buChar char="§"/>
            </a:pPr>
            <a:r>
              <a:rPr lang="en-US" b="0" dirty="0" smtClean="0"/>
              <a:t>Ta </a:t>
            </a:r>
            <a:r>
              <a:rPr lang="en-US" b="0" dirty="0" err="1" smtClean="0"/>
              <a:t>có</a:t>
            </a:r>
            <a:r>
              <a:rPr lang="en-US" b="0" dirty="0" smtClean="0"/>
              <a:t>: EBT = 708,5 </a:t>
            </a:r>
            <a:r>
              <a:rPr lang="en-US" b="0" dirty="0" err="1" smtClean="0"/>
              <a:t>triệu</a:t>
            </a:r>
            <a:r>
              <a:rPr lang="en-US" b="0" dirty="0" smtClean="0"/>
              <a:t> </a:t>
            </a:r>
            <a:r>
              <a:rPr lang="en-US" b="0" dirty="0" err="1" smtClean="0"/>
              <a:t>đồng</a:t>
            </a:r>
            <a:endParaRPr lang="en-US" b="0" dirty="0" smtClean="0"/>
          </a:p>
          <a:p>
            <a:pPr>
              <a:buFont typeface="Wingdings" panose="05000000000000000000" pitchFamily="2" charset="2"/>
              <a:buChar char="§"/>
            </a:pPr>
            <a:r>
              <a:rPr lang="en-US" b="0" dirty="0"/>
              <a:t>T</a:t>
            </a:r>
            <a:r>
              <a:rPr lang="en-US" b="0" dirty="0" smtClean="0"/>
              <a:t> = EBT x </a:t>
            </a:r>
            <a:r>
              <a:rPr lang="en-US" b="0" dirty="0" err="1" smtClean="0"/>
              <a:t>thuế</a:t>
            </a:r>
            <a:r>
              <a:rPr lang="en-US" b="0" dirty="0" smtClean="0"/>
              <a:t> </a:t>
            </a:r>
            <a:r>
              <a:rPr lang="en-US" b="0" dirty="0" err="1" smtClean="0"/>
              <a:t>suất</a:t>
            </a:r>
            <a:r>
              <a:rPr lang="en-US" b="0" dirty="0" smtClean="0"/>
              <a:t> = </a:t>
            </a:r>
            <a:r>
              <a:rPr lang="en-US" b="0" dirty="0"/>
              <a:t>708,5 </a:t>
            </a:r>
            <a:r>
              <a:rPr lang="en-US" b="0" dirty="0" err="1"/>
              <a:t>triệu</a:t>
            </a:r>
            <a:r>
              <a:rPr lang="en-US" b="0" dirty="0"/>
              <a:t> </a:t>
            </a:r>
            <a:r>
              <a:rPr lang="en-US" b="0" dirty="0" smtClean="0"/>
              <a:t>x 32% = 226,72 </a:t>
            </a:r>
            <a:r>
              <a:rPr lang="en-US" b="0" dirty="0" err="1" smtClean="0"/>
              <a:t>trđ</a:t>
            </a:r>
            <a:endParaRPr lang="en-US" b="0" dirty="0" smtClean="0"/>
          </a:p>
          <a:p>
            <a:pPr>
              <a:buFont typeface="Wingdings" panose="05000000000000000000" pitchFamily="2" charset="2"/>
              <a:buChar char="§"/>
            </a:pPr>
            <a:r>
              <a:rPr lang="en-US" b="0" dirty="0" smtClean="0"/>
              <a:t>EAT = EBT – T = 708,5 </a:t>
            </a:r>
            <a:r>
              <a:rPr lang="en-US" b="0" dirty="0" err="1" smtClean="0"/>
              <a:t>trđ</a:t>
            </a:r>
            <a:r>
              <a:rPr lang="en-US" b="0" dirty="0" smtClean="0"/>
              <a:t> - </a:t>
            </a:r>
            <a:r>
              <a:rPr lang="en-US" b="0" dirty="0"/>
              <a:t>226,72 </a:t>
            </a:r>
            <a:r>
              <a:rPr lang="en-US" b="0" dirty="0" err="1" smtClean="0"/>
              <a:t>trđ</a:t>
            </a:r>
            <a:r>
              <a:rPr lang="en-US" b="0" dirty="0" smtClean="0"/>
              <a:t> = 481,78 </a:t>
            </a:r>
            <a:r>
              <a:rPr lang="en-US" b="0" dirty="0" err="1" smtClean="0"/>
              <a:t>trđ</a:t>
            </a:r>
            <a:endParaRPr lang="en-US" b="0" dirty="0" smtClean="0"/>
          </a:p>
          <a:p>
            <a:pPr>
              <a:buFont typeface="Wingdings" panose="05000000000000000000" pitchFamily="2" charset="2"/>
              <a:buChar char="§"/>
            </a:pPr>
            <a:r>
              <a:rPr lang="en-US" b="0" dirty="0" err="1" smtClean="0"/>
              <a:t>Cổ</a:t>
            </a:r>
            <a:r>
              <a:rPr lang="en-US" b="0" dirty="0" smtClean="0"/>
              <a:t> </a:t>
            </a:r>
            <a:r>
              <a:rPr lang="en-US" b="0" dirty="0" err="1" smtClean="0"/>
              <a:t>tức</a:t>
            </a:r>
            <a:r>
              <a:rPr lang="en-US" b="0" dirty="0" smtClean="0"/>
              <a:t> CP </a:t>
            </a:r>
            <a:r>
              <a:rPr lang="en-US" b="0" dirty="0" err="1" smtClean="0"/>
              <a:t>ưu</a:t>
            </a:r>
            <a:r>
              <a:rPr lang="en-US" b="0" dirty="0" smtClean="0"/>
              <a:t> </a:t>
            </a:r>
            <a:r>
              <a:rPr lang="en-US" b="0" dirty="0" err="1" smtClean="0"/>
              <a:t>đãi</a:t>
            </a:r>
            <a:r>
              <a:rPr lang="en-US" b="0" dirty="0" smtClean="0"/>
              <a:t> = 0</a:t>
            </a:r>
          </a:p>
          <a:p>
            <a:pPr>
              <a:buFont typeface="Wingdings" panose="05000000000000000000" pitchFamily="2" charset="2"/>
              <a:buChar char="§"/>
            </a:pPr>
            <a:r>
              <a:rPr lang="en-US" b="0" dirty="0" smtClean="0"/>
              <a:t>EPS </a:t>
            </a:r>
            <a:r>
              <a:rPr lang="en-US" b="0" dirty="0"/>
              <a:t>= (</a:t>
            </a:r>
            <a:r>
              <a:rPr lang="en-US" b="0" dirty="0" err="1"/>
              <a:t>thu</a:t>
            </a:r>
            <a:r>
              <a:rPr lang="en-US" b="0" dirty="0"/>
              <a:t> </a:t>
            </a:r>
            <a:r>
              <a:rPr lang="en-US" b="0" dirty="0" err="1"/>
              <a:t>nhập</a:t>
            </a:r>
            <a:r>
              <a:rPr lang="en-US" b="0" dirty="0"/>
              <a:t> </a:t>
            </a:r>
            <a:r>
              <a:rPr lang="en-US" b="0" dirty="0" err="1"/>
              <a:t>ròng</a:t>
            </a:r>
            <a:r>
              <a:rPr lang="en-US" b="0" dirty="0"/>
              <a:t> – </a:t>
            </a:r>
            <a:r>
              <a:rPr lang="en-US" b="0" dirty="0" err="1"/>
              <a:t>cổ</a:t>
            </a:r>
            <a:r>
              <a:rPr lang="en-US" b="0" dirty="0"/>
              <a:t> </a:t>
            </a:r>
            <a:r>
              <a:rPr lang="en-US" b="0" dirty="0" err="1"/>
              <a:t>tức</a:t>
            </a:r>
            <a:r>
              <a:rPr lang="en-US" b="0" dirty="0"/>
              <a:t> </a:t>
            </a:r>
            <a:r>
              <a:rPr lang="en-US" b="0" dirty="0" err="1"/>
              <a:t>cổ</a:t>
            </a:r>
            <a:r>
              <a:rPr lang="en-US" b="0" dirty="0"/>
              <a:t> </a:t>
            </a:r>
            <a:r>
              <a:rPr lang="en-US" b="0" dirty="0" err="1"/>
              <a:t>phiếu</a:t>
            </a:r>
            <a:r>
              <a:rPr lang="en-US" b="0" dirty="0"/>
              <a:t> </a:t>
            </a:r>
            <a:r>
              <a:rPr lang="en-US" b="0" dirty="0" err="1"/>
              <a:t>ưu</a:t>
            </a:r>
            <a:r>
              <a:rPr lang="en-US" b="0" dirty="0"/>
              <a:t> </a:t>
            </a:r>
            <a:r>
              <a:rPr lang="en-US" b="0" dirty="0" err="1"/>
              <a:t>đãi</a:t>
            </a:r>
            <a:r>
              <a:rPr lang="en-US" b="0" dirty="0"/>
              <a:t>)/</a:t>
            </a:r>
            <a:r>
              <a:rPr lang="en-US" b="0" dirty="0" err="1"/>
              <a:t>Số</a:t>
            </a:r>
            <a:r>
              <a:rPr lang="en-US" b="0" dirty="0"/>
              <a:t>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đang</a:t>
            </a:r>
            <a:r>
              <a:rPr lang="en-US" b="0" dirty="0"/>
              <a:t> </a:t>
            </a:r>
            <a:r>
              <a:rPr lang="en-US" b="0" dirty="0" err="1"/>
              <a:t>lưu</a:t>
            </a:r>
            <a:r>
              <a:rPr lang="en-US" b="0" dirty="0"/>
              <a:t> </a:t>
            </a:r>
            <a:r>
              <a:rPr lang="en-US" b="0" dirty="0" err="1"/>
              <a:t>hành</a:t>
            </a:r>
            <a:r>
              <a:rPr lang="en-US" b="0" dirty="0"/>
              <a:t> = 481,78 </a:t>
            </a:r>
            <a:r>
              <a:rPr lang="en-US" b="0" dirty="0" err="1" smtClean="0"/>
              <a:t>trđ</a:t>
            </a:r>
            <a:r>
              <a:rPr lang="en-US" b="0" dirty="0" smtClean="0"/>
              <a:t>/200.000 CP = 2.409 đ</a:t>
            </a:r>
          </a:p>
          <a:p>
            <a:endParaRPr lang="en-US" dirty="0"/>
          </a:p>
          <a:p>
            <a:endParaRPr lang="en-US" dirty="0"/>
          </a:p>
          <a:p>
            <a:endParaRPr lang="en-US" dirty="0"/>
          </a:p>
        </p:txBody>
      </p:sp>
    </p:spTree>
    <p:extLst>
      <p:ext uri="{BB962C8B-B14F-4D97-AF65-F5344CB8AC3E}">
        <p14:creationId xmlns:p14="http://schemas.microsoft.com/office/powerpoint/2010/main" val="1148988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20</a:t>
            </a:r>
          </a:p>
        </p:txBody>
      </p:sp>
      <p:sp>
        <p:nvSpPr>
          <p:cNvPr id="3" name="Content Placeholder 2"/>
          <p:cNvSpPr>
            <a:spLocks noGrp="1"/>
          </p:cNvSpPr>
          <p:nvPr>
            <p:ph idx="1"/>
          </p:nvPr>
        </p:nvSpPr>
        <p:spPr/>
        <p:txBody>
          <a:bodyPr/>
          <a:lstStyle/>
          <a:p>
            <a:pPr marL="0" indent="0" algn="just">
              <a:buNone/>
            </a:pPr>
            <a:r>
              <a:rPr lang="en-US" dirty="0"/>
              <a:t>4) </a:t>
            </a:r>
            <a:r>
              <a:rPr lang="en-US" dirty="0" err="1"/>
              <a:t>Dự</a:t>
            </a:r>
            <a:r>
              <a:rPr lang="en-US" dirty="0"/>
              <a:t> </a:t>
            </a:r>
            <a:r>
              <a:rPr lang="en-US" dirty="0" err="1"/>
              <a:t>đoán</a:t>
            </a:r>
            <a:r>
              <a:rPr lang="en-US" dirty="0"/>
              <a:t> </a:t>
            </a:r>
            <a:r>
              <a:rPr lang="en-US" dirty="0" err="1"/>
              <a:t>tốc</a:t>
            </a:r>
            <a:r>
              <a:rPr lang="en-US" dirty="0"/>
              <a:t> </a:t>
            </a:r>
            <a:r>
              <a:rPr lang="en-US" dirty="0" err="1"/>
              <a:t>độ</a:t>
            </a:r>
            <a:r>
              <a:rPr lang="en-US" dirty="0"/>
              <a:t> </a:t>
            </a:r>
            <a:r>
              <a:rPr lang="en-US" dirty="0" err="1"/>
              <a:t>tăng</a:t>
            </a:r>
            <a:r>
              <a:rPr lang="en-US" dirty="0"/>
              <a:t> </a:t>
            </a:r>
            <a:r>
              <a:rPr lang="en-US" dirty="0" err="1"/>
              <a:t>trưởng</a:t>
            </a:r>
            <a:r>
              <a:rPr lang="en-US" dirty="0"/>
              <a:t> </a:t>
            </a:r>
            <a:r>
              <a:rPr lang="en-US" dirty="0" err="1"/>
              <a:t>công</a:t>
            </a:r>
            <a:r>
              <a:rPr lang="en-US" dirty="0"/>
              <a:t> ty 2 </a:t>
            </a:r>
            <a:r>
              <a:rPr lang="en-US" dirty="0" err="1"/>
              <a:t>năm</a:t>
            </a:r>
            <a:r>
              <a:rPr lang="en-US" dirty="0"/>
              <a:t> </a:t>
            </a:r>
            <a:r>
              <a:rPr lang="en-US" dirty="0" err="1"/>
              <a:t>tới</a:t>
            </a:r>
            <a:r>
              <a:rPr lang="en-US" dirty="0"/>
              <a:t> </a:t>
            </a:r>
            <a:r>
              <a:rPr lang="en-US" dirty="0" err="1"/>
              <a:t>là</a:t>
            </a:r>
            <a:r>
              <a:rPr lang="en-US" dirty="0"/>
              <a:t> 18%, </a:t>
            </a:r>
            <a:r>
              <a:rPr lang="en-US" dirty="0" err="1"/>
              <a:t>năm</a:t>
            </a:r>
            <a:r>
              <a:rPr lang="en-US" dirty="0"/>
              <a:t> </a:t>
            </a:r>
            <a:r>
              <a:rPr lang="en-US" dirty="0" err="1"/>
              <a:t>thứ</a:t>
            </a:r>
            <a:r>
              <a:rPr lang="en-US" dirty="0"/>
              <a:t> 3 </a:t>
            </a:r>
            <a:r>
              <a:rPr lang="en-US" dirty="0" err="1"/>
              <a:t>thấp</a:t>
            </a:r>
            <a:r>
              <a:rPr lang="en-US" dirty="0"/>
              <a:t> </a:t>
            </a:r>
            <a:r>
              <a:rPr lang="en-US" dirty="0" err="1"/>
              <a:t>hơn</a:t>
            </a:r>
            <a:r>
              <a:rPr lang="en-US" dirty="0"/>
              <a:t> 3%. </a:t>
            </a:r>
            <a:r>
              <a:rPr lang="en-US" dirty="0" err="1"/>
              <a:t>Dự</a:t>
            </a:r>
            <a:r>
              <a:rPr lang="en-US" dirty="0"/>
              <a:t> </a:t>
            </a:r>
            <a:r>
              <a:rPr lang="en-US" dirty="0" err="1"/>
              <a:t>đoán</a:t>
            </a:r>
            <a:r>
              <a:rPr lang="en-US" dirty="0"/>
              <a:t> </a:t>
            </a:r>
            <a:r>
              <a:rPr lang="en-US" dirty="0" err="1"/>
              <a:t>chỉ</a:t>
            </a:r>
            <a:r>
              <a:rPr lang="en-US" dirty="0"/>
              <a:t> </a:t>
            </a:r>
            <a:r>
              <a:rPr lang="en-US" dirty="0" err="1"/>
              <a:t>số</a:t>
            </a:r>
            <a:r>
              <a:rPr lang="en-US" dirty="0"/>
              <a:t> P/E ở </a:t>
            </a:r>
            <a:r>
              <a:rPr lang="en-US" dirty="0" err="1"/>
              <a:t>cuối</a:t>
            </a:r>
            <a:r>
              <a:rPr lang="en-US" dirty="0"/>
              <a:t> </a:t>
            </a:r>
            <a:r>
              <a:rPr lang="en-US" dirty="0" err="1"/>
              <a:t>năm</a:t>
            </a:r>
            <a:r>
              <a:rPr lang="en-US" dirty="0"/>
              <a:t> </a:t>
            </a:r>
            <a:r>
              <a:rPr lang="en-US" dirty="0" err="1"/>
              <a:t>thứ</a:t>
            </a:r>
            <a:r>
              <a:rPr lang="en-US" dirty="0"/>
              <a:t> 3 </a:t>
            </a:r>
            <a:r>
              <a:rPr lang="en-US" dirty="0" err="1"/>
              <a:t>là</a:t>
            </a:r>
            <a:r>
              <a:rPr lang="en-US" dirty="0"/>
              <a:t> 13,2 </a:t>
            </a:r>
            <a:r>
              <a:rPr lang="en-US" dirty="0" err="1"/>
              <a:t>và</a:t>
            </a:r>
            <a:r>
              <a:rPr lang="en-US" dirty="0"/>
              <a:t> </a:t>
            </a:r>
            <a:r>
              <a:rPr lang="en-US" dirty="0" err="1"/>
              <a:t>công</a:t>
            </a:r>
            <a:r>
              <a:rPr lang="en-US" dirty="0"/>
              <a:t> ty </a:t>
            </a:r>
            <a:r>
              <a:rPr lang="en-US" dirty="0" err="1"/>
              <a:t>vẫn</a:t>
            </a:r>
            <a:r>
              <a:rPr lang="en-US" dirty="0"/>
              <a:t> </a:t>
            </a:r>
            <a:r>
              <a:rPr lang="en-US" dirty="0" err="1"/>
              <a:t>duy</a:t>
            </a:r>
            <a:r>
              <a:rPr lang="en-US" dirty="0"/>
              <a:t> </a:t>
            </a:r>
            <a:r>
              <a:rPr lang="en-US" dirty="0" err="1"/>
              <a:t>trì</a:t>
            </a:r>
            <a:r>
              <a:rPr lang="en-US" dirty="0"/>
              <a:t> </a:t>
            </a:r>
            <a:r>
              <a:rPr lang="en-US" dirty="0" err="1"/>
              <a:t>chính</a:t>
            </a:r>
            <a:r>
              <a:rPr lang="en-US" dirty="0"/>
              <a:t> </a:t>
            </a:r>
            <a:r>
              <a:rPr lang="en-US" dirty="0" err="1"/>
              <a:t>sách</a:t>
            </a:r>
            <a:r>
              <a:rPr lang="en-US" dirty="0"/>
              <a:t> </a:t>
            </a:r>
            <a:r>
              <a:rPr lang="en-US" dirty="0" smtClean="0"/>
              <a:t>chia </a:t>
            </a:r>
            <a:r>
              <a:rPr lang="en-US" dirty="0" err="1"/>
              <a:t>cổ</a:t>
            </a:r>
            <a:r>
              <a:rPr lang="en-US" dirty="0"/>
              <a:t> </a:t>
            </a:r>
            <a:r>
              <a:rPr lang="en-US" dirty="0" err="1"/>
              <a:t>tức</a:t>
            </a:r>
            <a:r>
              <a:rPr lang="en-US" dirty="0"/>
              <a:t> 70% </a:t>
            </a:r>
            <a:r>
              <a:rPr lang="en-US" dirty="0" err="1"/>
              <a:t>trên</a:t>
            </a:r>
            <a:r>
              <a:rPr lang="en-US" dirty="0"/>
              <a:t> </a:t>
            </a:r>
            <a:r>
              <a:rPr lang="en-US" dirty="0" err="1"/>
              <a:t>thu</a:t>
            </a:r>
            <a:r>
              <a:rPr lang="en-US" dirty="0"/>
              <a:t> </a:t>
            </a:r>
            <a:r>
              <a:rPr lang="en-US" dirty="0" err="1"/>
              <a:t>nhập</a:t>
            </a:r>
            <a:r>
              <a:rPr lang="en-US" dirty="0"/>
              <a:t> </a:t>
            </a:r>
            <a:r>
              <a:rPr lang="en-US" dirty="0" err="1"/>
              <a:t>dành</a:t>
            </a:r>
            <a:r>
              <a:rPr lang="en-US" dirty="0"/>
              <a:t> </a:t>
            </a:r>
            <a:r>
              <a:rPr lang="en-US" dirty="0" err="1"/>
              <a:t>cho</a:t>
            </a:r>
            <a:r>
              <a:rPr lang="en-US" dirty="0"/>
              <a:t> </a:t>
            </a:r>
            <a:r>
              <a:rPr lang="en-US" dirty="0" err="1"/>
              <a:t>cổ</a:t>
            </a:r>
            <a:r>
              <a:rPr lang="en-US" dirty="0"/>
              <a:t> </a:t>
            </a:r>
            <a:r>
              <a:rPr lang="en-US" dirty="0" err="1"/>
              <a:t>đông</a:t>
            </a:r>
            <a:r>
              <a:rPr lang="en-US" dirty="0"/>
              <a:t>. </a:t>
            </a:r>
            <a:r>
              <a:rPr lang="en-US" dirty="0" err="1"/>
              <a:t>Lãi</a:t>
            </a:r>
            <a:r>
              <a:rPr lang="en-US" dirty="0"/>
              <a:t> </a:t>
            </a:r>
            <a:r>
              <a:rPr lang="en-US" dirty="0" err="1"/>
              <a:t>suất</a:t>
            </a:r>
            <a:r>
              <a:rPr lang="en-US" dirty="0"/>
              <a:t> </a:t>
            </a:r>
            <a:r>
              <a:rPr lang="en-US" dirty="0" err="1"/>
              <a:t>mong</a:t>
            </a:r>
            <a:r>
              <a:rPr lang="en-US" dirty="0"/>
              <a:t> </a:t>
            </a:r>
            <a:r>
              <a:rPr lang="en-US" dirty="0" err="1"/>
              <a:t>đợi</a:t>
            </a:r>
            <a:r>
              <a:rPr lang="en-US" dirty="0"/>
              <a:t> </a:t>
            </a:r>
            <a:r>
              <a:rPr lang="en-US" dirty="0" err="1"/>
              <a:t>của</a:t>
            </a:r>
            <a:r>
              <a:rPr lang="en-US" dirty="0"/>
              <a:t> </a:t>
            </a:r>
            <a:r>
              <a:rPr lang="en-US" dirty="0" err="1"/>
              <a:t>nhà</a:t>
            </a:r>
            <a:r>
              <a:rPr lang="en-US" dirty="0"/>
              <a:t> </a:t>
            </a:r>
            <a:r>
              <a:rPr lang="en-US" dirty="0" err="1"/>
              <a:t>đầu</a:t>
            </a:r>
            <a:r>
              <a:rPr lang="en-US" dirty="0"/>
              <a:t> </a:t>
            </a:r>
            <a:r>
              <a:rPr lang="en-US" dirty="0" err="1"/>
              <a:t>tư</a:t>
            </a:r>
            <a:r>
              <a:rPr lang="en-US" dirty="0"/>
              <a:t> </a:t>
            </a:r>
            <a:r>
              <a:rPr lang="en-US" dirty="0" err="1"/>
              <a:t>trên</a:t>
            </a:r>
            <a:r>
              <a:rPr lang="en-US" dirty="0"/>
              <a:t> </a:t>
            </a:r>
            <a:r>
              <a:rPr lang="en-US" dirty="0" err="1"/>
              <a:t>cổ</a:t>
            </a:r>
            <a:r>
              <a:rPr lang="en-US" dirty="0"/>
              <a:t> </a:t>
            </a:r>
            <a:r>
              <a:rPr lang="en-US" dirty="0" err="1"/>
              <a:t>phiếu</a:t>
            </a:r>
            <a:r>
              <a:rPr lang="en-US" dirty="0"/>
              <a:t> </a:t>
            </a:r>
            <a:r>
              <a:rPr lang="en-US" dirty="0" err="1"/>
              <a:t>là</a:t>
            </a:r>
            <a:r>
              <a:rPr lang="en-US" dirty="0"/>
              <a:t> 12%. </a:t>
            </a:r>
            <a:r>
              <a:rPr lang="en-US" dirty="0" err="1"/>
              <a:t>Hãy</a:t>
            </a:r>
            <a:r>
              <a:rPr lang="en-US" dirty="0"/>
              <a:t> </a:t>
            </a:r>
            <a:r>
              <a:rPr lang="en-US" dirty="0" err="1"/>
              <a:t>tính</a:t>
            </a:r>
            <a:r>
              <a:rPr lang="en-US" dirty="0"/>
              <a:t> </a:t>
            </a:r>
            <a:r>
              <a:rPr lang="en-US" dirty="0" err="1"/>
              <a:t>giá</a:t>
            </a:r>
            <a:r>
              <a:rPr lang="en-US" dirty="0"/>
              <a:t> </a:t>
            </a:r>
            <a:r>
              <a:rPr lang="en-US" dirty="0" err="1"/>
              <a:t>cổ</a:t>
            </a:r>
            <a:r>
              <a:rPr lang="en-US" dirty="0"/>
              <a:t> </a:t>
            </a:r>
            <a:r>
              <a:rPr lang="en-US" dirty="0" err="1"/>
              <a:t>phiếu</a:t>
            </a:r>
            <a:r>
              <a:rPr lang="en-US" dirty="0"/>
              <a:t> </a:t>
            </a:r>
            <a:r>
              <a:rPr lang="en-US" dirty="0" err="1"/>
              <a:t>vào</a:t>
            </a:r>
            <a:r>
              <a:rPr lang="en-US" dirty="0"/>
              <a:t> </a:t>
            </a:r>
            <a:r>
              <a:rPr lang="en-US" dirty="0" err="1"/>
              <a:t>ngày</a:t>
            </a:r>
            <a:r>
              <a:rPr lang="en-US" dirty="0"/>
              <a:t> 1/1/2005</a:t>
            </a:r>
            <a:r>
              <a:rPr lang="en-US" dirty="0" smtClean="0"/>
              <a:t>?</a:t>
            </a:r>
          </a:p>
          <a:p>
            <a:pPr algn="just">
              <a:buFont typeface="Wingdings" panose="05000000000000000000" pitchFamily="2" charset="2"/>
              <a:buChar char="§"/>
            </a:pPr>
            <a:r>
              <a:rPr lang="en-US" b="0" dirty="0" smtClean="0"/>
              <a:t>DPS = EPS x % </a:t>
            </a:r>
            <a:r>
              <a:rPr lang="en-US" b="0" dirty="0" err="1" smtClean="0"/>
              <a:t>thanh</a:t>
            </a:r>
            <a:r>
              <a:rPr lang="en-US" b="0" dirty="0" smtClean="0"/>
              <a:t> </a:t>
            </a:r>
            <a:r>
              <a:rPr lang="en-US" b="0" dirty="0" err="1" smtClean="0"/>
              <a:t>toán</a:t>
            </a:r>
            <a:r>
              <a:rPr lang="en-US" b="0" dirty="0" smtClean="0"/>
              <a:t> </a:t>
            </a:r>
            <a:r>
              <a:rPr lang="en-US" b="0" dirty="0" err="1" smtClean="0"/>
              <a:t>cổ</a:t>
            </a:r>
            <a:r>
              <a:rPr lang="en-US" b="0" dirty="0" smtClean="0"/>
              <a:t> </a:t>
            </a:r>
            <a:r>
              <a:rPr lang="en-US" b="0" dirty="0" err="1" smtClean="0"/>
              <a:t>tức</a:t>
            </a:r>
            <a:r>
              <a:rPr lang="en-US" b="0" dirty="0" smtClean="0"/>
              <a:t> = 2.409 x 70% = 1.686 đ</a:t>
            </a:r>
          </a:p>
          <a:p>
            <a:pPr>
              <a:buFont typeface="Wingdings" panose="05000000000000000000" pitchFamily="2" charset="2"/>
              <a:buChar char="§"/>
            </a:pPr>
            <a:r>
              <a:rPr lang="en-US" b="0" dirty="0"/>
              <a:t>D1 = </a:t>
            </a:r>
            <a:r>
              <a:rPr lang="en-US" b="0" dirty="0" smtClean="0"/>
              <a:t>1.686 (1+18%) = 1.990 đ</a:t>
            </a:r>
            <a:endParaRPr lang="en-US" b="0" dirty="0"/>
          </a:p>
          <a:p>
            <a:pPr>
              <a:buFont typeface="Wingdings" panose="05000000000000000000" pitchFamily="2" charset="2"/>
              <a:buChar char="§"/>
            </a:pPr>
            <a:r>
              <a:rPr lang="en-US" b="0" dirty="0"/>
              <a:t>D2 = </a:t>
            </a:r>
            <a:r>
              <a:rPr lang="en-US" b="0" dirty="0" smtClean="0"/>
              <a:t>1.990 </a:t>
            </a:r>
            <a:r>
              <a:rPr lang="en-US" b="0" dirty="0"/>
              <a:t>(1+18%) </a:t>
            </a:r>
            <a:r>
              <a:rPr lang="en-US" b="0" dirty="0" smtClean="0"/>
              <a:t>= 2.348 đ</a:t>
            </a:r>
            <a:endParaRPr lang="en-US" b="0" dirty="0"/>
          </a:p>
          <a:p>
            <a:pPr>
              <a:buFont typeface="Wingdings" panose="05000000000000000000" pitchFamily="2" charset="2"/>
              <a:buChar char="§"/>
            </a:pPr>
            <a:r>
              <a:rPr lang="en-US" b="0" dirty="0"/>
              <a:t>D3 = </a:t>
            </a:r>
            <a:r>
              <a:rPr lang="en-US" b="0" dirty="0" smtClean="0"/>
              <a:t>2.348 </a:t>
            </a:r>
            <a:r>
              <a:rPr lang="en-US" b="0" dirty="0"/>
              <a:t>(</a:t>
            </a:r>
            <a:r>
              <a:rPr lang="en-US" b="0" dirty="0" smtClean="0"/>
              <a:t>1+15%) = 2.700 đ</a:t>
            </a:r>
            <a:endParaRPr lang="en-US" b="0" dirty="0"/>
          </a:p>
          <a:p>
            <a:pPr marL="0" indent="0" algn="just">
              <a:buNone/>
            </a:pPr>
            <a:r>
              <a:rPr lang="en-US" dirty="0" smtClean="0"/>
              <a:t> </a:t>
            </a:r>
            <a:endParaRPr lang="en-US" dirty="0"/>
          </a:p>
          <a:p>
            <a:endParaRPr lang="en-US" dirty="0"/>
          </a:p>
        </p:txBody>
      </p:sp>
    </p:spTree>
    <p:extLst>
      <p:ext uri="{BB962C8B-B14F-4D97-AF65-F5344CB8AC3E}">
        <p14:creationId xmlns:p14="http://schemas.microsoft.com/office/powerpoint/2010/main" val="3043199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20</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0" dirty="0" smtClean="0"/>
              <a:t>P/E </a:t>
            </a:r>
            <a:r>
              <a:rPr lang="en-US" b="0" dirty="0" err="1" smtClean="0"/>
              <a:t>năm</a:t>
            </a:r>
            <a:r>
              <a:rPr lang="en-US" b="0" dirty="0" smtClean="0"/>
              <a:t> 3 = 13,2 =&gt; P3/EPS3 = 13,2 =&gt; P3 = EPS3 x 13,2</a:t>
            </a:r>
          </a:p>
          <a:p>
            <a:pPr>
              <a:buFont typeface="Wingdings" panose="05000000000000000000" pitchFamily="2" charset="2"/>
              <a:buChar char="§"/>
            </a:pPr>
            <a:r>
              <a:rPr lang="en-US" b="0" dirty="0" err="1" smtClean="0"/>
              <a:t>Tìm</a:t>
            </a:r>
            <a:r>
              <a:rPr lang="en-US" b="0" dirty="0" smtClean="0"/>
              <a:t> EPS3?</a:t>
            </a:r>
          </a:p>
          <a:p>
            <a:pPr>
              <a:buFont typeface="Wingdings" panose="05000000000000000000" pitchFamily="2" charset="2"/>
              <a:buChar char="§"/>
            </a:pPr>
            <a:r>
              <a:rPr lang="en-US" b="0" dirty="0" smtClean="0"/>
              <a:t>DPS3 = D3 = 2.700 đ</a:t>
            </a:r>
          </a:p>
          <a:p>
            <a:pPr>
              <a:buFont typeface="Wingdings" panose="05000000000000000000" pitchFamily="2" charset="2"/>
              <a:buChar char="§"/>
            </a:pPr>
            <a:r>
              <a:rPr lang="en-US" b="0" dirty="0" smtClean="0"/>
              <a:t>DPS3 = EPS3 x % </a:t>
            </a:r>
            <a:r>
              <a:rPr lang="en-US" b="0" dirty="0" err="1" smtClean="0"/>
              <a:t>thanh</a:t>
            </a:r>
            <a:r>
              <a:rPr lang="en-US" b="0" dirty="0" smtClean="0"/>
              <a:t> </a:t>
            </a:r>
            <a:r>
              <a:rPr lang="en-US" b="0" dirty="0" err="1" smtClean="0"/>
              <a:t>toán</a:t>
            </a:r>
            <a:r>
              <a:rPr lang="en-US" b="0" dirty="0" smtClean="0"/>
              <a:t> </a:t>
            </a:r>
            <a:r>
              <a:rPr lang="en-US" b="0" dirty="0" err="1" smtClean="0"/>
              <a:t>cổ</a:t>
            </a:r>
            <a:r>
              <a:rPr lang="en-US" b="0" dirty="0" smtClean="0"/>
              <a:t> </a:t>
            </a:r>
            <a:r>
              <a:rPr lang="en-US" b="0" dirty="0" err="1" smtClean="0"/>
              <a:t>tức</a:t>
            </a:r>
            <a:r>
              <a:rPr lang="en-US" b="0" dirty="0" smtClean="0"/>
              <a:t> =&gt; EPS3 = DPS3/</a:t>
            </a:r>
            <a:r>
              <a:rPr lang="en-US" b="0" dirty="0"/>
              <a:t> % </a:t>
            </a:r>
            <a:r>
              <a:rPr lang="en-US" b="0" dirty="0" err="1"/>
              <a:t>thanh</a:t>
            </a:r>
            <a:r>
              <a:rPr lang="en-US" b="0" dirty="0"/>
              <a:t> </a:t>
            </a:r>
            <a:r>
              <a:rPr lang="en-US" b="0" dirty="0" err="1"/>
              <a:t>toán</a:t>
            </a:r>
            <a:r>
              <a:rPr lang="en-US" b="0" dirty="0"/>
              <a:t> </a:t>
            </a:r>
            <a:r>
              <a:rPr lang="en-US" b="0" dirty="0" err="1"/>
              <a:t>cổ</a:t>
            </a:r>
            <a:r>
              <a:rPr lang="en-US" b="0" dirty="0"/>
              <a:t> </a:t>
            </a:r>
            <a:r>
              <a:rPr lang="en-US" b="0" dirty="0" err="1"/>
              <a:t>tức</a:t>
            </a:r>
            <a:r>
              <a:rPr lang="en-US" b="0" dirty="0"/>
              <a:t> </a:t>
            </a:r>
            <a:endParaRPr lang="en-US" b="0" dirty="0" smtClean="0"/>
          </a:p>
          <a:p>
            <a:pPr>
              <a:buFont typeface="Wingdings" panose="05000000000000000000" pitchFamily="2" charset="2"/>
              <a:buChar char="§"/>
            </a:pPr>
            <a:r>
              <a:rPr lang="en-US" b="0" dirty="0" smtClean="0"/>
              <a:t>EPS3 = 2.700/70% = 3/857</a:t>
            </a:r>
          </a:p>
          <a:p>
            <a:pPr>
              <a:buFont typeface="Wingdings" panose="05000000000000000000" pitchFamily="2" charset="2"/>
              <a:buChar char="§"/>
            </a:pPr>
            <a:r>
              <a:rPr lang="en-US" b="0" dirty="0" smtClean="0"/>
              <a:t>P3 = 3.857 x 13,2 = 50.914 đ</a:t>
            </a:r>
          </a:p>
          <a:p>
            <a:pPr>
              <a:buFont typeface="Wingdings" panose="05000000000000000000" pitchFamily="2" charset="2"/>
              <a:buChar char="§"/>
            </a:pPr>
            <a:r>
              <a:rPr lang="en-US" b="0" dirty="0" err="1" smtClean="0"/>
              <a:t>Thế</a:t>
            </a:r>
            <a:r>
              <a:rPr lang="en-US" b="0" dirty="0" smtClean="0"/>
              <a:t> </a:t>
            </a:r>
            <a:r>
              <a:rPr lang="en-US" b="0" dirty="0" err="1" smtClean="0"/>
              <a:t>vào</a:t>
            </a:r>
            <a:r>
              <a:rPr lang="en-US" b="0" dirty="0" smtClean="0"/>
              <a:t> </a:t>
            </a:r>
            <a:r>
              <a:rPr lang="en-US" b="0" dirty="0" err="1" smtClean="0"/>
              <a:t>mô</a:t>
            </a:r>
            <a:r>
              <a:rPr lang="en-US" b="0" dirty="0" smtClean="0"/>
              <a:t> </a:t>
            </a:r>
            <a:r>
              <a:rPr lang="en-US" b="0" dirty="0" err="1" smtClean="0"/>
              <a:t>hình</a:t>
            </a:r>
            <a:r>
              <a:rPr lang="en-US" b="0" dirty="0" smtClean="0"/>
              <a:t> </a:t>
            </a:r>
            <a:r>
              <a:rPr lang="en-US" b="0" dirty="0" err="1" smtClean="0"/>
              <a:t>tính</a:t>
            </a:r>
            <a:r>
              <a:rPr lang="en-US" b="0" dirty="0" smtClean="0"/>
              <a:t> Po </a:t>
            </a:r>
            <a:r>
              <a:rPr lang="en-US" b="0" dirty="0" err="1" smtClean="0"/>
              <a:t>với</a:t>
            </a:r>
            <a:r>
              <a:rPr lang="en-US" b="0" dirty="0" smtClean="0"/>
              <a:t> r = 12% =&gt; Po = 41.810 đ</a:t>
            </a:r>
            <a:endParaRPr lang="en-US" b="0" dirty="0"/>
          </a:p>
        </p:txBody>
      </p:sp>
    </p:spTree>
    <p:extLst>
      <p:ext uri="{BB962C8B-B14F-4D97-AF65-F5344CB8AC3E}">
        <p14:creationId xmlns:p14="http://schemas.microsoft.com/office/powerpoint/2010/main" val="3146819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Các</a:t>
            </a:r>
            <a:r>
              <a:rPr lang="en-US" dirty="0" smtClean="0"/>
              <a:t> </a:t>
            </a:r>
            <a:r>
              <a:rPr lang="en-US" dirty="0" err="1" smtClean="0"/>
              <a:t>bài</a:t>
            </a:r>
            <a:r>
              <a:rPr lang="en-US" dirty="0" smtClean="0"/>
              <a:t> </a:t>
            </a:r>
            <a:r>
              <a:rPr lang="en-US" dirty="0" err="1" smtClean="0"/>
              <a:t>tập</a:t>
            </a:r>
            <a:r>
              <a:rPr lang="en-US" dirty="0" smtClean="0"/>
              <a:t> </a:t>
            </a:r>
            <a:r>
              <a:rPr lang="en-US" dirty="0" err="1" smtClean="0"/>
              <a:t>từ</a:t>
            </a:r>
            <a:r>
              <a:rPr lang="en-US" dirty="0" smtClean="0"/>
              <a:t> 21 – 23, </a:t>
            </a:r>
            <a:r>
              <a:rPr lang="en-US" dirty="0" err="1" smtClean="0"/>
              <a:t>bài</a:t>
            </a:r>
            <a:r>
              <a:rPr lang="en-US" dirty="0" smtClean="0"/>
              <a:t> </a:t>
            </a:r>
            <a:r>
              <a:rPr lang="en-US" dirty="0" err="1" smtClean="0"/>
              <a:t>tập</a:t>
            </a:r>
            <a:r>
              <a:rPr lang="en-US" dirty="0" smtClean="0"/>
              <a:t> </a:t>
            </a:r>
            <a:r>
              <a:rPr lang="en-US" dirty="0" err="1" smtClean="0"/>
              <a:t>ôn</a:t>
            </a:r>
            <a:r>
              <a:rPr lang="en-US" dirty="0" smtClean="0"/>
              <a:t> </a:t>
            </a:r>
            <a:r>
              <a:rPr lang="en-US" dirty="0" err="1" smtClean="0"/>
              <a:t>các</a:t>
            </a:r>
            <a:r>
              <a:rPr lang="en-US" dirty="0" smtClean="0"/>
              <a:t> </a:t>
            </a:r>
            <a:r>
              <a:rPr lang="en-US" dirty="0" err="1" smtClean="0"/>
              <a:t>anh</a:t>
            </a:r>
            <a:r>
              <a:rPr lang="en-US" dirty="0" smtClean="0"/>
              <a:t>/</a:t>
            </a:r>
            <a:r>
              <a:rPr lang="en-US" dirty="0" err="1" smtClean="0"/>
              <a:t>chị</a:t>
            </a:r>
            <a:r>
              <a:rPr lang="en-US" dirty="0" smtClean="0"/>
              <a:t> </a:t>
            </a:r>
            <a:r>
              <a:rPr lang="en-US" dirty="0" err="1" smtClean="0"/>
              <a:t>tự</a:t>
            </a:r>
            <a:r>
              <a:rPr lang="en-US" dirty="0" smtClean="0"/>
              <a:t> </a:t>
            </a:r>
            <a:r>
              <a:rPr lang="en-US" dirty="0" err="1" smtClean="0"/>
              <a:t>giải</a:t>
            </a:r>
            <a:r>
              <a:rPr lang="en-US" dirty="0" smtClean="0"/>
              <a:t> </a:t>
            </a:r>
            <a:r>
              <a:rPr lang="en-US" dirty="0" err="1" smtClean="0"/>
              <a:t>như</a:t>
            </a:r>
            <a:r>
              <a:rPr lang="en-US" dirty="0" smtClean="0"/>
              <a:t> </a:t>
            </a:r>
            <a:r>
              <a:rPr lang="en-US" dirty="0" err="1" smtClean="0"/>
              <a:t>các</a:t>
            </a:r>
            <a:r>
              <a:rPr lang="en-US" dirty="0" smtClean="0"/>
              <a:t> </a:t>
            </a:r>
            <a:r>
              <a:rPr lang="en-US" dirty="0" err="1" smtClean="0"/>
              <a:t>bài</a:t>
            </a:r>
            <a:r>
              <a:rPr lang="en-US" dirty="0" smtClean="0"/>
              <a:t> </a:t>
            </a:r>
            <a:r>
              <a:rPr lang="en-US" dirty="0" err="1" smtClean="0"/>
              <a:t>trên</a:t>
            </a:r>
            <a:r>
              <a:rPr lang="en-US" dirty="0" smtClean="0"/>
              <a:t>.</a:t>
            </a:r>
            <a:endParaRPr lang="en-US" dirty="0"/>
          </a:p>
        </p:txBody>
      </p:sp>
      <p:sp>
        <p:nvSpPr>
          <p:cNvPr id="3" name="Content Placeholder 2"/>
          <p:cNvSpPr>
            <a:spLocks noGrp="1"/>
          </p:cNvSpPr>
          <p:nvPr>
            <p:ph idx="1"/>
          </p:nvPr>
        </p:nvSpPr>
        <p:spPr/>
        <p:txBody>
          <a:bodyPr/>
          <a:lstStyle/>
          <a:p>
            <a:r>
              <a:rPr lang="en-US" dirty="0" err="1" smtClean="0"/>
              <a:t>Phân</a:t>
            </a:r>
            <a:r>
              <a:rPr lang="en-US" dirty="0" smtClean="0"/>
              <a:t> </a:t>
            </a:r>
            <a:r>
              <a:rPr lang="en-US" dirty="0" err="1" smtClean="0"/>
              <a:t>phối</a:t>
            </a:r>
            <a:r>
              <a:rPr lang="en-US" dirty="0" smtClean="0"/>
              <a:t> </a:t>
            </a:r>
            <a:r>
              <a:rPr lang="en-US" dirty="0" err="1" smtClean="0"/>
              <a:t>lợi</a:t>
            </a:r>
            <a:r>
              <a:rPr lang="en-US" dirty="0" smtClean="0"/>
              <a:t> </a:t>
            </a:r>
            <a:r>
              <a:rPr lang="en-US" dirty="0" err="1" smtClean="0"/>
              <a:t>nhuận</a:t>
            </a:r>
            <a:r>
              <a:rPr lang="en-US" dirty="0" smtClean="0"/>
              <a:t>:</a:t>
            </a:r>
          </a:p>
          <a:p>
            <a:pPr marL="342900" indent="-342900">
              <a:buFont typeface="+mj-lt"/>
              <a:buAutoNum type="arabicPeriod"/>
            </a:pPr>
            <a:r>
              <a:rPr lang="en-US" b="0" dirty="0" err="1" smtClean="0">
                <a:solidFill>
                  <a:schemeClr val="tx1"/>
                </a:solidFill>
              </a:rPr>
              <a:t>Xác</a:t>
            </a:r>
            <a:r>
              <a:rPr lang="en-US" b="0" dirty="0" smtClean="0">
                <a:solidFill>
                  <a:schemeClr val="tx1"/>
                </a:solidFill>
              </a:rPr>
              <a:t> </a:t>
            </a:r>
            <a:r>
              <a:rPr lang="en-US" b="0" dirty="0" err="1" smtClean="0">
                <a:solidFill>
                  <a:schemeClr val="tx1"/>
                </a:solidFill>
              </a:rPr>
              <a:t>định</a:t>
            </a:r>
            <a:r>
              <a:rPr lang="en-US" b="0" dirty="0" smtClean="0">
                <a:solidFill>
                  <a:schemeClr val="tx1"/>
                </a:solidFill>
              </a:rPr>
              <a:t> </a:t>
            </a:r>
            <a:r>
              <a:rPr lang="en-US" b="0" dirty="0" err="1" smtClean="0">
                <a:solidFill>
                  <a:schemeClr val="tx1"/>
                </a:solidFill>
              </a:rPr>
              <a:t>thu</a:t>
            </a:r>
            <a:r>
              <a:rPr lang="en-US" b="0" dirty="0" smtClean="0">
                <a:solidFill>
                  <a:schemeClr val="tx1"/>
                </a:solidFill>
              </a:rPr>
              <a:t> </a:t>
            </a:r>
            <a:r>
              <a:rPr lang="en-US" b="0" dirty="0" err="1" smtClean="0">
                <a:solidFill>
                  <a:schemeClr val="tx1"/>
                </a:solidFill>
              </a:rPr>
              <a:t>nhập</a:t>
            </a:r>
            <a:r>
              <a:rPr lang="en-US" b="0" dirty="0" smtClean="0">
                <a:solidFill>
                  <a:schemeClr val="tx1"/>
                </a:solidFill>
              </a:rPr>
              <a:t> </a:t>
            </a:r>
            <a:r>
              <a:rPr lang="en-US" b="0" dirty="0" err="1" smtClean="0">
                <a:solidFill>
                  <a:schemeClr val="tx1"/>
                </a:solidFill>
              </a:rPr>
              <a:t>ròng</a:t>
            </a:r>
            <a:r>
              <a:rPr lang="en-US" b="0" dirty="0" smtClean="0">
                <a:solidFill>
                  <a:schemeClr val="tx1"/>
                </a:solidFill>
              </a:rPr>
              <a:t> (EAT)</a:t>
            </a:r>
          </a:p>
          <a:p>
            <a:pPr marL="342900" indent="-342900">
              <a:buFont typeface="+mj-lt"/>
              <a:buAutoNum type="arabicPeriod"/>
            </a:pPr>
            <a:r>
              <a:rPr lang="en-US" b="0" dirty="0" err="1" smtClean="0">
                <a:solidFill>
                  <a:schemeClr val="tx1"/>
                </a:solidFill>
              </a:rPr>
              <a:t>Tính</a:t>
            </a:r>
            <a:r>
              <a:rPr lang="en-US" b="0" dirty="0" smtClean="0">
                <a:solidFill>
                  <a:schemeClr val="tx1"/>
                </a:solidFill>
              </a:rPr>
              <a:t> </a:t>
            </a:r>
            <a:r>
              <a:rPr lang="en-US" b="0" dirty="0" err="1" smtClean="0">
                <a:solidFill>
                  <a:schemeClr val="tx1"/>
                </a:solidFill>
              </a:rPr>
              <a:t>cổ</a:t>
            </a:r>
            <a:r>
              <a:rPr lang="en-US" b="0" dirty="0" smtClean="0">
                <a:solidFill>
                  <a:schemeClr val="tx1"/>
                </a:solidFill>
              </a:rPr>
              <a:t> </a:t>
            </a:r>
            <a:r>
              <a:rPr lang="en-US" b="0" dirty="0" err="1" smtClean="0">
                <a:solidFill>
                  <a:schemeClr val="tx1"/>
                </a:solidFill>
              </a:rPr>
              <a:t>tức</a:t>
            </a:r>
            <a:r>
              <a:rPr lang="en-US" b="0" dirty="0" smtClean="0">
                <a:solidFill>
                  <a:schemeClr val="tx1"/>
                </a:solidFill>
              </a:rPr>
              <a:t> CP </a:t>
            </a:r>
            <a:r>
              <a:rPr lang="en-US" b="0" dirty="0" err="1" smtClean="0">
                <a:solidFill>
                  <a:schemeClr val="tx1"/>
                </a:solidFill>
              </a:rPr>
              <a:t>ưu</a:t>
            </a:r>
            <a:r>
              <a:rPr lang="en-US" b="0" dirty="0" smtClean="0">
                <a:solidFill>
                  <a:schemeClr val="tx1"/>
                </a:solidFill>
              </a:rPr>
              <a:t> </a:t>
            </a:r>
            <a:r>
              <a:rPr lang="en-US" b="0" dirty="0" err="1" smtClean="0">
                <a:solidFill>
                  <a:schemeClr val="tx1"/>
                </a:solidFill>
              </a:rPr>
              <a:t>đãi</a:t>
            </a:r>
            <a:endParaRPr lang="en-US" b="0" dirty="0" smtClean="0">
              <a:solidFill>
                <a:schemeClr val="tx1"/>
              </a:solidFill>
            </a:endParaRPr>
          </a:p>
          <a:p>
            <a:pPr marL="342900" indent="-342900">
              <a:buFont typeface="+mj-lt"/>
              <a:buAutoNum type="arabicPeriod"/>
            </a:pPr>
            <a:r>
              <a:rPr lang="en-US" b="0" dirty="0" err="1" smtClean="0">
                <a:solidFill>
                  <a:schemeClr val="tx1"/>
                </a:solidFill>
              </a:rPr>
              <a:t>Tính</a:t>
            </a:r>
            <a:r>
              <a:rPr lang="en-US" b="0" dirty="0" smtClean="0">
                <a:solidFill>
                  <a:schemeClr val="tx1"/>
                </a:solidFill>
              </a:rPr>
              <a:t> </a:t>
            </a:r>
            <a:r>
              <a:rPr lang="en-US" b="0" dirty="0" err="1" smtClean="0">
                <a:solidFill>
                  <a:schemeClr val="tx1"/>
                </a:solidFill>
              </a:rPr>
              <a:t>thu</a:t>
            </a:r>
            <a:r>
              <a:rPr lang="en-US" b="0" dirty="0" smtClean="0">
                <a:solidFill>
                  <a:schemeClr val="tx1"/>
                </a:solidFill>
              </a:rPr>
              <a:t> </a:t>
            </a:r>
            <a:r>
              <a:rPr lang="en-US" b="0" dirty="0" err="1" smtClean="0">
                <a:solidFill>
                  <a:schemeClr val="tx1"/>
                </a:solidFill>
              </a:rPr>
              <a:t>nhập</a:t>
            </a:r>
            <a:r>
              <a:rPr lang="en-US" b="0" dirty="0" smtClean="0">
                <a:solidFill>
                  <a:schemeClr val="tx1"/>
                </a:solidFill>
              </a:rPr>
              <a:t> </a:t>
            </a:r>
            <a:r>
              <a:rPr lang="en-US" b="0" dirty="0" err="1" smtClean="0">
                <a:solidFill>
                  <a:schemeClr val="tx1"/>
                </a:solidFill>
              </a:rPr>
              <a:t>cổ</a:t>
            </a:r>
            <a:r>
              <a:rPr lang="en-US" b="0" dirty="0" smtClean="0">
                <a:solidFill>
                  <a:schemeClr val="tx1"/>
                </a:solidFill>
              </a:rPr>
              <a:t> </a:t>
            </a:r>
            <a:r>
              <a:rPr lang="en-US" b="0" dirty="0" err="1" smtClean="0">
                <a:solidFill>
                  <a:schemeClr val="tx1"/>
                </a:solidFill>
              </a:rPr>
              <a:t>đông</a:t>
            </a:r>
            <a:r>
              <a:rPr lang="en-US" b="0" dirty="0" smtClean="0">
                <a:solidFill>
                  <a:schemeClr val="tx1"/>
                </a:solidFill>
              </a:rPr>
              <a:t> </a:t>
            </a:r>
            <a:r>
              <a:rPr lang="en-US" b="0" dirty="0" err="1" smtClean="0">
                <a:solidFill>
                  <a:schemeClr val="tx1"/>
                </a:solidFill>
              </a:rPr>
              <a:t>thường</a:t>
            </a:r>
            <a:r>
              <a:rPr lang="en-US" b="0" dirty="0" smtClean="0">
                <a:solidFill>
                  <a:schemeClr val="tx1"/>
                </a:solidFill>
              </a:rPr>
              <a:t> = EAT - </a:t>
            </a:r>
            <a:r>
              <a:rPr lang="en-US" b="0" dirty="0" err="1">
                <a:solidFill>
                  <a:schemeClr val="tx1"/>
                </a:solidFill>
              </a:rPr>
              <a:t>cổ</a:t>
            </a:r>
            <a:r>
              <a:rPr lang="en-US" b="0" dirty="0">
                <a:solidFill>
                  <a:schemeClr val="tx1"/>
                </a:solidFill>
              </a:rPr>
              <a:t> </a:t>
            </a:r>
            <a:r>
              <a:rPr lang="en-US" b="0" dirty="0" err="1">
                <a:solidFill>
                  <a:schemeClr val="tx1"/>
                </a:solidFill>
              </a:rPr>
              <a:t>tức</a:t>
            </a:r>
            <a:r>
              <a:rPr lang="en-US" b="0" dirty="0">
                <a:solidFill>
                  <a:schemeClr val="tx1"/>
                </a:solidFill>
              </a:rPr>
              <a:t> CP </a:t>
            </a:r>
            <a:r>
              <a:rPr lang="en-US" b="0" dirty="0" err="1">
                <a:solidFill>
                  <a:schemeClr val="tx1"/>
                </a:solidFill>
              </a:rPr>
              <a:t>ưu</a:t>
            </a:r>
            <a:r>
              <a:rPr lang="en-US" b="0" dirty="0">
                <a:solidFill>
                  <a:schemeClr val="tx1"/>
                </a:solidFill>
              </a:rPr>
              <a:t> </a:t>
            </a:r>
            <a:r>
              <a:rPr lang="en-US" b="0" dirty="0" err="1" smtClean="0">
                <a:solidFill>
                  <a:schemeClr val="tx1"/>
                </a:solidFill>
              </a:rPr>
              <a:t>đãi</a:t>
            </a:r>
            <a:endParaRPr lang="en-US" b="0" dirty="0" smtClean="0">
              <a:solidFill>
                <a:schemeClr val="tx1"/>
              </a:solidFill>
            </a:endParaRPr>
          </a:p>
          <a:p>
            <a:pPr marL="342900" indent="-342900" algn="just">
              <a:buFont typeface="+mj-lt"/>
              <a:buAutoNum type="arabicPeriod"/>
            </a:pPr>
            <a:r>
              <a:rPr lang="en-US" b="0" dirty="0" smtClean="0">
                <a:solidFill>
                  <a:schemeClr val="tx1"/>
                </a:solidFill>
              </a:rPr>
              <a:t>Tính </a:t>
            </a:r>
            <a:r>
              <a:rPr lang="en-US" b="0" dirty="0" err="1" smtClean="0">
                <a:solidFill>
                  <a:schemeClr val="tx1"/>
                </a:solidFill>
              </a:rPr>
              <a:t>thu</a:t>
            </a:r>
            <a:r>
              <a:rPr lang="en-US" b="0" dirty="0" smtClean="0">
                <a:solidFill>
                  <a:schemeClr val="tx1"/>
                </a:solidFill>
              </a:rPr>
              <a:t> </a:t>
            </a:r>
            <a:r>
              <a:rPr lang="en-US" b="0" dirty="0" err="1" smtClean="0">
                <a:solidFill>
                  <a:schemeClr val="tx1"/>
                </a:solidFill>
              </a:rPr>
              <a:t>nhập</a:t>
            </a:r>
            <a:r>
              <a:rPr lang="en-US" b="0" dirty="0" smtClean="0">
                <a:solidFill>
                  <a:schemeClr val="tx1"/>
                </a:solidFill>
              </a:rPr>
              <a:t> </a:t>
            </a:r>
            <a:r>
              <a:rPr lang="en-US" b="0" dirty="0" err="1" smtClean="0">
                <a:solidFill>
                  <a:schemeClr val="tx1"/>
                </a:solidFill>
              </a:rPr>
              <a:t>giữ</a:t>
            </a:r>
            <a:r>
              <a:rPr lang="en-US" b="0" dirty="0" smtClean="0">
                <a:solidFill>
                  <a:schemeClr val="tx1"/>
                </a:solidFill>
              </a:rPr>
              <a:t> </a:t>
            </a:r>
            <a:r>
              <a:rPr lang="en-US" b="0" dirty="0" err="1" smtClean="0">
                <a:solidFill>
                  <a:schemeClr val="tx1"/>
                </a:solidFill>
              </a:rPr>
              <a:t>lại</a:t>
            </a:r>
            <a:r>
              <a:rPr lang="en-US" b="0" dirty="0" smtClean="0">
                <a:solidFill>
                  <a:schemeClr val="tx1"/>
                </a:solidFill>
              </a:rPr>
              <a:t> </a:t>
            </a:r>
            <a:r>
              <a:rPr lang="en-US" b="0" dirty="0" err="1" smtClean="0">
                <a:solidFill>
                  <a:schemeClr val="tx1"/>
                </a:solidFill>
              </a:rPr>
              <a:t>năm</a:t>
            </a:r>
            <a:r>
              <a:rPr lang="en-US" b="0" dirty="0" smtClean="0">
                <a:solidFill>
                  <a:schemeClr val="tx1"/>
                </a:solidFill>
              </a:rPr>
              <a:t> nay = </a:t>
            </a:r>
            <a:r>
              <a:rPr lang="en-US" b="0" dirty="0" err="1">
                <a:solidFill>
                  <a:schemeClr val="tx1"/>
                </a:solidFill>
              </a:rPr>
              <a:t>t</a:t>
            </a:r>
            <a:r>
              <a:rPr lang="en-US" b="0" dirty="0" err="1" smtClean="0">
                <a:solidFill>
                  <a:schemeClr val="tx1"/>
                </a:solidFill>
              </a:rPr>
              <a:t>hu</a:t>
            </a:r>
            <a:r>
              <a:rPr lang="en-US" b="0" dirty="0" smtClean="0">
                <a:solidFill>
                  <a:schemeClr val="tx1"/>
                </a:solidFill>
              </a:rPr>
              <a:t> </a:t>
            </a:r>
            <a:r>
              <a:rPr lang="en-US" b="0" dirty="0" err="1">
                <a:solidFill>
                  <a:schemeClr val="tx1"/>
                </a:solidFill>
              </a:rPr>
              <a:t>nhập</a:t>
            </a:r>
            <a:r>
              <a:rPr lang="en-US" b="0" dirty="0">
                <a:solidFill>
                  <a:schemeClr val="tx1"/>
                </a:solidFill>
              </a:rPr>
              <a:t> </a:t>
            </a:r>
            <a:r>
              <a:rPr lang="en-US" b="0" dirty="0" err="1">
                <a:solidFill>
                  <a:schemeClr val="tx1"/>
                </a:solidFill>
              </a:rPr>
              <a:t>cổ</a:t>
            </a:r>
            <a:r>
              <a:rPr lang="en-US" b="0" dirty="0">
                <a:solidFill>
                  <a:schemeClr val="tx1"/>
                </a:solidFill>
              </a:rPr>
              <a:t> </a:t>
            </a:r>
            <a:r>
              <a:rPr lang="en-US" b="0" dirty="0" err="1">
                <a:solidFill>
                  <a:schemeClr val="tx1"/>
                </a:solidFill>
              </a:rPr>
              <a:t>đông</a:t>
            </a:r>
            <a:r>
              <a:rPr lang="en-US" b="0" dirty="0">
                <a:solidFill>
                  <a:schemeClr val="tx1"/>
                </a:solidFill>
              </a:rPr>
              <a:t> </a:t>
            </a:r>
            <a:r>
              <a:rPr lang="en-US" b="0" dirty="0" err="1">
                <a:solidFill>
                  <a:schemeClr val="tx1"/>
                </a:solidFill>
              </a:rPr>
              <a:t>thường</a:t>
            </a:r>
            <a:r>
              <a:rPr lang="en-US" b="0" dirty="0">
                <a:solidFill>
                  <a:schemeClr val="tx1"/>
                </a:solidFill>
              </a:rPr>
              <a:t> </a:t>
            </a:r>
            <a:r>
              <a:rPr lang="en-US" b="0" dirty="0" smtClean="0">
                <a:solidFill>
                  <a:schemeClr val="tx1"/>
                </a:solidFill>
              </a:rPr>
              <a:t>x % </a:t>
            </a:r>
            <a:r>
              <a:rPr lang="en-US" b="0" dirty="0" err="1" smtClean="0">
                <a:solidFill>
                  <a:schemeClr val="tx1"/>
                </a:solidFill>
              </a:rPr>
              <a:t>thu</a:t>
            </a:r>
            <a:r>
              <a:rPr lang="en-US" b="0" dirty="0" smtClean="0">
                <a:solidFill>
                  <a:schemeClr val="tx1"/>
                </a:solidFill>
              </a:rPr>
              <a:t> </a:t>
            </a:r>
            <a:r>
              <a:rPr lang="en-US" b="0" dirty="0" err="1" smtClean="0">
                <a:solidFill>
                  <a:schemeClr val="tx1"/>
                </a:solidFill>
              </a:rPr>
              <a:t>nhập</a:t>
            </a:r>
            <a:r>
              <a:rPr lang="en-US" b="0" dirty="0" smtClean="0">
                <a:solidFill>
                  <a:schemeClr val="tx1"/>
                </a:solidFill>
              </a:rPr>
              <a:t> </a:t>
            </a:r>
            <a:r>
              <a:rPr lang="en-US" b="0" dirty="0" err="1" smtClean="0">
                <a:solidFill>
                  <a:schemeClr val="tx1"/>
                </a:solidFill>
              </a:rPr>
              <a:t>giữ</a:t>
            </a:r>
            <a:r>
              <a:rPr lang="en-US" b="0" dirty="0" smtClean="0">
                <a:solidFill>
                  <a:schemeClr val="tx1"/>
                </a:solidFill>
              </a:rPr>
              <a:t> </a:t>
            </a:r>
            <a:r>
              <a:rPr lang="en-US" b="0" dirty="0" err="1" smtClean="0">
                <a:solidFill>
                  <a:schemeClr val="tx1"/>
                </a:solidFill>
              </a:rPr>
              <a:t>lại</a:t>
            </a:r>
            <a:endParaRPr lang="en-US" b="0" dirty="0" smtClean="0">
              <a:solidFill>
                <a:schemeClr val="tx1"/>
              </a:solidFill>
            </a:endParaRPr>
          </a:p>
          <a:p>
            <a:pPr marL="342900" indent="-342900" algn="just">
              <a:buFont typeface="+mj-lt"/>
              <a:buAutoNum type="arabicPeriod"/>
            </a:pPr>
            <a:r>
              <a:rPr lang="en-US" b="0" dirty="0" err="1" smtClean="0">
                <a:solidFill>
                  <a:schemeClr val="tx1"/>
                </a:solidFill>
              </a:rPr>
              <a:t>Tính</a:t>
            </a:r>
            <a:r>
              <a:rPr lang="en-US" b="0" dirty="0" smtClean="0">
                <a:solidFill>
                  <a:schemeClr val="tx1"/>
                </a:solidFill>
              </a:rPr>
              <a:t> </a:t>
            </a:r>
            <a:r>
              <a:rPr lang="en-US" b="0" dirty="0" err="1" smtClean="0">
                <a:solidFill>
                  <a:schemeClr val="tx1"/>
                </a:solidFill>
              </a:rPr>
              <a:t>tổng</a:t>
            </a:r>
            <a:r>
              <a:rPr lang="en-US" b="0" dirty="0" smtClean="0">
                <a:solidFill>
                  <a:schemeClr val="tx1"/>
                </a:solidFill>
              </a:rPr>
              <a:t> </a:t>
            </a:r>
            <a:r>
              <a:rPr lang="en-US" b="0" dirty="0" err="1" smtClean="0">
                <a:solidFill>
                  <a:schemeClr val="tx1"/>
                </a:solidFill>
              </a:rPr>
              <a:t>thu</a:t>
            </a:r>
            <a:r>
              <a:rPr lang="en-US" b="0" dirty="0" smtClean="0">
                <a:solidFill>
                  <a:schemeClr val="tx1"/>
                </a:solidFill>
              </a:rPr>
              <a:t> </a:t>
            </a:r>
            <a:r>
              <a:rPr lang="en-US" b="0" dirty="0" err="1" smtClean="0">
                <a:solidFill>
                  <a:schemeClr val="tx1"/>
                </a:solidFill>
              </a:rPr>
              <a:t>nhập</a:t>
            </a:r>
            <a:r>
              <a:rPr lang="en-US" b="0" dirty="0" smtClean="0">
                <a:solidFill>
                  <a:schemeClr val="tx1"/>
                </a:solidFill>
              </a:rPr>
              <a:t> </a:t>
            </a:r>
            <a:r>
              <a:rPr lang="en-US" b="0" dirty="0" err="1" smtClean="0">
                <a:solidFill>
                  <a:schemeClr val="tx1"/>
                </a:solidFill>
              </a:rPr>
              <a:t>giữ</a:t>
            </a:r>
            <a:r>
              <a:rPr lang="en-US" b="0" dirty="0" smtClean="0">
                <a:solidFill>
                  <a:schemeClr val="tx1"/>
                </a:solidFill>
              </a:rPr>
              <a:t> </a:t>
            </a:r>
            <a:r>
              <a:rPr lang="en-US" b="0" dirty="0" err="1" smtClean="0">
                <a:solidFill>
                  <a:schemeClr val="tx1"/>
                </a:solidFill>
              </a:rPr>
              <a:t>lại</a:t>
            </a:r>
            <a:r>
              <a:rPr lang="en-US" b="0" dirty="0" smtClean="0">
                <a:solidFill>
                  <a:schemeClr val="tx1"/>
                </a:solidFill>
              </a:rPr>
              <a:t> </a:t>
            </a:r>
            <a:r>
              <a:rPr lang="en-US" b="0" dirty="0" err="1" smtClean="0">
                <a:solidFill>
                  <a:schemeClr val="tx1"/>
                </a:solidFill>
              </a:rPr>
              <a:t>sau</a:t>
            </a:r>
            <a:r>
              <a:rPr lang="en-US" b="0" dirty="0" smtClean="0">
                <a:solidFill>
                  <a:schemeClr val="tx1"/>
                </a:solidFill>
              </a:rPr>
              <a:t> </a:t>
            </a:r>
            <a:r>
              <a:rPr lang="en-US" b="0" dirty="0" err="1" smtClean="0">
                <a:solidFill>
                  <a:schemeClr val="tx1"/>
                </a:solidFill>
              </a:rPr>
              <a:t>khi</a:t>
            </a:r>
            <a:r>
              <a:rPr lang="en-US" b="0" dirty="0" smtClean="0">
                <a:solidFill>
                  <a:schemeClr val="tx1"/>
                </a:solidFill>
              </a:rPr>
              <a:t> </a:t>
            </a:r>
            <a:r>
              <a:rPr lang="en-US" b="0" dirty="0" err="1" smtClean="0">
                <a:solidFill>
                  <a:schemeClr val="tx1"/>
                </a:solidFill>
              </a:rPr>
              <a:t>phân</a:t>
            </a:r>
            <a:r>
              <a:rPr lang="en-US" b="0" dirty="0" smtClean="0">
                <a:solidFill>
                  <a:schemeClr val="tx1"/>
                </a:solidFill>
              </a:rPr>
              <a:t> </a:t>
            </a:r>
            <a:r>
              <a:rPr lang="en-US" b="0" dirty="0" err="1" smtClean="0">
                <a:solidFill>
                  <a:schemeClr val="tx1"/>
                </a:solidFill>
              </a:rPr>
              <a:t>phối</a:t>
            </a:r>
            <a:r>
              <a:rPr lang="en-US" b="0" dirty="0" smtClean="0">
                <a:solidFill>
                  <a:schemeClr val="tx1"/>
                </a:solidFill>
              </a:rPr>
              <a:t> = </a:t>
            </a:r>
            <a:r>
              <a:rPr lang="en-US" b="0" dirty="0" err="1">
                <a:solidFill>
                  <a:schemeClr val="tx1"/>
                </a:solidFill>
              </a:rPr>
              <a:t>thu</a:t>
            </a:r>
            <a:r>
              <a:rPr lang="en-US" b="0" dirty="0">
                <a:solidFill>
                  <a:schemeClr val="tx1"/>
                </a:solidFill>
              </a:rPr>
              <a:t> </a:t>
            </a:r>
            <a:r>
              <a:rPr lang="en-US" b="0" dirty="0" err="1">
                <a:solidFill>
                  <a:schemeClr val="tx1"/>
                </a:solidFill>
              </a:rPr>
              <a:t>nhập</a:t>
            </a:r>
            <a:r>
              <a:rPr lang="en-US" b="0" dirty="0">
                <a:solidFill>
                  <a:schemeClr val="tx1"/>
                </a:solidFill>
              </a:rPr>
              <a:t> </a:t>
            </a:r>
            <a:r>
              <a:rPr lang="en-US" b="0" dirty="0" err="1">
                <a:solidFill>
                  <a:schemeClr val="tx1"/>
                </a:solidFill>
              </a:rPr>
              <a:t>giữ</a:t>
            </a:r>
            <a:r>
              <a:rPr lang="en-US" b="0" dirty="0">
                <a:solidFill>
                  <a:schemeClr val="tx1"/>
                </a:solidFill>
              </a:rPr>
              <a:t> </a:t>
            </a:r>
            <a:r>
              <a:rPr lang="en-US" b="0" dirty="0" err="1">
                <a:solidFill>
                  <a:schemeClr val="tx1"/>
                </a:solidFill>
              </a:rPr>
              <a:t>lại</a:t>
            </a:r>
            <a:r>
              <a:rPr lang="en-US" b="0" dirty="0">
                <a:solidFill>
                  <a:schemeClr val="tx1"/>
                </a:solidFill>
              </a:rPr>
              <a:t> </a:t>
            </a:r>
            <a:r>
              <a:rPr lang="en-US" b="0" dirty="0" err="1">
                <a:solidFill>
                  <a:schemeClr val="tx1"/>
                </a:solidFill>
              </a:rPr>
              <a:t>năm</a:t>
            </a:r>
            <a:r>
              <a:rPr lang="en-US" b="0" dirty="0">
                <a:solidFill>
                  <a:schemeClr val="tx1"/>
                </a:solidFill>
              </a:rPr>
              <a:t> nay </a:t>
            </a:r>
            <a:r>
              <a:rPr lang="en-US" b="0" dirty="0" smtClean="0">
                <a:solidFill>
                  <a:schemeClr val="tx1"/>
                </a:solidFill>
              </a:rPr>
              <a:t>+ Thu </a:t>
            </a:r>
            <a:r>
              <a:rPr lang="en-US" b="0" dirty="0" err="1" smtClean="0">
                <a:solidFill>
                  <a:schemeClr val="tx1"/>
                </a:solidFill>
              </a:rPr>
              <a:t>nhập</a:t>
            </a:r>
            <a:r>
              <a:rPr lang="en-US" b="0" dirty="0" smtClean="0">
                <a:solidFill>
                  <a:schemeClr val="tx1"/>
                </a:solidFill>
              </a:rPr>
              <a:t> </a:t>
            </a:r>
            <a:r>
              <a:rPr lang="en-US" b="0" dirty="0" err="1" smtClean="0">
                <a:solidFill>
                  <a:schemeClr val="tx1"/>
                </a:solidFill>
              </a:rPr>
              <a:t>giữ</a:t>
            </a:r>
            <a:r>
              <a:rPr lang="en-US" b="0" dirty="0" smtClean="0">
                <a:solidFill>
                  <a:schemeClr val="tx1"/>
                </a:solidFill>
              </a:rPr>
              <a:t> </a:t>
            </a:r>
            <a:r>
              <a:rPr lang="en-US" b="0" dirty="0" err="1" smtClean="0">
                <a:solidFill>
                  <a:schemeClr val="tx1"/>
                </a:solidFill>
              </a:rPr>
              <a:t>lại</a:t>
            </a:r>
            <a:r>
              <a:rPr lang="en-US" b="0" dirty="0" smtClean="0">
                <a:solidFill>
                  <a:schemeClr val="tx1"/>
                </a:solidFill>
              </a:rPr>
              <a:t> </a:t>
            </a:r>
            <a:r>
              <a:rPr lang="en-US" b="0" dirty="0" err="1" smtClean="0">
                <a:solidFill>
                  <a:schemeClr val="tx1"/>
                </a:solidFill>
              </a:rPr>
              <a:t>hiện</a:t>
            </a:r>
            <a:r>
              <a:rPr lang="en-US" b="0" dirty="0" smtClean="0">
                <a:solidFill>
                  <a:schemeClr val="tx1"/>
                </a:solidFill>
              </a:rPr>
              <a:t> </a:t>
            </a:r>
            <a:r>
              <a:rPr lang="en-US" b="0" dirty="0" err="1" smtClean="0">
                <a:solidFill>
                  <a:schemeClr val="tx1"/>
                </a:solidFill>
              </a:rPr>
              <a:t>có</a:t>
            </a:r>
            <a:endParaRPr lang="en-US" b="0" dirty="0">
              <a:solidFill>
                <a:schemeClr val="tx1"/>
              </a:solidFill>
            </a:endParaRPr>
          </a:p>
        </p:txBody>
      </p:sp>
    </p:spTree>
    <p:extLst>
      <p:ext uri="{BB962C8B-B14F-4D97-AF65-F5344CB8AC3E}">
        <p14:creationId xmlns:p14="http://schemas.microsoft.com/office/powerpoint/2010/main" val="4069069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Hướng</a:t>
            </a:r>
            <a:r>
              <a:rPr lang="en-US" dirty="0" smtClean="0"/>
              <a:t> </a:t>
            </a:r>
            <a:r>
              <a:rPr lang="en-US" dirty="0" err="1" smtClean="0"/>
              <a:t>dẫn</a:t>
            </a:r>
            <a:r>
              <a:rPr lang="en-US" dirty="0" smtClean="0"/>
              <a:t> </a:t>
            </a:r>
            <a:r>
              <a:rPr lang="en-US" dirty="0" err="1" smtClean="0"/>
              <a:t>giải</a:t>
            </a:r>
            <a:r>
              <a:rPr lang="en-US" dirty="0" smtClean="0"/>
              <a:t> </a:t>
            </a:r>
            <a:r>
              <a:rPr lang="en-US" dirty="0" err="1" smtClean="0"/>
              <a:t>bài</a:t>
            </a:r>
            <a:r>
              <a:rPr lang="en-US" dirty="0" smtClean="0"/>
              <a:t> 21</a:t>
            </a:r>
            <a:endParaRPr lang="en-US" dirty="0"/>
          </a:p>
        </p:txBody>
      </p:sp>
      <p:sp>
        <p:nvSpPr>
          <p:cNvPr id="3" name="Content Placeholder 2"/>
          <p:cNvSpPr>
            <a:spLocks noGrp="1"/>
          </p:cNvSpPr>
          <p:nvPr>
            <p:ph idx="1"/>
          </p:nvPr>
        </p:nvSpPr>
        <p:spPr/>
        <p:txBody>
          <a:bodyPr/>
          <a:lstStyle/>
          <a:p>
            <a:r>
              <a:rPr lang="en-US" b="0" dirty="0" err="1"/>
              <a:t>Công</a:t>
            </a:r>
            <a:r>
              <a:rPr lang="en-US" b="0" dirty="0"/>
              <a:t> ty </a:t>
            </a:r>
            <a:r>
              <a:rPr lang="en-US" b="0" dirty="0" err="1"/>
              <a:t>cổ</a:t>
            </a:r>
            <a:r>
              <a:rPr lang="en-US" b="0" dirty="0"/>
              <a:t> </a:t>
            </a:r>
            <a:r>
              <a:rPr lang="en-US" b="0" dirty="0" err="1"/>
              <a:t>phần</a:t>
            </a:r>
            <a:r>
              <a:rPr lang="en-US" b="0" dirty="0"/>
              <a:t> SS </a:t>
            </a:r>
            <a:r>
              <a:rPr lang="en-US" b="0" dirty="0" err="1"/>
              <a:t>có</a:t>
            </a:r>
            <a:r>
              <a:rPr lang="en-US" b="0" dirty="0"/>
              <a:t> </a:t>
            </a:r>
            <a:r>
              <a:rPr lang="en-US" b="0" dirty="0" err="1"/>
              <a:t>các</a:t>
            </a:r>
            <a:r>
              <a:rPr lang="en-US" b="0" dirty="0"/>
              <a:t> </a:t>
            </a:r>
            <a:r>
              <a:rPr lang="en-US" b="0" dirty="0" err="1"/>
              <a:t>số</a:t>
            </a:r>
            <a:r>
              <a:rPr lang="en-US" b="0" dirty="0"/>
              <a:t> </a:t>
            </a:r>
            <a:r>
              <a:rPr lang="en-US" b="0" dirty="0" err="1"/>
              <a:t>liệu</a:t>
            </a:r>
            <a:r>
              <a:rPr lang="en-US" b="0" dirty="0"/>
              <a:t> </a:t>
            </a:r>
            <a:r>
              <a:rPr lang="en-US" b="0" dirty="0" err="1"/>
              <a:t>trên</a:t>
            </a:r>
            <a:r>
              <a:rPr lang="en-US" b="0" dirty="0"/>
              <a:t> </a:t>
            </a:r>
            <a:r>
              <a:rPr lang="en-US" b="0" dirty="0" err="1"/>
              <a:t>bảng</a:t>
            </a:r>
            <a:r>
              <a:rPr lang="en-US" b="0" dirty="0"/>
              <a:t> </a:t>
            </a:r>
            <a:r>
              <a:rPr lang="en-US" b="0" dirty="0" err="1"/>
              <a:t>cân</a:t>
            </a:r>
            <a:r>
              <a:rPr lang="en-US" b="0" dirty="0"/>
              <a:t> </a:t>
            </a:r>
            <a:r>
              <a:rPr lang="en-US" b="0" dirty="0" err="1"/>
              <a:t>đố</a:t>
            </a:r>
            <a:r>
              <a:rPr lang="en-US" b="0" dirty="0"/>
              <a:t> </a:t>
            </a:r>
            <a:r>
              <a:rPr lang="en-US" b="0" dirty="0" err="1"/>
              <a:t>kế</a:t>
            </a:r>
            <a:r>
              <a:rPr lang="en-US" b="0" dirty="0"/>
              <a:t> </a:t>
            </a:r>
            <a:r>
              <a:rPr lang="en-US" b="0" dirty="0" err="1"/>
              <a:t>toán</a:t>
            </a:r>
            <a:r>
              <a:rPr lang="en-US" b="0" dirty="0"/>
              <a:t> </a:t>
            </a:r>
            <a:r>
              <a:rPr lang="en-US" b="0" dirty="0" err="1"/>
              <a:t>ngày</a:t>
            </a:r>
            <a:r>
              <a:rPr lang="en-US" b="0" dirty="0"/>
              <a:t> 31/12/2004 </a:t>
            </a:r>
            <a:r>
              <a:rPr lang="en-US" b="0" dirty="0" err="1"/>
              <a:t>như</a:t>
            </a:r>
            <a:r>
              <a:rPr lang="en-US" b="0" dirty="0"/>
              <a:t> </a:t>
            </a:r>
            <a:r>
              <a:rPr lang="en-US" b="0" dirty="0" err="1"/>
              <a:t>sau</a:t>
            </a:r>
            <a:r>
              <a:rPr lang="en-US" b="0" dirty="0"/>
              <a:t>:</a:t>
            </a:r>
          </a:p>
          <a:p>
            <a:pPr lvl="0"/>
            <a:r>
              <a:rPr lang="en-US" b="0" dirty="0"/>
              <a:t>60.000 </a:t>
            </a:r>
            <a:r>
              <a:rPr lang="en-US" b="0" dirty="0" err="1"/>
              <a:t>trái</a:t>
            </a:r>
            <a:r>
              <a:rPr lang="en-US" b="0" dirty="0"/>
              <a:t> </a:t>
            </a:r>
            <a:r>
              <a:rPr lang="en-US" b="0" dirty="0" err="1"/>
              <a:t>phiếu</a:t>
            </a:r>
            <a:r>
              <a:rPr lang="en-US" b="0" dirty="0"/>
              <a:t>, </a:t>
            </a:r>
            <a:r>
              <a:rPr lang="en-US" b="0" dirty="0" err="1"/>
              <a:t>mệnh</a:t>
            </a:r>
            <a:r>
              <a:rPr lang="en-US" b="0" dirty="0"/>
              <a:t> </a:t>
            </a:r>
            <a:r>
              <a:rPr lang="en-US" b="0" dirty="0" err="1"/>
              <a:t>giá</a:t>
            </a:r>
            <a:r>
              <a:rPr lang="en-US" b="0" dirty="0"/>
              <a:t> 100.000 đ/TP, </a:t>
            </a:r>
            <a:r>
              <a:rPr lang="en-US" b="0" dirty="0" err="1"/>
              <a:t>lãi</a:t>
            </a:r>
            <a:r>
              <a:rPr lang="en-US" b="0" dirty="0"/>
              <a:t> </a:t>
            </a:r>
            <a:r>
              <a:rPr lang="en-US" b="0" dirty="0" err="1"/>
              <a:t>suất</a:t>
            </a:r>
            <a:r>
              <a:rPr lang="en-US" b="0" dirty="0"/>
              <a:t> 7%/</a:t>
            </a:r>
            <a:r>
              <a:rPr lang="en-US" b="0" dirty="0" err="1"/>
              <a:t>năm</a:t>
            </a:r>
            <a:r>
              <a:rPr lang="en-US" b="0" dirty="0"/>
              <a:t>, </a:t>
            </a:r>
            <a:r>
              <a:rPr lang="en-US" b="0" dirty="0" err="1"/>
              <a:t>đã</a:t>
            </a:r>
            <a:r>
              <a:rPr lang="en-US" b="0" dirty="0"/>
              <a:t> </a:t>
            </a:r>
            <a:r>
              <a:rPr lang="en-US" b="0" dirty="0" err="1"/>
              <a:t>được</a:t>
            </a:r>
            <a:r>
              <a:rPr lang="en-US" b="0" dirty="0"/>
              <a:t> </a:t>
            </a:r>
            <a:r>
              <a:rPr lang="en-US" b="0" dirty="0" err="1"/>
              <a:t>phát</a:t>
            </a:r>
            <a:r>
              <a:rPr lang="en-US" b="0" dirty="0"/>
              <a:t> </a:t>
            </a:r>
            <a:r>
              <a:rPr lang="en-US" b="0" dirty="0" err="1"/>
              <a:t>hành</a:t>
            </a:r>
            <a:r>
              <a:rPr lang="en-US" b="0" dirty="0"/>
              <a:t> </a:t>
            </a:r>
            <a:r>
              <a:rPr lang="en-US" b="0" dirty="0" err="1"/>
              <a:t>ngày</a:t>
            </a:r>
            <a:r>
              <a:rPr lang="en-US" b="0" dirty="0"/>
              <a:t> 1/7/2003, </a:t>
            </a:r>
            <a:r>
              <a:rPr lang="en-US" b="0" dirty="0" err="1"/>
              <a:t>phương</a:t>
            </a:r>
            <a:r>
              <a:rPr lang="en-US" b="0" dirty="0"/>
              <a:t> </a:t>
            </a:r>
            <a:r>
              <a:rPr lang="en-US" b="0" dirty="0" err="1"/>
              <a:t>thức</a:t>
            </a:r>
            <a:r>
              <a:rPr lang="en-US" b="0" dirty="0"/>
              <a:t> </a:t>
            </a:r>
            <a:r>
              <a:rPr lang="en-US" b="0" dirty="0" err="1"/>
              <a:t>trả</a:t>
            </a:r>
            <a:r>
              <a:rPr lang="en-US" b="0" dirty="0"/>
              <a:t> </a:t>
            </a:r>
            <a:r>
              <a:rPr lang="en-US" b="0" dirty="0" err="1"/>
              <a:t>lãi</a:t>
            </a:r>
            <a:r>
              <a:rPr lang="en-US" b="0" dirty="0"/>
              <a:t> 6 </a:t>
            </a:r>
            <a:r>
              <a:rPr lang="en-US" b="0" dirty="0" err="1"/>
              <a:t>tháng</a:t>
            </a:r>
            <a:r>
              <a:rPr lang="en-US" b="0" dirty="0"/>
              <a:t> 1 </a:t>
            </a:r>
            <a:r>
              <a:rPr lang="en-US" b="0" dirty="0" err="1"/>
              <a:t>lần</a:t>
            </a:r>
            <a:r>
              <a:rPr lang="en-US" b="0" dirty="0"/>
              <a:t>, </a:t>
            </a:r>
            <a:r>
              <a:rPr lang="en-US" b="0" dirty="0" err="1"/>
              <a:t>kỳ</a:t>
            </a:r>
            <a:r>
              <a:rPr lang="en-US" b="0" dirty="0"/>
              <a:t> </a:t>
            </a:r>
            <a:r>
              <a:rPr lang="en-US" b="0" dirty="0" err="1"/>
              <a:t>hạn</a:t>
            </a:r>
            <a:r>
              <a:rPr lang="en-US" b="0" dirty="0"/>
              <a:t> 10 </a:t>
            </a:r>
            <a:r>
              <a:rPr lang="en-US" b="0" dirty="0" err="1"/>
              <a:t>năm</a:t>
            </a:r>
            <a:r>
              <a:rPr lang="en-US" b="0" dirty="0"/>
              <a:t>.</a:t>
            </a:r>
          </a:p>
          <a:p>
            <a:pPr lvl="0"/>
            <a:r>
              <a:rPr lang="en-US" b="0" dirty="0"/>
              <a:t>600.000 </a:t>
            </a:r>
            <a:r>
              <a:rPr lang="en-US" b="0" dirty="0" err="1"/>
              <a:t>cổ</a:t>
            </a:r>
            <a:r>
              <a:rPr lang="en-US" b="0" dirty="0"/>
              <a:t> </a:t>
            </a:r>
            <a:r>
              <a:rPr lang="en-US" b="0" dirty="0" err="1"/>
              <a:t>phiếu</a:t>
            </a:r>
            <a:r>
              <a:rPr lang="en-US" b="0" dirty="0"/>
              <a:t> </a:t>
            </a:r>
            <a:r>
              <a:rPr lang="en-US" b="0" dirty="0" err="1"/>
              <a:t>ưu</a:t>
            </a:r>
            <a:r>
              <a:rPr lang="en-US" b="0" dirty="0"/>
              <a:t> </a:t>
            </a:r>
            <a:r>
              <a:rPr lang="en-US" b="0" dirty="0" err="1"/>
              <a:t>đãi</a:t>
            </a:r>
            <a:r>
              <a:rPr lang="en-US" b="0" dirty="0"/>
              <a:t>, </a:t>
            </a:r>
            <a:r>
              <a:rPr lang="en-US" b="0" dirty="0" err="1"/>
              <a:t>mệnh</a:t>
            </a:r>
            <a:r>
              <a:rPr lang="en-US" b="0" dirty="0"/>
              <a:t> </a:t>
            </a:r>
            <a:r>
              <a:rPr lang="en-US" b="0" dirty="0" err="1"/>
              <a:t>giá</a:t>
            </a:r>
            <a:r>
              <a:rPr lang="en-US" b="0" dirty="0"/>
              <a:t> 10.000 đ/CP, </a:t>
            </a:r>
            <a:r>
              <a:rPr lang="en-US" b="0" dirty="0" err="1"/>
              <a:t>cổ</a:t>
            </a:r>
            <a:r>
              <a:rPr lang="en-US" b="0" dirty="0"/>
              <a:t> </a:t>
            </a:r>
            <a:r>
              <a:rPr lang="en-US" b="0" dirty="0" err="1"/>
              <a:t>tức</a:t>
            </a:r>
            <a:r>
              <a:rPr lang="en-US" b="0" dirty="0"/>
              <a:t> 8%/</a:t>
            </a:r>
            <a:r>
              <a:rPr lang="en-US" b="0" dirty="0" err="1"/>
              <a:t>năm</a:t>
            </a:r>
            <a:r>
              <a:rPr lang="en-US" b="0" dirty="0"/>
              <a:t>.</a:t>
            </a:r>
          </a:p>
          <a:p>
            <a:pPr lvl="0"/>
            <a:r>
              <a:rPr lang="en-US" b="0" dirty="0"/>
              <a:t>2 </a:t>
            </a:r>
            <a:r>
              <a:rPr lang="en-US" b="0" dirty="0" err="1"/>
              <a:t>triệu</a:t>
            </a:r>
            <a:r>
              <a:rPr lang="en-US" b="0" dirty="0"/>
              <a:t>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đang</a:t>
            </a:r>
            <a:r>
              <a:rPr lang="en-US" b="0" dirty="0"/>
              <a:t> </a:t>
            </a:r>
            <a:r>
              <a:rPr lang="en-US" b="0" dirty="0" err="1"/>
              <a:t>lưu</a:t>
            </a:r>
            <a:r>
              <a:rPr lang="en-US" b="0" dirty="0"/>
              <a:t> </a:t>
            </a:r>
            <a:r>
              <a:rPr lang="en-US" b="0" dirty="0" err="1"/>
              <a:t>hành</a:t>
            </a:r>
            <a:r>
              <a:rPr lang="en-US" b="0" dirty="0"/>
              <a:t>, </a:t>
            </a:r>
            <a:r>
              <a:rPr lang="en-US" b="0" dirty="0" err="1"/>
              <a:t>mệnh</a:t>
            </a:r>
            <a:r>
              <a:rPr lang="en-US" b="0" dirty="0"/>
              <a:t> </a:t>
            </a:r>
            <a:r>
              <a:rPr lang="en-US" b="0" dirty="0" err="1"/>
              <a:t>giá</a:t>
            </a:r>
            <a:r>
              <a:rPr lang="en-US" b="0" dirty="0"/>
              <a:t> 10.000 đ/CP.</a:t>
            </a:r>
          </a:p>
          <a:p>
            <a:pPr lvl="0"/>
            <a:r>
              <a:rPr lang="en-US" b="0" dirty="0" err="1" smtClean="0"/>
              <a:t>Vốn</a:t>
            </a:r>
            <a:r>
              <a:rPr lang="en-US" b="0" dirty="0" smtClean="0"/>
              <a:t> </a:t>
            </a:r>
            <a:r>
              <a:rPr lang="en-US" b="0" dirty="0" err="1" smtClean="0"/>
              <a:t>thặng</a:t>
            </a:r>
            <a:r>
              <a:rPr lang="en-US" b="0" dirty="0" smtClean="0"/>
              <a:t> </a:t>
            </a:r>
            <a:r>
              <a:rPr lang="en-US" b="0" dirty="0" err="1" smtClean="0"/>
              <a:t>dư</a:t>
            </a:r>
            <a:r>
              <a:rPr lang="en-US" b="0" dirty="0" smtClean="0"/>
              <a:t> 4,2 </a:t>
            </a:r>
            <a:r>
              <a:rPr lang="en-US" b="0" dirty="0" err="1" smtClean="0"/>
              <a:t>tỷ</a:t>
            </a:r>
            <a:r>
              <a:rPr lang="en-US" b="0" dirty="0" smtClean="0"/>
              <a:t> </a:t>
            </a:r>
            <a:r>
              <a:rPr lang="en-US" b="0" dirty="0" err="1" smtClean="0"/>
              <a:t>đồng</a:t>
            </a:r>
            <a:r>
              <a:rPr lang="en-US" b="0" dirty="0" smtClean="0"/>
              <a:t>. Thu </a:t>
            </a:r>
            <a:r>
              <a:rPr lang="en-US" b="0" dirty="0" err="1" smtClean="0"/>
              <a:t>nhập</a:t>
            </a:r>
            <a:r>
              <a:rPr lang="en-US" b="0" dirty="0" smtClean="0"/>
              <a:t> </a:t>
            </a:r>
            <a:r>
              <a:rPr lang="en-US" b="0" dirty="0" err="1" smtClean="0"/>
              <a:t>giữ</a:t>
            </a:r>
            <a:r>
              <a:rPr lang="en-US" b="0" dirty="0" smtClean="0"/>
              <a:t> </a:t>
            </a:r>
            <a:r>
              <a:rPr lang="en-US" b="0" dirty="0" err="1" smtClean="0"/>
              <a:t>lại</a:t>
            </a:r>
            <a:r>
              <a:rPr lang="en-US" b="0" dirty="0" smtClean="0"/>
              <a:t> 3,2 </a:t>
            </a:r>
            <a:r>
              <a:rPr lang="en-US" b="0" dirty="0" err="1" smtClean="0"/>
              <a:t>tỷ</a:t>
            </a:r>
            <a:r>
              <a:rPr lang="en-US" b="0" dirty="0" smtClean="0"/>
              <a:t> </a:t>
            </a:r>
            <a:r>
              <a:rPr lang="en-US" b="0" dirty="0" err="1" smtClean="0"/>
              <a:t>đồng</a:t>
            </a:r>
            <a:r>
              <a:rPr lang="en-US" b="0" dirty="0" smtClean="0"/>
              <a:t>.</a:t>
            </a:r>
          </a:p>
          <a:p>
            <a:pPr lvl="0"/>
            <a:r>
              <a:rPr lang="en-US" b="0" dirty="0" err="1" smtClean="0"/>
              <a:t>Kết</a:t>
            </a:r>
            <a:r>
              <a:rPr lang="en-US" b="0" dirty="0" smtClean="0"/>
              <a:t> </a:t>
            </a:r>
            <a:r>
              <a:rPr lang="en-US" b="0" dirty="0" err="1"/>
              <a:t>quả</a:t>
            </a:r>
            <a:r>
              <a:rPr lang="en-US" b="0" dirty="0"/>
              <a:t> </a:t>
            </a:r>
            <a:r>
              <a:rPr lang="en-US" b="0" dirty="0" err="1"/>
              <a:t>thu</a:t>
            </a:r>
            <a:r>
              <a:rPr lang="en-US" b="0" dirty="0"/>
              <a:t> </a:t>
            </a:r>
            <a:r>
              <a:rPr lang="en-US" b="0" dirty="0" err="1"/>
              <a:t>nhập</a:t>
            </a:r>
            <a:r>
              <a:rPr lang="en-US" b="0" dirty="0"/>
              <a:t> EBIT = 12,5 </a:t>
            </a:r>
            <a:r>
              <a:rPr lang="en-US" b="0" dirty="0" err="1"/>
              <a:t>tỷ</a:t>
            </a:r>
            <a:r>
              <a:rPr lang="en-US" b="0" dirty="0"/>
              <a:t> </a:t>
            </a:r>
            <a:r>
              <a:rPr lang="en-US" b="0" dirty="0" err="1"/>
              <a:t>đồng</a:t>
            </a:r>
            <a:r>
              <a:rPr lang="en-US" b="0" dirty="0"/>
              <a:t>, </a:t>
            </a:r>
            <a:r>
              <a:rPr lang="en-US" b="0" dirty="0" err="1"/>
              <a:t>Chỉ</a:t>
            </a:r>
            <a:r>
              <a:rPr lang="en-US" b="0" dirty="0"/>
              <a:t> </a:t>
            </a:r>
            <a:r>
              <a:rPr lang="en-US" b="0" dirty="0" err="1"/>
              <a:t>số</a:t>
            </a:r>
            <a:r>
              <a:rPr lang="en-US" b="0" dirty="0"/>
              <a:t> </a:t>
            </a:r>
            <a:r>
              <a:rPr lang="en-US" b="0" dirty="0" err="1"/>
              <a:t>thanh</a:t>
            </a:r>
            <a:r>
              <a:rPr lang="en-US" b="0" dirty="0"/>
              <a:t> </a:t>
            </a:r>
            <a:r>
              <a:rPr lang="en-US" b="0" dirty="0" err="1"/>
              <a:t>toán</a:t>
            </a:r>
            <a:r>
              <a:rPr lang="en-US" b="0" dirty="0"/>
              <a:t> </a:t>
            </a:r>
            <a:r>
              <a:rPr lang="en-US" b="0" dirty="0" err="1"/>
              <a:t>cổ</a:t>
            </a:r>
            <a:r>
              <a:rPr lang="en-US" b="0" dirty="0"/>
              <a:t> </a:t>
            </a:r>
            <a:r>
              <a:rPr lang="en-US" b="0" dirty="0" err="1"/>
              <a:t>tức</a:t>
            </a:r>
            <a:r>
              <a:rPr lang="en-US" b="0" dirty="0"/>
              <a:t> 40%. </a:t>
            </a:r>
            <a:r>
              <a:rPr lang="en-US" b="0" dirty="0" err="1" smtClean="0"/>
              <a:t>Thuế</a:t>
            </a:r>
            <a:r>
              <a:rPr lang="en-US" b="0" dirty="0" smtClean="0"/>
              <a:t> </a:t>
            </a:r>
            <a:r>
              <a:rPr lang="en-US" b="0" dirty="0" err="1" smtClean="0"/>
              <a:t>suất</a:t>
            </a:r>
            <a:r>
              <a:rPr lang="en-US" b="0" dirty="0" smtClean="0"/>
              <a:t> </a:t>
            </a:r>
            <a:r>
              <a:rPr lang="en-US" b="0" dirty="0" err="1" smtClean="0"/>
              <a:t>thuế</a:t>
            </a:r>
            <a:r>
              <a:rPr lang="en-US" b="0" dirty="0" smtClean="0"/>
              <a:t> </a:t>
            </a:r>
            <a:r>
              <a:rPr lang="en-US" b="0" dirty="0" err="1" smtClean="0"/>
              <a:t>thu</a:t>
            </a:r>
            <a:r>
              <a:rPr lang="en-US" b="0" dirty="0" smtClean="0"/>
              <a:t> </a:t>
            </a:r>
            <a:r>
              <a:rPr lang="en-US" b="0" dirty="0" err="1" smtClean="0"/>
              <a:t>nhập</a:t>
            </a:r>
            <a:r>
              <a:rPr lang="en-US" b="0" dirty="0" smtClean="0"/>
              <a:t> 32%.</a:t>
            </a:r>
          </a:p>
          <a:p>
            <a:endParaRPr lang="en-US" dirty="0"/>
          </a:p>
        </p:txBody>
      </p:sp>
    </p:spTree>
    <p:extLst>
      <p:ext uri="{BB962C8B-B14F-4D97-AF65-F5344CB8AC3E}">
        <p14:creationId xmlns:p14="http://schemas.microsoft.com/office/powerpoint/2010/main" val="3306319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15</a:t>
            </a:r>
          </a:p>
        </p:txBody>
      </p:sp>
      <p:sp>
        <p:nvSpPr>
          <p:cNvPr id="3" name="Content Placeholder 2"/>
          <p:cNvSpPr>
            <a:spLocks noGrp="1"/>
          </p:cNvSpPr>
          <p:nvPr>
            <p:ph idx="1"/>
          </p:nvPr>
        </p:nvSpPr>
        <p:spPr/>
        <p:txBody>
          <a:bodyPr/>
          <a:lstStyle/>
          <a:p>
            <a:pPr marL="0" indent="0">
              <a:buNone/>
            </a:pPr>
            <a:r>
              <a:rPr lang="en-US" dirty="0"/>
              <a:t>2.Tính </a:t>
            </a:r>
            <a:r>
              <a:rPr lang="en-US" dirty="0" err="1"/>
              <a:t>thư</a:t>
            </a:r>
            <a:r>
              <a:rPr lang="en-US" dirty="0"/>
              <a:t> </a:t>
            </a:r>
            <a:r>
              <a:rPr lang="en-US" dirty="0" err="1"/>
              <a:t>giá</a:t>
            </a:r>
            <a:r>
              <a:rPr lang="en-US" dirty="0"/>
              <a:t> </a:t>
            </a:r>
            <a:r>
              <a:rPr lang="en-US" dirty="0" err="1"/>
              <a:t>cổ</a:t>
            </a:r>
            <a:r>
              <a:rPr lang="en-US" dirty="0"/>
              <a:t> </a:t>
            </a:r>
            <a:r>
              <a:rPr lang="en-US" dirty="0" err="1"/>
              <a:t>phiếu</a:t>
            </a:r>
            <a:r>
              <a:rPr lang="en-US" dirty="0"/>
              <a:t> </a:t>
            </a:r>
            <a:r>
              <a:rPr lang="en-US" dirty="0" err="1"/>
              <a:t>thường</a:t>
            </a:r>
            <a:r>
              <a:rPr lang="en-US" dirty="0" smtClean="0"/>
              <a:t>?</a:t>
            </a:r>
          </a:p>
          <a:p>
            <a:pPr marL="0" indent="0">
              <a:buNone/>
            </a:pPr>
            <a:r>
              <a:rPr lang="en-US" altLang="en-US" b="0" dirty="0" err="1" smtClean="0">
                <a:latin typeface="+mj-lt"/>
                <a:cs typeface="Tahoma" pitchFamily="34" charset="0"/>
              </a:rPr>
              <a:t>Giá</a:t>
            </a:r>
            <a:r>
              <a:rPr lang="en-US" altLang="en-US" b="0" dirty="0" smtClean="0">
                <a:latin typeface="+mj-lt"/>
                <a:cs typeface="Tahoma" pitchFamily="34" charset="0"/>
              </a:rPr>
              <a:t> </a:t>
            </a:r>
            <a:r>
              <a:rPr lang="en-US" altLang="en-US" b="0" dirty="0" err="1">
                <a:latin typeface="+mj-lt"/>
                <a:cs typeface="Tahoma" pitchFamily="34" charset="0"/>
              </a:rPr>
              <a:t>trị</a:t>
            </a:r>
            <a:r>
              <a:rPr lang="en-US" altLang="en-US" b="0" dirty="0">
                <a:latin typeface="+mj-lt"/>
                <a:cs typeface="Tahoma" pitchFamily="34" charset="0"/>
              </a:rPr>
              <a:t> </a:t>
            </a:r>
            <a:r>
              <a:rPr lang="en-US" altLang="en-US" b="0" dirty="0" err="1">
                <a:latin typeface="+mj-lt"/>
                <a:cs typeface="Tahoma" pitchFamily="34" charset="0"/>
              </a:rPr>
              <a:t>sổ</a:t>
            </a:r>
            <a:r>
              <a:rPr lang="en-US" altLang="en-US" b="0" dirty="0">
                <a:latin typeface="+mj-lt"/>
                <a:cs typeface="Tahoma" pitchFamily="34" charset="0"/>
              </a:rPr>
              <a:t> </a:t>
            </a:r>
            <a:r>
              <a:rPr lang="en-US" altLang="en-US" b="0" dirty="0" err="1">
                <a:latin typeface="+mj-lt"/>
                <a:cs typeface="Tahoma" pitchFamily="34" charset="0"/>
              </a:rPr>
              <a:t>sách</a:t>
            </a:r>
            <a:r>
              <a:rPr lang="en-US" altLang="en-US" b="0" dirty="0">
                <a:latin typeface="+mj-lt"/>
                <a:cs typeface="Tahoma" pitchFamily="34" charset="0"/>
              </a:rPr>
              <a:t> (</a:t>
            </a:r>
            <a:r>
              <a:rPr lang="en-US" altLang="en-US" b="0" dirty="0" err="1">
                <a:latin typeface="+mj-lt"/>
                <a:cs typeface="Tahoma" pitchFamily="34" charset="0"/>
              </a:rPr>
              <a:t>Thư</a:t>
            </a:r>
            <a:r>
              <a:rPr lang="en-US" altLang="en-US" b="0" dirty="0">
                <a:latin typeface="+mj-lt"/>
                <a:cs typeface="Tahoma" pitchFamily="34" charset="0"/>
              </a:rPr>
              <a:t> </a:t>
            </a:r>
            <a:r>
              <a:rPr lang="en-US" altLang="en-US" b="0" dirty="0" err="1">
                <a:latin typeface="+mj-lt"/>
                <a:cs typeface="Tahoma" pitchFamily="34" charset="0"/>
              </a:rPr>
              <a:t>giá</a:t>
            </a:r>
            <a:r>
              <a:rPr lang="en-US" altLang="en-US" b="0" dirty="0">
                <a:latin typeface="+mj-lt"/>
                <a:cs typeface="Tahoma" pitchFamily="34" charset="0"/>
              </a:rPr>
              <a:t>) = (VCP </a:t>
            </a:r>
            <a:r>
              <a:rPr lang="en-US" altLang="en-US" b="0" dirty="0" err="1">
                <a:latin typeface="+mj-lt"/>
                <a:cs typeface="Tahoma" pitchFamily="34" charset="0"/>
              </a:rPr>
              <a:t>thường</a:t>
            </a:r>
            <a:r>
              <a:rPr lang="en-US" altLang="en-US" b="0" dirty="0">
                <a:latin typeface="+mj-lt"/>
                <a:cs typeface="Tahoma" pitchFamily="34" charset="0"/>
              </a:rPr>
              <a:t> + </a:t>
            </a:r>
            <a:r>
              <a:rPr lang="en-US" altLang="en-US" b="0" dirty="0" err="1">
                <a:latin typeface="+mj-lt"/>
                <a:cs typeface="Tahoma" pitchFamily="34" charset="0"/>
              </a:rPr>
              <a:t>Vốn</a:t>
            </a:r>
            <a:r>
              <a:rPr lang="en-US" altLang="en-US" b="0" dirty="0">
                <a:latin typeface="+mj-lt"/>
                <a:cs typeface="Tahoma" pitchFamily="34" charset="0"/>
              </a:rPr>
              <a:t> </a:t>
            </a:r>
            <a:r>
              <a:rPr lang="en-US" altLang="en-US" b="0" dirty="0" err="1">
                <a:latin typeface="+mj-lt"/>
                <a:cs typeface="Tahoma" pitchFamily="34" charset="0"/>
              </a:rPr>
              <a:t>Thặng</a:t>
            </a:r>
            <a:r>
              <a:rPr lang="en-US" altLang="en-US" b="0" dirty="0">
                <a:latin typeface="+mj-lt"/>
                <a:cs typeface="Tahoma" pitchFamily="34" charset="0"/>
              </a:rPr>
              <a:t> </a:t>
            </a:r>
            <a:r>
              <a:rPr lang="en-US" altLang="en-US" b="0" dirty="0" err="1">
                <a:latin typeface="+mj-lt"/>
                <a:cs typeface="Tahoma" pitchFamily="34" charset="0"/>
              </a:rPr>
              <a:t>dư</a:t>
            </a:r>
            <a:r>
              <a:rPr lang="en-US" altLang="en-US" b="0" dirty="0">
                <a:latin typeface="+mj-lt"/>
                <a:cs typeface="Tahoma" pitchFamily="34" charset="0"/>
              </a:rPr>
              <a:t> + Thu </a:t>
            </a:r>
            <a:r>
              <a:rPr lang="en-US" altLang="en-US" b="0" dirty="0" err="1">
                <a:latin typeface="+mj-lt"/>
                <a:cs typeface="Tahoma" pitchFamily="34" charset="0"/>
              </a:rPr>
              <a:t>nhập</a:t>
            </a:r>
            <a:r>
              <a:rPr lang="en-US" altLang="en-US" b="0" dirty="0">
                <a:latin typeface="+mj-lt"/>
                <a:cs typeface="Tahoma" pitchFamily="34" charset="0"/>
              </a:rPr>
              <a:t> </a:t>
            </a:r>
            <a:r>
              <a:rPr lang="en-US" altLang="en-US" b="0" dirty="0" err="1">
                <a:latin typeface="+mj-lt"/>
                <a:cs typeface="Tahoma" pitchFamily="34" charset="0"/>
              </a:rPr>
              <a:t>giữ</a:t>
            </a:r>
            <a:r>
              <a:rPr lang="en-US" altLang="en-US" b="0" dirty="0">
                <a:latin typeface="+mj-lt"/>
                <a:cs typeface="Tahoma" pitchFamily="34" charset="0"/>
              </a:rPr>
              <a:t> </a:t>
            </a:r>
            <a:r>
              <a:rPr lang="en-US" altLang="en-US" b="0" dirty="0" err="1">
                <a:latin typeface="+mj-lt"/>
                <a:cs typeface="Tahoma" pitchFamily="34" charset="0"/>
              </a:rPr>
              <a:t>lại</a:t>
            </a:r>
            <a:r>
              <a:rPr lang="en-US" altLang="en-US" b="0" dirty="0">
                <a:latin typeface="+mj-lt"/>
                <a:cs typeface="Tahoma" pitchFamily="34" charset="0"/>
              </a:rPr>
              <a:t>)/</a:t>
            </a:r>
            <a:r>
              <a:rPr lang="en-US" altLang="en-US" b="0" dirty="0" err="1">
                <a:latin typeface="+mj-lt"/>
                <a:cs typeface="Tahoma" pitchFamily="34" charset="0"/>
              </a:rPr>
              <a:t>Số</a:t>
            </a:r>
            <a:r>
              <a:rPr lang="en-US" altLang="en-US" b="0" dirty="0">
                <a:latin typeface="+mj-lt"/>
                <a:cs typeface="Tahoma" pitchFamily="34" charset="0"/>
              </a:rPr>
              <a:t> CPT </a:t>
            </a:r>
            <a:r>
              <a:rPr lang="en-US" altLang="en-US" b="0" dirty="0" err="1">
                <a:latin typeface="+mj-lt"/>
                <a:cs typeface="Tahoma" pitchFamily="34" charset="0"/>
              </a:rPr>
              <a:t>đang</a:t>
            </a:r>
            <a:r>
              <a:rPr lang="en-US" altLang="en-US" b="0" dirty="0">
                <a:latin typeface="+mj-lt"/>
                <a:cs typeface="Tahoma" pitchFamily="34" charset="0"/>
              </a:rPr>
              <a:t> </a:t>
            </a:r>
            <a:r>
              <a:rPr lang="en-US" altLang="en-US" b="0" dirty="0" err="1">
                <a:latin typeface="+mj-lt"/>
                <a:cs typeface="Tahoma" pitchFamily="34" charset="0"/>
              </a:rPr>
              <a:t>lưu</a:t>
            </a:r>
            <a:r>
              <a:rPr lang="en-US" altLang="en-US" b="0" dirty="0">
                <a:latin typeface="+mj-lt"/>
                <a:cs typeface="Tahoma" pitchFamily="34" charset="0"/>
              </a:rPr>
              <a:t> </a:t>
            </a:r>
            <a:r>
              <a:rPr lang="en-US" altLang="en-US" b="0" dirty="0" err="1" smtClean="0">
                <a:latin typeface="+mj-lt"/>
                <a:cs typeface="Tahoma" pitchFamily="34" charset="0"/>
              </a:rPr>
              <a:t>hành</a:t>
            </a:r>
            <a:r>
              <a:rPr lang="en-US" altLang="en-US" b="0" dirty="0" smtClean="0">
                <a:latin typeface="+mj-lt"/>
                <a:cs typeface="Tahoma" pitchFamily="34" charset="0"/>
              </a:rPr>
              <a:t> = (8 </a:t>
            </a:r>
            <a:r>
              <a:rPr lang="en-US" altLang="en-US" b="0" dirty="0" err="1" smtClean="0">
                <a:latin typeface="+mj-lt"/>
                <a:cs typeface="Tahoma" pitchFamily="34" charset="0"/>
              </a:rPr>
              <a:t>tỷ</a:t>
            </a:r>
            <a:r>
              <a:rPr lang="en-US" altLang="en-US" b="0" dirty="0" smtClean="0">
                <a:latin typeface="+mj-lt"/>
                <a:cs typeface="Tahoma" pitchFamily="34" charset="0"/>
              </a:rPr>
              <a:t> + 0,2 </a:t>
            </a:r>
            <a:r>
              <a:rPr lang="en-US" altLang="en-US" b="0" dirty="0" err="1" smtClean="0">
                <a:latin typeface="+mj-lt"/>
                <a:cs typeface="Tahoma" pitchFamily="34" charset="0"/>
              </a:rPr>
              <a:t>tỷ</a:t>
            </a:r>
            <a:r>
              <a:rPr lang="en-US" altLang="en-US" b="0" dirty="0" smtClean="0">
                <a:latin typeface="+mj-lt"/>
                <a:cs typeface="Tahoma" pitchFamily="34" charset="0"/>
              </a:rPr>
              <a:t> + 1,4 </a:t>
            </a:r>
            <a:r>
              <a:rPr lang="en-US" altLang="en-US" b="0" dirty="0" err="1" smtClean="0">
                <a:latin typeface="+mj-lt"/>
                <a:cs typeface="Tahoma" pitchFamily="34" charset="0"/>
              </a:rPr>
              <a:t>tỷ</a:t>
            </a:r>
            <a:r>
              <a:rPr lang="en-US" altLang="en-US" b="0" dirty="0" smtClean="0">
                <a:latin typeface="+mj-lt"/>
                <a:cs typeface="Tahoma" pitchFamily="34" charset="0"/>
              </a:rPr>
              <a:t>)/ 800.000 CP = 12.000 đ</a:t>
            </a:r>
          </a:p>
          <a:p>
            <a:pPr marL="0" indent="0">
              <a:buNone/>
            </a:pPr>
            <a:r>
              <a:rPr lang="en-US" dirty="0"/>
              <a:t>3.Tính </a:t>
            </a:r>
            <a:r>
              <a:rPr lang="en-US" dirty="0" err="1"/>
              <a:t>thu</a:t>
            </a:r>
            <a:r>
              <a:rPr lang="en-US" dirty="0"/>
              <a:t> </a:t>
            </a:r>
            <a:r>
              <a:rPr lang="en-US" dirty="0" err="1"/>
              <a:t>nhập</a:t>
            </a:r>
            <a:r>
              <a:rPr lang="en-US" dirty="0"/>
              <a:t> </a:t>
            </a:r>
            <a:r>
              <a:rPr lang="en-US" dirty="0" err="1"/>
              <a:t>mỗi</a:t>
            </a:r>
            <a:r>
              <a:rPr lang="en-US" dirty="0"/>
              <a:t> </a:t>
            </a:r>
            <a:r>
              <a:rPr lang="en-US" dirty="0" err="1"/>
              <a:t>cổ</a:t>
            </a:r>
            <a:r>
              <a:rPr lang="en-US" dirty="0"/>
              <a:t> </a:t>
            </a:r>
            <a:r>
              <a:rPr lang="en-US" dirty="0" err="1"/>
              <a:t>phần</a:t>
            </a:r>
            <a:r>
              <a:rPr lang="en-US" dirty="0"/>
              <a:t>?</a:t>
            </a:r>
          </a:p>
          <a:p>
            <a:pPr marL="0" indent="0">
              <a:buNone/>
            </a:pPr>
            <a:r>
              <a:rPr lang="en-US" b="0" dirty="0" smtClean="0">
                <a:latin typeface="+mj-lt"/>
              </a:rPr>
              <a:t>EPS = (Thu </a:t>
            </a:r>
            <a:r>
              <a:rPr lang="en-US" b="0" dirty="0" err="1" smtClean="0">
                <a:latin typeface="+mj-lt"/>
              </a:rPr>
              <a:t>nhập</a:t>
            </a:r>
            <a:r>
              <a:rPr lang="en-US" b="0" dirty="0" smtClean="0">
                <a:latin typeface="+mj-lt"/>
              </a:rPr>
              <a:t> </a:t>
            </a:r>
            <a:r>
              <a:rPr lang="en-US" b="0" dirty="0" err="1" smtClean="0">
                <a:latin typeface="+mj-lt"/>
              </a:rPr>
              <a:t>ròng</a:t>
            </a:r>
            <a:r>
              <a:rPr lang="en-US" b="0" dirty="0" smtClean="0">
                <a:latin typeface="+mj-lt"/>
              </a:rPr>
              <a:t> – </a:t>
            </a:r>
            <a:r>
              <a:rPr lang="en-US" b="0" dirty="0" err="1" smtClean="0">
                <a:latin typeface="+mj-lt"/>
              </a:rPr>
              <a:t>Cổ</a:t>
            </a:r>
            <a:r>
              <a:rPr lang="en-US" b="0" dirty="0" smtClean="0">
                <a:latin typeface="+mj-lt"/>
              </a:rPr>
              <a:t> </a:t>
            </a:r>
            <a:r>
              <a:rPr lang="en-US" b="0" dirty="0" err="1" smtClean="0">
                <a:latin typeface="+mj-lt"/>
              </a:rPr>
              <a:t>tức</a:t>
            </a:r>
            <a:r>
              <a:rPr lang="en-US" b="0" dirty="0" smtClean="0">
                <a:latin typeface="+mj-lt"/>
              </a:rPr>
              <a:t> </a:t>
            </a:r>
            <a:r>
              <a:rPr lang="en-US" b="0" dirty="0" err="1" smtClean="0">
                <a:latin typeface="+mj-lt"/>
              </a:rPr>
              <a:t>ưu</a:t>
            </a:r>
            <a:r>
              <a:rPr lang="en-US" b="0" dirty="0" smtClean="0">
                <a:latin typeface="+mj-lt"/>
              </a:rPr>
              <a:t> </a:t>
            </a:r>
            <a:r>
              <a:rPr lang="en-US" b="0" dirty="0" err="1" smtClean="0">
                <a:latin typeface="+mj-lt"/>
              </a:rPr>
              <a:t>đãi</a:t>
            </a:r>
            <a:r>
              <a:rPr lang="en-US" b="0" dirty="0" smtClean="0">
                <a:latin typeface="+mj-lt"/>
              </a:rPr>
              <a:t>)/</a:t>
            </a:r>
            <a:r>
              <a:rPr lang="en-US" b="0" dirty="0" err="1" smtClean="0">
                <a:latin typeface="+mj-lt"/>
              </a:rPr>
              <a:t>Số</a:t>
            </a:r>
            <a:r>
              <a:rPr lang="en-US" b="0" dirty="0" smtClean="0">
                <a:latin typeface="+mj-lt"/>
              </a:rPr>
              <a:t> </a:t>
            </a:r>
            <a:r>
              <a:rPr lang="en-US" b="0" dirty="0" err="1" smtClean="0">
                <a:latin typeface="+mj-lt"/>
              </a:rPr>
              <a:t>cổ</a:t>
            </a:r>
            <a:r>
              <a:rPr lang="en-US" b="0" dirty="0" smtClean="0">
                <a:latin typeface="+mj-lt"/>
              </a:rPr>
              <a:t> </a:t>
            </a:r>
            <a:r>
              <a:rPr lang="en-US" b="0" dirty="0" err="1" smtClean="0">
                <a:latin typeface="+mj-lt"/>
              </a:rPr>
              <a:t>phiếu</a:t>
            </a:r>
            <a:r>
              <a:rPr lang="en-US" b="0" dirty="0" smtClean="0">
                <a:latin typeface="+mj-lt"/>
              </a:rPr>
              <a:t> </a:t>
            </a:r>
            <a:r>
              <a:rPr lang="en-US" b="0" dirty="0" err="1" smtClean="0">
                <a:latin typeface="+mj-lt"/>
              </a:rPr>
              <a:t>thường</a:t>
            </a:r>
            <a:r>
              <a:rPr lang="en-US" b="0" dirty="0" smtClean="0">
                <a:latin typeface="+mj-lt"/>
              </a:rPr>
              <a:t> </a:t>
            </a:r>
            <a:r>
              <a:rPr lang="en-US" b="0" dirty="0" err="1" smtClean="0">
                <a:latin typeface="+mj-lt"/>
              </a:rPr>
              <a:t>đang</a:t>
            </a:r>
            <a:r>
              <a:rPr lang="en-US" b="0" dirty="0" smtClean="0">
                <a:latin typeface="+mj-lt"/>
              </a:rPr>
              <a:t> </a:t>
            </a:r>
            <a:r>
              <a:rPr lang="en-US" b="0" dirty="0" err="1" smtClean="0">
                <a:latin typeface="+mj-lt"/>
              </a:rPr>
              <a:t>lưu</a:t>
            </a:r>
            <a:r>
              <a:rPr lang="en-US" b="0" dirty="0" smtClean="0">
                <a:latin typeface="+mj-lt"/>
              </a:rPr>
              <a:t> </a:t>
            </a:r>
            <a:r>
              <a:rPr lang="en-US" b="0" dirty="0" err="1" smtClean="0">
                <a:latin typeface="+mj-lt"/>
              </a:rPr>
              <a:t>hành</a:t>
            </a:r>
            <a:endParaRPr lang="en-US" b="0" dirty="0" smtClean="0">
              <a:latin typeface="+mj-lt"/>
            </a:endParaRPr>
          </a:p>
          <a:p>
            <a:pPr marL="0" indent="0">
              <a:buNone/>
            </a:pPr>
            <a:r>
              <a:rPr lang="en-US" b="0" dirty="0">
                <a:latin typeface="+mj-lt"/>
              </a:rPr>
              <a:t>	</a:t>
            </a:r>
            <a:r>
              <a:rPr lang="en-US" b="0" dirty="0" smtClean="0">
                <a:latin typeface="+mj-lt"/>
              </a:rPr>
              <a:t>	= 1,8 </a:t>
            </a:r>
            <a:r>
              <a:rPr lang="en-US" b="0" dirty="0" err="1" smtClean="0">
                <a:latin typeface="+mj-lt"/>
              </a:rPr>
              <a:t>tỷ</a:t>
            </a:r>
            <a:r>
              <a:rPr lang="en-US" b="0" dirty="0" smtClean="0">
                <a:latin typeface="+mj-lt"/>
              </a:rPr>
              <a:t>/800.000CP = 2.250đ</a:t>
            </a:r>
          </a:p>
          <a:p>
            <a:pPr marL="0" indent="0">
              <a:buNone/>
            </a:pPr>
            <a:r>
              <a:rPr lang="en-US" dirty="0"/>
              <a:t>4.Tính </a:t>
            </a:r>
            <a:r>
              <a:rPr lang="en-US" dirty="0" err="1"/>
              <a:t>cổ</a:t>
            </a:r>
            <a:r>
              <a:rPr lang="en-US" dirty="0"/>
              <a:t> </a:t>
            </a:r>
            <a:r>
              <a:rPr lang="en-US" dirty="0" err="1"/>
              <a:t>tức</a:t>
            </a:r>
            <a:r>
              <a:rPr lang="en-US" dirty="0"/>
              <a:t> chia </a:t>
            </a:r>
            <a:r>
              <a:rPr lang="en-US" dirty="0" err="1"/>
              <a:t>cho</a:t>
            </a:r>
            <a:r>
              <a:rPr lang="en-US" dirty="0"/>
              <a:t> </a:t>
            </a:r>
            <a:r>
              <a:rPr lang="en-US" dirty="0" err="1"/>
              <a:t>mỗi</a:t>
            </a:r>
            <a:r>
              <a:rPr lang="en-US" dirty="0"/>
              <a:t> </a:t>
            </a:r>
            <a:r>
              <a:rPr lang="en-US" dirty="0" err="1"/>
              <a:t>cổ</a:t>
            </a:r>
            <a:r>
              <a:rPr lang="en-US" dirty="0"/>
              <a:t> </a:t>
            </a:r>
            <a:r>
              <a:rPr lang="en-US" dirty="0" err="1"/>
              <a:t>phần</a:t>
            </a:r>
            <a:r>
              <a:rPr lang="en-US" dirty="0"/>
              <a:t>?</a:t>
            </a:r>
          </a:p>
          <a:p>
            <a:pPr marL="0" indent="0">
              <a:buNone/>
            </a:pPr>
            <a:r>
              <a:rPr lang="en-US" b="0" dirty="0" smtClean="0">
                <a:latin typeface="+mj-lt"/>
              </a:rPr>
              <a:t>DPS = EPS x % </a:t>
            </a:r>
            <a:r>
              <a:rPr lang="en-US" b="0" dirty="0" err="1" smtClean="0">
                <a:latin typeface="+mj-lt"/>
              </a:rPr>
              <a:t>thanh</a:t>
            </a:r>
            <a:r>
              <a:rPr lang="en-US" b="0" dirty="0" smtClean="0">
                <a:latin typeface="+mj-lt"/>
              </a:rPr>
              <a:t> </a:t>
            </a:r>
            <a:r>
              <a:rPr lang="en-US" b="0" dirty="0" err="1" smtClean="0">
                <a:latin typeface="+mj-lt"/>
              </a:rPr>
              <a:t>toán</a:t>
            </a:r>
            <a:r>
              <a:rPr lang="en-US" b="0" dirty="0" smtClean="0">
                <a:latin typeface="+mj-lt"/>
              </a:rPr>
              <a:t> </a:t>
            </a:r>
            <a:r>
              <a:rPr lang="en-US" b="0" dirty="0" err="1" smtClean="0">
                <a:latin typeface="+mj-lt"/>
              </a:rPr>
              <a:t>cổ</a:t>
            </a:r>
            <a:r>
              <a:rPr lang="en-US" b="0" dirty="0" smtClean="0">
                <a:latin typeface="+mj-lt"/>
              </a:rPr>
              <a:t> </a:t>
            </a:r>
            <a:r>
              <a:rPr lang="en-US" b="0" dirty="0" err="1" smtClean="0">
                <a:latin typeface="+mj-lt"/>
              </a:rPr>
              <a:t>tức</a:t>
            </a:r>
            <a:r>
              <a:rPr lang="en-US" b="0" dirty="0" smtClean="0">
                <a:latin typeface="+mj-lt"/>
              </a:rPr>
              <a:t> = 2.250đ x 60% = 1.350đ</a:t>
            </a:r>
            <a:endParaRPr lang="en-US" b="0" dirty="0">
              <a:latin typeface="+mj-lt"/>
            </a:endParaRPr>
          </a:p>
          <a:p>
            <a:endParaRPr lang="en-US" dirty="0"/>
          </a:p>
        </p:txBody>
      </p:sp>
    </p:spTree>
    <p:extLst>
      <p:ext uri="{BB962C8B-B14F-4D97-AF65-F5344CB8AC3E}">
        <p14:creationId xmlns:p14="http://schemas.microsoft.com/office/powerpoint/2010/main" val="762952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buAutoNum type="arabicPeriod"/>
            </a:pPr>
            <a:r>
              <a:rPr lang="en-US" dirty="0" err="1" smtClean="0"/>
              <a:t>Nếu</a:t>
            </a:r>
            <a:r>
              <a:rPr lang="en-US" dirty="0" smtClean="0"/>
              <a:t> </a:t>
            </a:r>
            <a:r>
              <a:rPr lang="en-US" dirty="0" err="1"/>
              <a:t>lãi</a:t>
            </a:r>
            <a:r>
              <a:rPr lang="en-US" dirty="0"/>
              <a:t> </a:t>
            </a:r>
            <a:r>
              <a:rPr lang="en-US" dirty="0" err="1"/>
              <a:t>suất</a:t>
            </a:r>
            <a:r>
              <a:rPr lang="en-US" dirty="0"/>
              <a:t> </a:t>
            </a:r>
            <a:r>
              <a:rPr lang="en-US" dirty="0" err="1"/>
              <a:t>thị</a:t>
            </a:r>
            <a:r>
              <a:rPr lang="en-US" dirty="0"/>
              <a:t> </a:t>
            </a:r>
            <a:r>
              <a:rPr lang="en-US" dirty="0" err="1"/>
              <a:t>trường</a:t>
            </a:r>
            <a:r>
              <a:rPr lang="en-US" dirty="0"/>
              <a:t> </a:t>
            </a:r>
            <a:r>
              <a:rPr lang="en-US" dirty="0" err="1"/>
              <a:t>hiện</a:t>
            </a:r>
            <a:r>
              <a:rPr lang="en-US" dirty="0"/>
              <a:t> nay </a:t>
            </a:r>
            <a:r>
              <a:rPr lang="en-US" dirty="0" err="1"/>
              <a:t>là</a:t>
            </a:r>
            <a:r>
              <a:rPr lang="en-US" dirty="0"/>
              <a:t> 8% </a:t>
            </a:r>
            <a:r>
              <a:rPr lang="en-US" dirty="0" err="1"/>
              <a:t>và</a:t>
            </a:r>
            <a:r>
              <a:rPr lang="en-US" dirty="0"/>
              <a:t> </a:t>
            </a:r>
            <a:r>
              <a:rPr lang="en-US" dirty="0" err="1"/>
              <a:t>giá</a:t>
            </a:r>
            <a:r>
              <a:rPr lang="en-US" dirty="0"/>
              <a:t> </a:t>
            </a:r>
            <a:r>
              <a:rPr lang="en-US" dirty="0" err="1"/>
              <a:t>trái</a:t>
            </a:r>
            <a:r>
              <a:rPr lang="en-US" dirty="0"/>
              <a:t> </a:t>
            </a:r>
            <a:r>
              <a:rPr lang="en-US" dirty="0" err="1"/>
              <a:t>phiếu</a:t>
            </a:r>
            <a:r>
              <a:rPr lang="en-US" dirty="0"/>
              <a:t> </a:t>
            </a:r>
            <a:r>
              <a:rPr lang="en-US" dirty="0" err="1"/>
              <a:t>là</a:t>
            </a:r>
            <a:r>
              <a:rPr lang="en-US" dirty="0"/>
              <a:t> 96.000, </a:t>
            </a:r>
            <a:r>
              <a:rPr lang="en-US" dirty="0" err="1"/>
              <a:t>bạn</a:t>
            </a:r>
            <a:r>
              <a:rPr lang="en-US" dirty="0"/>
              <a:t> </a:t>
            </a:r>
            <a:r>
              <a:rPr lang="en-US" dirty="0" err="1"/>
              <a:t>khuyên</a:t>
            </a:r>
            <a:r>
              <a:rPr lang="en-US" dirty="0"/>
              <a:t> </a:t>
            </a:r>
            <a:r>
              <a:rPr lang="en-US" dirty="0" err="1"/>
              <a:t>nhà</a:t>
            </a:r>
            <a:r>
              <a:rPr lang="en-US" dirty="0"/>
              <a:t> </a:t>
            </a:r>
            <a:r>
              <a:rPr lang="en-US" dirty="0" err="1"/>
              <a:t>đầu</a:t>
            </a:r>
            <a:r>
              <a:rPr lang="en-US" dirty="0"/>
              <a:t> </a:t>
            </a:r>
            <a:r>
              <a:rPr lang="en-US" dirty="0" err="1"/>
              <a:t>tư</a:t>
            </a:r>
            <a:r>
              <a:rPr lang="en-US" dirty="0"/>
              <a:t> </a:t>
            </a:r>
            <a:r>
              <a:rPr lang="en-US" dirty="0" err="1"/>
              <a:t>có</a:t>
            </a:r>
            <a:r>
              <a:rPr lang="en-US" dirty="0"/>
              <a:t> </a:t>
            </a:r>
            <a:r>
              <a:rPr lang="en-US" dirty="0" err="1"/>
              <a:t>nên</a:t>
            </a:r>
            <a:r>
              <a:rPr lang="en-US" dirty="0"/>
              <a:t> </a:t>
            </a:r>
            <a:r>
              <a:rPr lang="en-US" dirty="0" err="1"/>
              <a:t>mua</a:t>
            </a:r>
            <a:r>
              <a:rPr lang="en-US" dirty="0"/>
              <a:t> </a:t>
            </a:r>
            <a:r>
              <a:rPr lang="en-US" dirty="0" err="1"/>
              <a:t>trái</a:t>
            </a:r>
            <a:r>
              <a:rPr lang="en-US" dirty="0"/>
              <a:t> </a:t>
            </a:r>
            <a:r>
              <a:rPr lang="en-US" dirty="0" err="1"/>
              <a:t>phiếu</a:t>
            </a:r>
            <a:r>
              <a:rPr lang="en-US" dirty="0"/>
              <a:t> hay </a:t>
            </a:r>
            <a:r>
              <a:rPr lang="en-US" dirty="0" err="1"/>
              <a:t>không</a:t>
            </a:r>
            <a:r>
              <a:rPr lang="en-US" dirty="0" smtClean="0"/>
              <a:t>?</a:t>
            </a:r>
          </a:p>
          <a:p>
            <a:pPr marL="342900" lvl="0" indent="-342900">
              <a:buAutoNum type="arabicPeriod"/>
            </a:pPr>
            <a:endParaRPr lang="en-US" dirty="0"/>
          </a:p>
          <a:p>
            <a:pPr marL="342900" lvl="0" indent="-342900">
              <a:buAutoNum type="arabicPeriod"/>
            </a:pPr>
            <a:endParaRPr lang="en-US" dirty="0" smtClean="0"/>
          </a:p>
          <a:p>
            <a:pPr marL="0" lvl="0" indent="0">
              <a:buNone/>
            </a:pPr>
            <a:r>
              <a:rPr lang="en-US" dirty="0" smtClean="0"/>
              <a:t>Ta </a:t>
            </a:r>
            <a:r>
              <a:rPr lang="en-US" dirty="0" err="1" smtClean="0"/>
              <a:t>có</a:t>
            </a:r>
            <a:r>
              <a:rPr lang="en-US" dirty="0" smtClean="0"/>
              <a:t>:</a:t>
            </a:r>
          </a:p>
          <a:p>
            <a:pPr marL="0" lvl="0" indent="0">
              <a:buNone/>
            </a:pPr>
            <a:r>
              <a:rPr lang="en-US" dirty="0"/>
              <a:t>	</a:t>
            </a:r>
            <a:r>
              <a:rPr lang="en-US" dirty="0" smtClean="0"/>
              <a:t>F = 100.000đ; C= 100.000đ x 7% = 7000 đ; c/2 =3.500đ; r=8%; r/2 =4%</a:t>
            </a:r>
          </a:p>
          <a:p>
            <a:pPr marL="0" lvl="0" indent="0">
              <a:buNone/>
            </a:pPr>
            <a:r>
              <a:rPr lang="en-US" dirty="0"/>
              <a:t>	</a:t>
            </a:r>
            <a:r>
              <a:rPr lang="en-US" dirty="0" smtClean="0"/>
              <a:t>n (01/01/2005 – 01/7/2013) = 8,5 </a:t>
            </a:r>
            <a:r>
              <a:rPr lang="en-US" dirty="0" err="1" smtClean="0"/>
              <a:t>năm</a:t>
            </a:r>
            <a:r>
              <a:rPr lang="en-US" dirty="0" smtClean="0"/>
              <a:t>; 2n = 17; PV=?</a:t>
            </a:r>
          </a:p>
          <a:p>
            <a:pPr marL="0" lvl="0" indent="0">
              <a:buNone/>
            </a:pPr>
            <a:r>
              <a:rPr lang="en-US" dirty="0"/>
              <a:t>	</a:t>
            </a:r>
            <a:r>
              <a:rPr lang="en-US" dirty="0" smtClean="0"/>
              <a:t>PV </a:t>
            </a:r>
            <a:r>
              <a:rPr lang="en-US" dirty="0"/>
              <a:t>= </a:t>
            </a:r>
            <a:r>
              <a:rPr lang="en-US" dirty="0" smtClean="0"/>
              <a:t>93.917 &lt; 96.000 =&gt; </a:t>
            </a:r>
            <a:r>
              <a:rPr lang="en-US" dirty="0" err="1" smtClean="0"/>
              <a:t>Không</a:t>
            </a:r>
            <a:r>
              <a:rPr lang="en-US" dirty="0" smtClean="0"/>
              <a:t> </a:t>
            </a:r>
            <a:r>
              <a:rPr lang="en-US" dirty="0" err="1" smtClean="0"/>
              <a:t>nên</a:t>
            </a:r>
            <a:r>
              <a:rPr lang="en-US" dirty="0" smtClean="0"/>
              <a:t> </a:t>
            </a:r>
            <a:r>
              <a:rPr lang="en-US" dirty="0" err="1" smtClean="0"/>
              <a:t>mua</a:t>
            </a:r>
            <a:endParaRPr lang="en-US" dirty="0"/>
          </a:p>
          <a:p>
            <a:pPr marL="0" lvl="0" indent="0">
              <a:buNone/>
            </a:pPr>
            <a:endParaRPr lang="en-US" dirty="0"/>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85925"/>
            <a:ext cx="7159337"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619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2. Sau </a:t>
            </a:r>
            <a:r>
              <a:rPr lang="en-US" dirty="0" err="1"/>
              <a:t>khi</a:t>
            </a:r>
            <a:r>
              <a:rPr lang="en-US" dirty="0"/>
              <a:t> </a:t>
            </a:r>
            <a:r>
              <a:rPr lang="en-US" dirty="0" err="1"/>
              <a:t>phân</a:t>
            </a:r>
            <a:r>
              <a:rPr lang="en-US" dirty="0"/>
              <a:t> </a:t>
            </a:r>
            <a:r>
              <a:rPr lang="en-US" dirty="0" err="1"/>
              <a:t>phối</a:t>
            </a:r>
            <a:r>
              <a:rPr lang="en-US" dirty="0"/>
              <a:t> </a:t>
            </a:r>
            <a:r>
              <a:rPr lang="en-US" dirty="0" err="1"/>
              <a:t>lợi</a:t>
            </a:r>
            <a:r>
              <a:rPr lang="en-US" dirty="0"/>
              <a:t> </a:t>
            </a:r>
            <a:r>
              <a:rPr lang="en-US" dirty="0" err="1"/>
              <a:t>nhuận</a:t>
            </a:r>
            <a:r>
              <a:rPr lang="en-US" dirty="0"/>
              <a:t>, </a:t>
            </a:r>
            <a:r>
              <a:rPr lang="en-US" dirty="0" err="1"/>
              <a:t>hãy</a:t>
            </a:r>
            <a:r>
              <a:rPr lang="en-US" dirty="0"/>
              <a:t> </a:t>
            </a:r>
            <a:r>
              <a:rPr lang="en-US" dirty="0" err="1"/>
              <a:t>xác</a:t>
            </a:r>
            <a:r>
              <a:rPr lang="en-US" dirty="0"/>
              <a:t> </a:t>
            </a:r>
            <a:r>
              <a:rPr lang="en-US" dirty="0" err="1"/>
              <a:t>định</a:t>
            </a:r>
            <a:r>
              <a:rPr lang="en-US" dirty="0"/>
              <a:t> </a:t>
            </a:r>
            <a:r>
              <a:rPr lang="en-US" dirty="0" err="1"/>
              <a:t>các</a:t>
            </a:r>
            <a:r>
              <a:rPr lang="en-US" dirty="0"/>
              <a:t> </a:t>
            </a:r>
            <a:r>
              <a:rPr lang="en-US" dirty="0" err="1"/>
              <a:t>chỉ</a:t>
            </a:r>
            <a:r>
              <a:rPr lang="en-US" dirty="0"/>
              <a:t> </a:t>
            </a:r>
            <a:r>
              <a:rPr lang="en-US" dirty="0" err="1"/>
              <a:t>tiêu</a:t>
            </a:r>
            <a:r>
              <a:rPr lang="en-US" dirty="0"/>
              <a:t>: </a:t>
            </a:r>
            <a:r>
              <a:rPr lang="en-US" dirty="0" err="1"/>
              <a:t>thư</a:t>
            </a:r>
            <a:r>
              <a:rPr lang="en-US" dirty="0"/>
              <a:t> </a:t>
            </a:r>
            <a:r>
              <a:rPr lang="en-US" dirty="0" err="1"/>
              <a:t>giá</a:t>
            </a:r>
            <a:r>
              <a:rPr lang="en-US" dirty="0"/>
              <a:t>, EPS, DPS, </a:t>
            </a:r>
            <a:r>
              <a:rPr lang="en-US" dirty="0" err="1"/>
              <a:t>tốc</a:t>
            </a:r>
            <a:r>
              <a:rPr lang="en-US" dirty="0"/>
              <a:t> </a:t>
            </a:r>
            <a:r>
              <a:rPr lang="en-US" dirty="0" err="1"/>
              <a:t>độ</a:t>
            </a:r>
            <a:r>
              <a:rPr lang="en-US" dirty="0"/>
              <a:t> </a:t>
            </a:r>
            <a:r>
              <a:rPr lang="en-US" dirty="0" err="1"/>
              <a:t>tăng</a:t>
            </a:r>
            <a:r>
              <a:rPr lang="en-US" dirty="0"/>
              <a:t> </a:t>
            </a:r>
            <a:r>
              <a:rPr lang="en-US" dirty="0" err="1"/>
              <a:t>trưởng</a:t>
            </a:r>
            <a:r>
              <a:rPr lang="en-US" dirty="0"/>
              <a:t> (g</a:t>
            </a:r>
            <a:r>
              <a:rPr lang="en-US" dirty="0" smtClean="0"/>
              <a:t>)?</a:t>
            </a:r>
          </a:p>
          <a:p>
            <a:pPr marL="0" lvl="0" indent="0">
              <a:buNone/>
            </a:pPr>
            <a:r>
              <a:rPr lang="en-US" dirty="0"/>
              <a:t>	</a:t>
            </a:r>
            <a:r>
              <a:rPr lang="en-US" dirty="0" err="1" smtClean="0"/>
              <a:t>Phân</a:t>
            </a:r>
            <a:r>
              <a:rPr lang="en-US" dirty="0" smtClean="0"/>
              <a:t> </a:t>
            </a:r>
            <a:r>
              <a:rPr lang="en-US" dirty="0" err="1" smtClean="0"/>
              <a:t>phối</a:t>
            </a:r>
            <a:r>
              <a:rPr lang="en-US" dirty="0" smtClean="0"/>
              <a:t> </a:t>
            </a:r>
            <a:r>
              <a:rPr lang="en-US" dirty="0" err="1" smtClean="0"/>
              <a:t>lợi</a:t>
            </a:r>
            <a:r>
              <a:rPr lang="en-US" dirty="0" smtClean="0"/>
              <a:t> </a:t>
            </a:r>
            <a:r>
              <a:rPr lang="en-US" dirty="0" err="1" smtClean="0"/>
              <a:t>nhuận</a:t>
            </a:r>
            <a:r>
              <a:rPr lang="en-US" dirty="0" smtClean="0"/>
              <a:t>:</a:t>
            </a:r>
          </a:p>
          <a:p>
            <a:pPr marL="0" lvl="0" indent="0">
              <a:buNone/>
            </a:pPr>
            <a:r>
              <a:rPr lang="en-US" dirty="0"/>
              <a:t>	</a:t>
            </a:r>
            <a:r>
              <a:rPr lang="en-US" b="0" dirty="0" smtClean="0"/>
              <a:t>EBIT = 12,5 </a:t>
            </a:r>
            <a:r>
              <a:rPr lang="en-US" b="0" dirty="0" err="1" smtClean="0"/>
              <a:t>tỷ</a:t>
            </a:r>
            <a:endParaRPr lang="en-US" b="0" dirty="0" smtClean="0"/>
          </a:p>
          <a:p>
            <a:pPr marL="0" lvl="0" indent="0">
              <a:buNone/>
            </a:pPr>
            <a:r>
              <a:rPr lang="en-US" b="0" dirty="0"/>
              <a:t>	</a:t>
            </a:r>
            <a:r>
              <a:rPr lang="en-US" b="0" dirty="0" smtClean="0"/>
              <a:t>I = 60.000 x 100.000 x 7% = 0,42 </a:t>
            </a:r>
            <a:r>
              <a:rPr lang="en-US" b="0" dirty="0" err="1" smtClean="0"/>
              <a:t>tỷ</a:t>
            </a:r>
            <a:endParaRPr lang="en-US" b="0" dirty="0" smtClean="0"/>
          </a:p>
          <a:p>
            <a:pPr marL="0" lvl="0" indent="0">
              <a:buNone/>
            </a:pPr>
            <a:r>
              <a:rPr lang="en-US" b="0" dirty="0"/>
              <a:t>	</a:t>
            </a:r>
            <a:r>
              <a:rPr lang="en-US" b="0" dirty="0" smtClean="0"/>
              <a:t>EBT = EBIT – I = 12,5 </a:t>
            </a:r>
            <a:r>
              <a:rPr lang="en-US" b="0" dirty="0" err="1" smtClean="0"/>
              <a:t>tỷ</a:t>
            </a:r>
            <a:r>
              <a:rPr lang="en-US" b="0" dirty="0" smtClean="0"/>
              <a:t> - 0,42 </a:t>
            </a:r>
            <a:r>
              <a:rPr lang="en-US" b="0" dirty="0" err="1" smtClean="0"/>
              <a:t>tỷ</a:t>
            </a:r>
            <a:r>
              <a:rPr lang="en-US" b="0" dirty="0" smtClean="0"/>
              <a:t> = 12,08 </a:t>
            </a:r>
            <a:r>
              <a:rPr lang="en-US" b="0" dirty="0" err="1" smtClean="0"/>
              <a:t>tỷ</a:t>
            </a:r>
            <a:endParaRPr lang="en-US" b="0" dirty="0" smtClean="0"/>
          </a:p>
          <a:p>
            <a:pPr marL="0" lvl="0" indent="0">
              <a:buNone/>
            </a:pPr>
            <a:r>
              <a:rPr lang="en-US" b="0" dirty="0"/>
              <a:t>	</a:t>
            </a:r>
            <a:r>
              <a:rPr lang="en-US" b="0" dirty="0" smtClean="0"/>
              <a:t>T = EBT x </a:t>
            </a:r>
            <a:r>
              <a:rPr lang="en-US" b="0" dirty="0" err="1" smtClean="0"/>
              <a:t>thuế</a:t>
            </a:r>
            <a:r>
              <a:rPr lang="en-US" b="0" dirty="0" smtClean="0"/>
              <a:t> </a:t>
            </a:r>
            <a:r>
              <a:rPr lang="en-US" b="0" dirty="0" err="1" smtClean="0"/>
              <a:t>suất</a:t>
            </a:r>
            <a:r>
              <a:rPr lang="en-US" b="0" dirty="0" smtClean="0"/>
              <a:t> = 12,08 </a:t>
            </a:r>
            <a:r>
              <a:rPr lang="en-US" b="0" dirty="0" err="1" smtClean="0"/>
              <a:t>tỷ</a:t>
            </a:r>
            <a:r>
              <a:rPr lang="en-US" b="0" dirty="0" smtClean="0"/>
              <a:t> x 32% = 3,8656 </a:t>
            </a:r>
            <a:r>
              <a:rPr lang="en-US" b="0" dirty="0" err="1" smtClean="0"/>
              <a:t>tỷ</a:t>
            </a:r>
            <a:endParaRPr lang="en-US" b="0" dirty="0" smtClean="0"/>
          </a:p>
          <a:p>
            <a:pPr marL="0" lvl="0" indent="0">
              <a:buNone/>
            </a:pPr>
            <a:r>
              <a:rPr lang="en-US" b="0" dirty="0"/>
              <a:t>	</a:t>
            </a:r>
            <a:r>
              <a:rPr lang="en-US" b="0" dirty="0" smtClean="0"/>
              <a:t>EAT = EBT – T = 12,08 </a:t>
            </a:r>
            <a:r>
              <a:rPr lang="en-US" b="0" dirty="0" err="1" smtClean="0"/>
              <a:t>tỷ</a:t>
            </a:r>
            <a:r>
              <a:rPr lang="en-US" b="0" dirty="0" smtClean="0"/>
              <a:t> - 3,8656 </a:t>
            </a:r>
            <a:r>
              <a:rPr lang="en-US" b="0" dirty="0" err="1" smtClean="0"/>
              <a:t>tỷ</a:t>
            </a:r>
            <a:r>
              <a:rPr lang="en-US" b="0" dirty="0" smtClean="0"/>
              <a:t> = 8,2144 </a:t>
            </a:r>
            <a:r>
              <a:rPr lang="en-US" b="0" dirty="0" err="1" smtClean="0"/>
              <a:t>tỷ</a:t>
            </a:r>
            <a:endParaRPr lang="en-US" b="0" dirty="0"/>
          </a:p>
          <a:p>
            <a:endParaRPr lang="en-US" dirty="0"/>
          </a:p>
        </p:txBody>
      </p:sp>
    </p:spTree>
    <p:extLst>
      <p:ext uri="{BB962C8B-B14F-4D97-AF65-F5344CB8AC3E}">
        <p14:creationId xmlns:p14="http://schemas.microsoft.com/office/powerpoint/2010/main" val="417230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dirty="0" err="1" smtClean="0"/>
              <a:t>Cổ</a:t>
            </a:r>
            <a:r>
              <a:rPr lang="en-US" b="0" dirty="0" smtClean="0"/>
              <a:t> </a:t>
            </a:r>
            <a:r>
              <a:rPr lang="en-US" b="0" dirty="0" err="1" smtClean="0"/>
              <a:t>tức</a:t>
            </a:r>
            <a:r>
              <a:rPr lang="en-US" b="0" dirty="0" smtClean="0"/>
              <a:t> </a:t>
            </a:r>
            <a:r>
              <a:rPr lang="en-US" b="0" dirty="0" err="1" smtClean="0"/>
              <a:t>ưu</a:t>
            </a:r>
            <a:r>
              <a:rPr lang="en-US" b="0" dirty="0" smtClean="0"/>
              <a:t> </a:t>
            </a:r>
            <a:r>
              <a:rPr lang="en-US" b="0" dirty="0" err="1" smtClean="0"/>
              <a:t>đãi</a:t>
            </a:r>
            <a:r>
              <a:rPr lang="en-US" b="0" dirty="0" smtClean="0"/>
              <a:t> = 600.000 x 10.000 x 8% = 0,48 </a:t>
            </a:r>
            <a:r>
              <a:rPr lang="en-US" b="0" dirty="0" err="1" smtClean="0"/>
              <a:t>tỷ</a:t>
            </a:r>
            <a:endParaRPr lang="en-US" b="0" dirty="0" smtClean="0"/>
          </a:p>
          <a:p>
            <a:r>
              <a:rPr lang="en-US" b="0" dirty="0" smtClean="0"/>
              <a:t>Thu </a:t>
            </a:r>
            <a:r>
              <a:rPr lang="en-US" b="0" dirty="0" err="1" smtClean="0"/>
              <a:t>nhập</a:t>
            </a:r>
            <a:r>
              <a:rPr lang="en-US" b="0" dirty="0" smtClean="0"/>
              <a:t> </a:t>
            </a:r>
            <a:r>
              <a:rPr lang="en-US" b="0" dirty="0" err="1" smtClean="0"/>
              <a:t>cổ</a:t>
            </a:r>
            <a:r>
              <a:rPr lang="en-US" b="0" dirty="0" smtClean="0"/>
              <a:t> </a:t>
            </a:r>
            <a:r>
              <a:rPr lang="en-US" b="0" dirty="0" err="1" smtClean="0"/>
              <a:t>đông</a:t>
            </a:r>
            <a:r>
              <a:rPr lang="en-US" b="0" dirty="0" smtClean="0"/>
              <a:t> </a:t>
            </a:r>
            <a:r>
              <a:rPr lang="en-US" b="0" dirty="0" err="1" smtClean="0"/>
              <a:t>thường</a:t>
            </a:r>
            <a:r>
              <a:rPr lang="en-US" b="0" dirty="0" smtClean="0"/>
              <a:t> = EAT – </a:t>
            </a:r>
            <a:r>
              <a:rPr lang="en-US" b="0" dirty="0" err="1" smtClean="0"/>
              <a:t>Cổ</a:t>
            </a:r>
            <a:r>
              <a:rPr lang="en-US" b="0" dirty="0" smtClean="0"/>
              <a:t> </a:t>
            </a:r>
            <a:r>
              <a:rPr lang="en-US" b="0" dirty="0" err="1" smtClean="0"/>
              <a:t>tức</a:t>
            </a:r>
            <a:r>
              <a:rPr lang="en-US" b="0" dirty="0" smtClean="0"/>
              <a:t> </a:t>
            </a:r>
            <a:r>
              <a:rPr lang="en-US" b="0" dirty="0" err="1" smtClean="0"/>
              <a:t>ưu</a:t>
            </a:r>
            <a:r>
              <a:rPr lang="en-US" b="0" dirty="0" smtClean="0"/>
              <a:t> </a:t>
            </a:r>
            <a:r>
              <a:rPr lang="en-US" b="0" dirty="0" err="1" smtClean="0"/>
              <a:t>đãi</a:t>
            </a:r>
            <a:r>
              <a:rPr lang="en-US" b="0" dirty="0" smtClean="0"/>
              <a:t> = 8,2144 </a:t>
            </a:r>
            <a:r>
              <a:rPr lang="en-US" b="0" dirty="0" err="1" smtClean="0"/>
              <a:t>tỷ</a:t>
            </a:r>
            <a:r>
              <a:rPr lang="en-US" b="0" dirty="0" smtClean="0"/>
              <a:t> - 0,48 </a:t>
            </a:r>
            <a:r>
              <a:rPr lang="en-US" b="0" dirty="0" err="1" smtClean="0"/>
              <a:t>tỷ</a:t>
            </a:r>
            <a:r>
              <a:rPr lang="en-US" b="0" dirty="0" smtClean="0"/>
              <a:t> =  7,7344 </a:t>
            </a:r>
            <a:r>
              <a:rPr lang="en-US" b="0" dirty="0" err="1" smtClean="0"/>
              <a:t>tỷ</a:t>
            </a:r>
            <a:endParaRPr lang="en-US" b="0" dirty="0" smtClean="0"/>
          </a:p>
          <a:p>
            <a:pPr algn="just"/>
            <a:r>
              <a:rPr lang="en-US" b="0" dirty="0" smtClean="0"/>
              <a:t>Thu </a:t>
            </a:r>
            <a:r>
              <a:rPr lang="en-US" b="0" dirty="0" err="1" smtClean="0"/>
              <a:t>nhập</a:t>
            </a:r>
            <a:r>
              <a:rPr lang="en-US" b="0" dirty="0" smtClean="0"/>
              <a:t> </a:t>
            </a:r>
            <a:r>
              <a:rPr lang="en-US" b="0" dirty="0" err="1" smtClean="0"/>
              <a:t>giữ</a:t>
            </a:r>
            <a:r>
              <a:rPr lang="en-US" b="0" dirty="0" smtClean="0"/>
              <a:t> </a:t>
            </a:r>
            <a:r>
              <a:rPr lang="en-US" b="0" dirty="0" err="1" smtClean="0"/>
              <a:t>lại</a:t>
            </a:r>
            <a:r>
              <a:rPr lang="en-US" b="0" dirty="0" smtClean="0"/>
              <a:t> </a:t>
            </a:r>
            <a:r>
              <a:rPr lang="en-US" b="0" dirty="0" err="1" smtClean="0"/>
              <a:t>năm</a:t>
            </a:r>
            <a:r>
              <a:rPr lang="en-US" b="0" dirty="0" smtClean="0"/>
              <a:t> nay = </a:t>
            </a:r>
            <a:r>
              <a:rPr lang="en-US" b="0" dirty="0"/>
              <a:t>Thu </a:t>
            </a:r>
            <a:r>
              <a:rPr lang="en-US" b="0" dirty="0" err="1"/>
              <a:t>nhập</a:t>
            </a:r>
            <a:r>
              <a:rPr lang="en-US" b="0" dirty="0"/>
              <a:t> </a:t>
            </a:r>
            <a:r>
              <a:rPr lang="en-US" b="0" dirty="0" err="1"/>
              <a:t>cổ</a:t>
            </a:r>
            <a:r>
              <a:rPr lang="en-US" b="0" dirty="0"/>
              <a:t> </a:t>
            </a:r>
            <a:r>
              <a:rPr lang="en-US" b="0" dirty="0" err="1"/>
              <a:t>đông</a:t>
            </a:r>
            <a:r>
              <a:rPr lang="en-US" b="0" dirty="0"/>
              <a:t> </a:t>
            </a:r>
            <a:r>
              <a:rPr lang="en-US" b="0" dirty="0" err="1"/>
              <a:t>thường</a:t>
            </a:r>
            <a:r>
              <a:rPr lang="en-US" b="0" dirty="0"/>
              <a:t> </a:t>
            </a:r>
            <a:r>
              <a:rPr lang="en-US" b="0" dirty="0" smtClean="0"/>
              <a:t>x % TNGL = </a:t>
            </a:r>
            <a:r>
              <a:rPr lang="en-US" b="0" dirty="0"/>
              <a:t>7,7344 </a:t>
            </a:r>
            <a:r>
              <a:rPr lang="en-US" b="0" dirty="0" err="1" smtClean="0"/>
              <a:t>tỷ</a:t>
            </a:r>
            <a:r>
              <a:rPr lang="en-US" b="0" dirty="0"/>
              <a:t> </a:t>
            </a:r>
            <a:r>
              <a:rPr lang="en-US" b="0" dirty="0" smtClean="0"/>
              <a:t>x 60% = 4,64064 </a:t>
            </a:r>
            <a:r>
              <a:rPr lang="en-US" b="0" dirty="0" err="1" smtClean="0"/>
              <a:t>tỷ</a:t>
            </a:r>
            <a:endParaRPr lang="en-US" b="0" dirty="0" smtClean="0"/>
          </a:p>
          <a:p>
            <a:r>
              <a:rPr lang="en-US" dirty="0" smtClean="0"/>
              <a:t>Thu </a:t>
            </a:r>
            <a:r>
              <a:rPr lang="en-US" dirty="0" err="1" smtClean="0"/>
              <a:t>nhập</a:t>
            </a:r>
            <a:r>
              <a:rPr lang="en-US" dirty="0" smtClean="0"/>
              <a:t> </a:t>
            </a:r>
            <a:r>
              <a:rPr lang="en-US" dirty="0" err="1" smtClean="0"/>
              <a:t>giữ</a:t>
            </a:r>
            <a:r>
              <a:rPr lang="en-US" dirty="0" smtClean="0"/>
              <a:t> </a:t>
            </a:r>
            <a:r>
              <a:rPr lang="en-US" dirty="0" err="1" smtClean="0"/>
              <a:t>lại</a:t>
            </a:r>
            <a:r>
              <a:rPr lang="en-US" dirty="0" smtClean="0"/>
              <a:t> </a:t>
            </a:r>
            <a:r>
              <a:rPr lang="en-US" dirty="0" err="1" smtClean="0"/>
              <a:t>sau</a:t>
            </a:r>
            <a:r>
              <a:rPr lang="en-US" dirty="0" smtClean="0"/>
              <a:t> </a:t>
            </a:r>
            <a:r>
              <a:rPr lang="en-US" dirty="0" err="1" smtClean="0"/>
              <a:t>khi</a:t>
            </a:r>
            <a:r>
              <a:rPr lang="en-US" dirty="0" smtClean="0"/>
              <a:t> </a:t>
            </a:r>
            <a:r>
              <a:rPr lang="en-US" dirty="0" err="1" smtClean="0"/>
              <a:t>phân</a:t>
            </a:r>
            <a:r>
              <a:rPr lang="en-US" dirty="0" smtClean="0"/>
              <a:t> </a:t>
            </a:r>
            <a:r>
              <a:rPr lang="en-US" dirty="0" err="1" smtClean="0"/>
              <a:t>phối</a:t>
            </a:r>
            <a:r>
              <a:rPr lang="en-US" dirty="0" smtClean="0"/>
              <a:t> = 4,64064 </a:t>
            </a:r>
            <a:r>
              <a:rPr lang="en-US" dirty="0" err="1" smtClean="0"/>
              <a:t>tỷ</a:t>
            </a:r>
            <a:r>
              <a:rPr lang="en-US" dirty="0" smtClean="0"/>
              <a:t> + 3,2 </a:t>
            </a:r>
            <a:r>
              <a:rPr lang="en-US" dirty="0" err="1" smtClean="0"/>
              <a:t>tỷ</a:t>
            </a:r>
            <a:r>
              <a:rPr lang="en-US" dirty="0" smtClean="0"/>
              <a:t> = 7,84064 </a:t>
            </a:r>
            <a:r>
              <a:rPr lang="en-US" dirty="0" err="1" smtClean="0"/>
              <a:t>tỷ</a:t>
            </a:r>
            <a:endParaRPr lang="en-US" dirty="0" smtClean="0"/>
          </a:p>
          <a:p>
            <a:pPr algn="just"/>
            <a:r>
              <a:rPr lang="en-US" b="0" dirty="0" err="1" smtClean="0"/>
              <a:t>Thư</a:t>
            </a:r>
            <a:r>
              <a:rPr lang="en-US" b="0" dirty="0" smtClean="0"/>
              <a:t> </a:t>
            </a:r>
            <a:r>
              <a:rPr lang="en-US" b="0" dirty="0" err="1" smtClean="0"/>
              <a:t>giá</a:t>
            </a:r>
            <a:r>
              <a:rPr lang="en-US" b="0" dirty="0" smtClean="0"/>
              <a:t> = (2.000.000 x 10.000 + 4,2 </a:t>
            </a:r>
            <a:r>
              <a:rPr lang="en-US" b="0" dirty="0" err="1" smtClean="0"/>
              <a:t>tỷ</a:t>
            </a:r>
            <a:r>
              <a:rPr lang="en-US" b="0" dirty="0" smtClean="0"/>
              <a:t> + </a:t>
            </a:r>
            <a:r>
              <a:rPr lang="en-US" b="0" dirty="0"/>
              <a:t>7,84064 </a:t>
            </a:r>
            <a:r>
              <a:rPr lang="en-US" b="0" dirty="0" err="1" smtClean="0"/>
              <a:t>tỷ</a:t>
            </a:r>
            <a:r>
              <a:rPr lang="en-US" b="0" dirty="0" smtClean="0"/>
              <a:t>)/2.000.000 CP = 32,04064 </a:t>
            </a:r>
            <a:r>
              <a:rPr lang="en-US" b="0" dirty="0" err="1" smtClean="0"/>
              <a:t>tỷ</a:t>
            </a:r>
            <a:r>
              <a:rPr lang="en-US" b="0" dirty="0" smtClean="0"/>
              <a:t>/2.000.000CP = 16.020 đ</a:t>
            </a:r>
          </a:p>
          <a:p>
            <a:pPr algn="just"/>
            <a:r>
              <a:rPr lang="en-US" b="0" dirty="0" smtClean="0"/>
              <a:t>EPS = </a:t>
            </a:r>
            <a:r>
              <a:rPr lang="en-US" b="0" dirty="0"/>
              <a:t>7,7344 </a:t>
            </a:r>
            <a:r>
              <a:rPr lang="en-US" b="0" dirty="0" err="1" smtClean="0"/>
              <a:t>tỷ</a:t>
            </a:r>
            <a:r>
              <a:rPr lang="en-US" b="0" dirty="0" smtClean="0"/>
              <a:t>/2.000.000cp = 3.867 đ</a:t>
            </a:r>
            <a:endParaRPr lang="en-US" b="0" dirty="0"/>
          </a:p>
          <a:p>
            <a:pPr algn="just"/>
            <a:endParaRPr lang="en-US" b="0" dirty="0"/>
          </a:p>
        </p:txBody>
      </p:sp>
    </p:spTree>
    <p:extLst>
      <p:ext uri="{BB962C8B-B14F-4D97-AF65-F5344CB8AC3E}">
        <p14:creationId xmlns:p14="http://schemas.microsoft.com/office/powerpoint/2010/main" val="28448446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dirty="0" smtClean="0"/>
              <a:t>DPS = 3.867 x 40% = 1.547 đ</a:t>
            </a:r>
          </a:p>
          <a:p>
            <a:pPr algn="just"/>
            <a:r>
              <a:rPr lang="en-US" b="0" dirty="0" smtClean="0"/>
              <a:t>ROE = EAT/VCSH = </a:t>
            </a:r>
            <a:r>
              <a:rPr lang="en-US" b="0" dirty="0"/>
              <a:t>8,2144 </a:t>
            </a:r>
            <a:r>
              <a:rPr lang="en-US" b="0" dirty="0" err="1" smtClean="0"/>
              <a:t>tỷ</a:t>
            </a:r>
            <a:r>
              <a:rPr lang="en-US" b="0" dirty="0" smtClean="0"/>
              <a:t>/(6 </a:t>
            </a:r>
            <a:r>
              <a:rPr lang="en-US" b="0" dirty="0" err="1" smtClean="0"/>
              <a:t>tỷ</a:t>
            </a:r>
            <a:r>
              <a:rPr lang="en-US" b="0" dirty="0" smtClean="0"/>
              <a:t> + 20 </a:t>
            </a:r>
            <a:r>
              <a:rPr lang="en-US" b="0" dirty="0" err="1" smtClean="0"/>
              <a:t>tỷ</a:t>
            </a:r>
            <a:r>
              <a:rPr lang="en-US" b="0" dirty="0" smtClean="0"/>
              <a:t> + 4,2 </a:t>
            </a:r>
            <a:r>
              <a:rPr lang="en-US" b="0" dirty="0" err="1" smtClean="0"/>
              <a:t>tỷ</a:t>
            </a:r>
            <a:r>
              <a:rPr lang="en-US" b="0" dirty="0" smtClean="0"/>
              <a:t> + </a:t>
            </a:r>
            <a:r>
              <a:rPr lang="en-US" dirty="0"/>
              <a:t>7,84064 </a:t>
            </a:r>
            <a:r>
              <a:rPr lang="en-US" dirty="0" err="1" smtClean="0"/>
              <a:t>tỷ</a:t>
            </a:r>
            <a:r>
              <a:rPr lang="en-US" dirty="0" smtClean="0"/>
              <a:t>) = </a:t>
            </a:r>
            <a:r>
              <a:rPr lang="en-US" b="0" dirty="0" smtClean="0"/>
              <a:t>8,2144 </a:t>
            </a:r>
            <a:r>
              <a:rPr lang="en-US" b="0" dirty="0" err="1" smtClean="0"/>
              <a:t>tỷ</a:t>
            </a:r>
            <a:r>
              <a:rPr lang="en-US" b="0" dirty="0" smtClean="0"/>
              <a:t>/38,04064 </a:t>
            </a:r>
            <a:r>
              <a:rPr lang="en-US" b="0" dirty="0" err="1" smtClean="0"/>
              <a:t>tỷ</a:t>
            </a:r>
            <a:r>
              <a:rPr lang="en-US" b="0" dirty="0" smtClean="0"/>
              <a:t> = 0,22 (22%)</a:t>
            </a:r>
          </a:p>
          <a:p>
            <a:pPr algn="just"/>
            <a:r>
              <a:rPr lang="en-US" b="0" dirty="0"/>
              <a:t>g</a:t>
            </a:r>
            <a:r>
              <a:rPr lang="en-US" b="0" dirty="0" smtClean="0"/>
              <a:t> = 0,22 x 0,6 = 13,2%</a:t>
            </a:r>
            <a:endParaRPr lang="en-US" b="0" dirty="0"/>
          </a:p>
        </p:txBody>
      </p:sp>
    </p:spTree>
    <p:extLst>
      <p:ext uri="{BB962C8B-B14F-4D97-AF65-F5344CB8AC3E}">
        <p14:creationId xmlns:p14="http://schemas.microsoft.com/office/powerpoint/2010/main" val="40509575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3. </a:t>
            </a:r>
            <a:r>
              <a:rPr lang="en-US" dirty="0" err="1" smtClean="0"/>
              <a:t>Tính</a:t>
            </a:r>
            <a:r>
              <a:rPr lang="en-US" dirty="0" smtClean="0"/>
              <a:t> </a:t>
            </a:r>
            <a:r>
              <a:rPr lang="en-US" dirty="0" err="1"/>
              <a:t>từ</a:t>
            </a:r>
            <a:r>
              <a:rPr lang="en-US" dirty="0"/>
              <a:t> </a:t>
            </a:r>
            <a:r>
              <a:rPr lang="en-US" dirty="0" err="1"/>
              <a:t>thời</a:t>
            </a:r>
            <a:r>
              <a:rPr lang="en-US" dirty="0"/>
              <a:t> </a:t>
            </a:r>
            <a:r>
              <a:rPr lang="en-US" dirty="0" err="1"/>
              <a:t>điểm</a:t>
            </a:r>
            <a:r>
              <a:rPr lang="en-US" dirty="0"/>
              <a:t> </a:t>
            </a:r>
            <a:r>
              <a:rPr lang="en-US" dirty="0" err="1"/>
              <a:t>hiện</a:t>
            </a:r>
            <a:r>
              <a:rPr lang="en-US" dirty="0"/>
              <a:t> </a:t>
            </a:r>
            <a:r>
              <a:rPr lang="en-US" dirty="0" err="1"/>
              <a:t>tại</a:t>
            </a:r>
            <a:r>
              <a:rPr lang="en-US" dirty="0"/>
              <a:t>, </a:t>
            </a:r>
            <a:r>
              <a:rPr lang="en-US" dirty="0" err="1"/>
              <a:t>công</a:t>
            </a:r>
            <a:r>
              <a:rPr lang="en-US" dirty="0"/>
              <a:t> ty </a:t>
            </a:r>
            <a:r>
              <a:rPr lang="en-US" dirty="0" err="1"/>
              <a:t>giữ</a:t>
            </a:r>
            <a:r>
              <a:rPr lang="en-US" dirty="0"/>
              <a:t> </a:t>
            </a:r>
            <a:r>
              <a:rPr lang="en-US" dirty="0" err="1"/>
              <a:t>nguyên</a:t>
            </a:r>
            <a:r>
              <a:rPr lang="en-US" dirty="0"/>
              <a:t> </a:t>
            </a:r>
            <a:r>
              <a:rPr lang="en-US" dirty="0" err="1"/>
              <a:t>tốc</a:t>
            </a:r>
            <a:r>
              <a:rPr lang="en-US" dirty="0"/>
              <a:t> </a:t>
            </a:r>
            <a:r>
              <a:rPr lang="en-US" dirty="0" err="1"/>
              <a:t>độ</a:t>
            </a:r>
            <a:r>
              <a:rPr lang="en-US" dirty="0"/>
              <a:t> </a:t>
            </a:r>
            <a:r>
              <a:rPr lang="en-US" dirty="0" err="1"/>
              <a:t>tăng</a:t>
            </a:r>
            <a:r>
              <a:rPr lang="en-US" dirty="0"/>
              <a:t> </a:t>
            </a:r>
            <a:r>
              <a:rPr lang="en-US" dirty="0" err="1"/>
              <a:t>trưởng</a:t>
            </a:r>
            <a:r>
              <a:rPr lang="en-US" dirty="0"/>
              <a:t> </a:t>
            </a:r>
            <a:r>
              <a:rPr lang="en-US" dirty="0" err="1"/>
              <a:t>trên</a:t>
            </a:r>
            <a:r>
              <a:rPr lang="en-US" dirty="0"/>
              <a:t> </a:t>
            </a:r>
            <a:r>
              <a:rPr lang="en-US" dirty="0" err="1"/>
              <a:t>trong</a:t>
            </a:r>
            <a:r>
              <a:rPr lang="en-US" dirty="0"/>
              <a:t> 4 </a:t>
            </a:r>
            <a:r>
              <a:rPr lang="en-US" dirty="0" err="1"/>
              <a:t>năm</a:t>
            </a:r>
            <a:r>
              <a:rPr lang="en-US" dirty="0"/>
              <a:t> </a:t>
            </a:r>
            <a:r>
              <a:rPr lang="en-US" dirty="0" err="1"/>
              <a:t>tiếp</a:t>
            </a:r>
            <a:r>
              <a:rPr lang="en-US" dirty="0"/>
              <a:t> </a:t>
            </a:r>
            <a:r>
              <a:rPr lang="en-US" dirty="0" err="1"/>
              <a:t>theo</a:t>
            </a:r>
            <a:r>
              <a:rPr lang="en-US" dirty="0"/>
              <a:t>, </a:t>
            </a:r>
            <a:r>
              <a:rPr lang="en-US" dirty="0" err="1"/>
              <a:t>sau</a:t>
            </a:r>
            <a:r>
              <a:rPr lang="en-US" dirty="0"/>
              <a:t> </a:t>
            </a:r>
            <a:r>
              <a:rPr lang="en-US" dirty="0" err="1"/>
              <a:t>đó</a:t>
            </a:r>
            <a:r>
              <a:rPr lang="en-US" dirty="0"/>
              <a:t> </a:t>
            </a:r>
            <a:r>
              <a:rPr lang="en-US" dirty="0" err="1"/>
              <a:t>tăng</a:t>
            </a:r>
            <a:r>
              <a:rPr lang="en-US" dirty="0"/>
              <a:t> </a:t>
            </a:r>
            <a:r>
              <a:rPr lang="en-US" dirty="0" err="1"/>
              <a:t>ổn</a:t>
            </a:r>
            <a:r>
              <a:rPr lang="en-US" dirty="0"/>
              <a:t> </a:t>
            </a:r>
            <a:r>
              <a:rPr lang="en-US" dirty="0" err="1"/>
              <a:t>định</a:t>
            </a:r>
            <a:r>
              <a:rPr lang="en-US" dirty="0"/>
              <a:t> 8%/</a:t>
            </a:r>
            <a:r>
              <a:rPr lang="en-US" dirty="0" err="1"/>
              <a:t>năm</a:t>
            </a:r>
            <a:r>
              <a:rPr lang="en-US" dirty="0"/>
              <a:t>. </a:t>
            </a:r>
            <a:r>
              <a:rPr lang="en-US" dirty="0" err="1"/>
              <a:t>Nếu</a:t>
            </a:r>
            <a:r>
              <a:rPr lang="en-US" dirty="0"/>
              <a:t> </a:t>
            </a:r>
            <a:r>
              <a:rPr lang="en-US" dirty="0" err="1"/>
              <a:t>tỷ</a:t>
            </a:r>
            <a:r>
              <a:rPr lang="en-US" dirty="0"/>
              <a:t> </a:t>
            </a:r>
            <a:r>
              <a:rPr lang="en-US" dirty="0" err="1"/>
              <a:t>suất</a:t>
            </a:r>
            <a:r>
              <a:rPr lang="en-US" dirty="0"/>
              <a:t> </a:t>
            </a:r>
            <a:r>
              <a:rPr lang="en-US" dirty="0" err="1"/>
              <a:t>lãi</a:t>
            </a:r>
            <a:r>
              <a:rPr lang="en-US" dirty="0"/>
              <a:t> </a:t>
            </a:r>
            <a:r>
              <a:rPr lang="en-US" dirty="0" err="1"/>
              <a:t>mong</a:t>
            </a:r>
            <a:r>
              <a:rPr lang="en-US" dirty="0"/>
              <a:t> </a:t>
            </a:r>
            <a:r>
              <a:rPr lang="en-US" dirty="0" err="1"/>
              <a:t>đợi</a:t>
            </a:r>
            <a:r>
              <a:rPr lang="en-US" dirty="0"/>
              <a:t> </a:t>
            </a:r>
            <a:r>
              <a:rPr lang="en-US" dirty="0" err="1"/>
              <a:t>là</a:t>
            </a:r>
            <a:r>
              <a:rPr lang="en-US" dirty="0"/>
              <a:t> 10%. </a:t>
            </a:r>
            <a:r>
              <a:rPr lang="en-US" dirty="0" err="1"/>
              <a:t>Hãy</a:t>
            </a:r>
            <a:r>
              <a:rPr lang="en-US" dirty="0"/>
              <a:t> </a:t>
            </a:r>
            <a:r>
              <a:rPr lang="en-US" dirty="0" err="1"/>
              <a:t>tính</a:t>
            </a:r>
            <a:r>
              <a:rPr lang="en-US" dirty="0"/>
              <a:t> </a:t>
            </a:r>
            <a:r>
              <a:rPr lang="en-US" dirty="0" err="1"/>
              <a:t>giá</a:t>
            </a:r>
            <a:r>
              <a:rPr lang="en-US" dirty="0"/>
              <a:t> </a:t>
            </a:r>
            <a:r>
              <a:rPr lang="en-US" dirty="0" err="1"/>
              <a:t>cổ</a:t>
            </a:r>
            <a:r>
              <a:rPr lang="en-US" dirty="0"/>
              <a:t> </a:t>
            </a:r>
            <a:r>
              <a:rPr lang="en-US" dirty="0" err="1"/>
              <a:t>phiếu</a:t>
            </a:r>
            <a:r>
              <a:rPr lang="en-US" dirty="0"/>
              <a:t> ở </a:t>
            </a:r>
            <a:r>
              <a:rPr lang="en-US" dirty="0" err="1"/>
              <a:t>thời</a:t>
            </a:r>
            <a:r>
              <a:rPr lang="en-US" dirty="0"/>
              <a:t> </a:t>
            </a:r>
            <a:r>
              <a:rPr lang="en-US" dirty="0" err="1"/>
              <a:t>điểm</a:t>
            </a:r>
            <a:r>
              <a:rPr lang="en-US" dirty="0"/>
              <a:t> </a:t>
            </a:r>
            <a:r>
              <a:rPr lang="en-US" dirty="0" err="1"/>
              <a:t>hiện</a:t>
            </a:r>
            <a:r>
              <a:rPr lang="en-US" dirty="0"/>
              <a:t> </a:t>
            </a:r>
            <a:r>
              <a:rPr lang="en-US" dirty="0" err="1"/>
              <a:t>tại</a:t>
            </a:r>
            <a:r>
              <a:rPr lang="en-US" dirty="0"/>
              <a:t>, 1 </a:t>
            </a:r>
            <a:r>
              <a:rPr lang="en-US" dirty="0" err="1"/>
              <a:t>năm</a:t>
            </a:r>
            <a:r>
              <a:rPr lang="en-US" dirty="0"/>
              <a:t> </a:t>
            </a:r>
            <a:r>
              <a:rPr lang="en-US" dirty="0" err="1"/>
              <a:t>sau</a:t>
            </a:r>
            <a:r>
              <a:rPr lang="en-US" dirty="0"/>
              <a:t> </a:t>
            </a:r>
            <a:r>
              <a:rPr lang="en-US" dirty="0" err="1"/>
              <a:t>và</a:t>
            </a:r>
            <a:r>
              <a:rPr lang="en-US" dirty="0"/>
              <a:t> 2 </a:t>
            </a:r>
            <a:r>
              <a:rPr lang="en-US" dirty="0" err="1"/>
              <a:t>năm</a:t>
            </a:r>
            <a:r>
              <a:rPr lang="en-US" dirty="0"/>
              <a:t> </a:t>
            </a:r>
            <a:r>
              <a:rPr lang="en-US" dirty="0" err="1"/>
              <a:t>sau</a:t>
            </a:r>
            <a:r>
              <a:rPr lang="en-US" dirty="0" smtClean="0"/>
              <a:t>?</a:t>
            </a:r>
          </a:p>
          <a:p>
            <a:pPr marL="0" lvl="0" indent="0">
              <a:buNone/>
            </a:pPr>
            <a:r>
              <a:rPr lang="en-US" dirty="0"/>
              <a:t>	</a:t>
            </a:r>
            <a:r>
              <a:rPr lang="en-US" dirty="0" smtClean="0"/>
              <a:t>D0 = 1547đ</a:t>
            </a:r>
          </a:p>
          <a:p>
            <a:pPr marL="0" lvl="0" indent="0">
              <a:buNone/>
            </a:pPr>
            <a:r>
              <a:rPr lang="en-US" dirty="0"/>
              <a:t>	</a:t>
            </a:r>
            <a:r>
              <a:rPr lang="en-US" dirty="0" smtClean="0"/>
              <a:t>D1 = 1547(1+13,2%) = 1.751</a:t>
            </a:r>
          </a:p>
          <a:p>
            <a:pPr marL="0" lvl="0" indent="0">
              <a:buNone/>
            </a:pPr>
            <a:r>
              <a:rPr lang="en-US" dirty="0"/>
              <a:t>	</a:t>
            </a:r>
            <a:r>
              <a:rPr lang="en-US" dirty="0" smtClean="0"/>
              <a:t>D2 = 1751(1+13,2%)= 1.982</a:t>
            </a:r>
          </a:p>
          <a:p>
            <a:pPr marL="0" lvl="0" indent="0">
              <a:buNone/>
            </a:pPr>
            <a:r>
              <a:rPr lang="en-US" dirty="0"/>
              <a:t>	</a:t>
            </a:r>
            <a:r>
              <a:rPr lang="en-US" dirty="0" smtClean="0"/>
              <a:t>D3 =1982(1+13,2%)= 2.244</a:t>
            </a:r>
          </a:p>
          <a:p>
            <a:pPr marL="0" lvl="0" indent="0">
              <a:buNone/>
            </a:pPr>
            <a:r>
              <a:rPr lang="en-US" dirty="0"/>
              <a:t>	</a:t>
            </a:r>
            <a:r>
              <a:rPr lang="en-US" dirty="0" smtClean="0"/>
              <a:t>D4 =2244(1+13,2%)=2.540</a:t>
            </a:r>
          </a:p>
          <a:p>
            <a:pPr marL="0" lvl="0" indent="0">
              <a:buNone/>
            </a:pPr>
            <a:endParaRPr lang="en-US" dirty="0" smtClean="0"/>
          </a:p>
          <a:p>
            <a:pPr marL="0" lvl="0" indent="0">
              <a:buNone/>
            </a:pPr>
            <a:r>
              <a:rPr lang="en-US" dirty="0"/>
              <a:t>	</a:t>
            </a:r>
          </a:p>
          <a:p>
            <a:endParaRPr lang="en-US" dirty="0"/>
          </a:p>
        </p:txBody>
      </p:sp>
    </p:spTree>
    <p:extLst>
      <p:ext uri="{BB962C8B-B14F-4D97-AF65-F5344CB8AC3E}">
        <p14:creationId xmlns:p14="http://schemas.microsoft.com/office/powerpoint/2010/main" val="31666834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D5=2540(1+8%) = 2.743</a:t>
            </a:r>
          </a:p>
          <a:p>
            <a:r>
              <a:rPr lang="en-US" dirty="0" smtClean="0"/>
              <a:t>P4 = D5/r-g5 = 2743/(10% - 8%) = 137.150</a:t>
            </a:r>
          </a:p>
          <a:p>
            <a:pPr algn="just"/>
            <a:r>
              <a:rPr lang="en-US" dirty="0" smtClean="0"/>
              <a:t>P0 = 1751/(1+10%)^1+1982/(1+10%)^2+2244/(1+10%)^3+2540/(1+10%)^4+ 137150/(1+10%)^4 = 100.326đ</a:t>
            </a:r>
          </a:p>
          <a:p>
            <a:pPr algn="just"/>
            <a:r>
              <a:rPr lang="en-US" dirty="0" smtClean="0"/>
              <a:t>P1 = 1982</a:t>
            </a:r>
            <a:r>
              <a:rPr lang="en-US" dirty="0"/>
              <a:t>/(1+10</a:t>
            </a:r>
            <a:r>
              <a:rPr lang="en-US" dirty="0" smtClean="0"/>
              <a:t>%)^1+2244</a:t>
            </a:r>
            <a:r>
              <a:rPr lang="en-US" dirty="0"/>
              <a:t>/(1+10</a:t>
            </a:r>
            <a:r>
              <a:rPr lang="en-US" dirty="0" smtClean="0"/>
              <a:t>%)^2+2540</a:t>
            </a:r>
            <a:r>
              <a:rPr lang="en-US" dirty="0"/>
              <a:t>/(1+10</a:t>
            </a:r>
            <a:r>
              <a:rPr lang="en-US" dirty="0" smtClean="0"/>
              <a:t>%)^3+ </a:t>
            </a:r>
            <a:r>
              <a:rPr lang="en-US" dirty="0"/>
              <a:t>137150/(1+10</a:t>
            </a:r>
            <a:r>
              <a:rPr lang="en-US" dirty="0" smtClean="0"/>
              <a:t>%)^3 = 108.608 đ</a:t>
            </a:r>
          </a:p>
          <a:p>
            <a:pPr algn="just"/>
            <a:r>
              <a:rPr lang="en-US" dirty="0" smtClean="0"/>
              <a:t>P2 = 2244</a:t>
            </a:r>
            <a:r>
              <a:rPr lang="en-US" dirty="0"/>
              <a:t>/(1+10</a:t>
            </a:r>
            <a:r>
              <a:rPr lang="en-US" dirty="0" smtClean="0"/>
              <a:t>%)^1+2540</a:t>
            </a:r>
            <a:r>
              <a:rPr lang="en-US" dirty="0"/>
              <a:t>/(1+10</a:t>
            </a:r>
            <a:r>
              <a:rPr lang="en-US" dirty="0" smtClean="0"/>
              <a:t>%)^2+ </a:t>
            </a:r>
            <a:r>
              <a:rPr lang="en-US" dirty="0"/>
              <a:t>137150/(1+10</a:t>
            </a:r>
            <a:r>
              <a:rPr lang="en-US" dirty="0" smtClean="0"/>
              <a:t>%)^2 </a:t>
            </a:r>
            <a:r>
              <a:rPr lang="en-US" smtClean="0"/>
              <a:t>= 117.486 đ</a:t>
            </a:r>
          </a:p>
          <a:p>
            <a:pPr algn="just"/>
            <a:endParaRPr lang="en-US" dirty="0"/>
          </a:p>
        </p:txBody>
      </p:sp>
    </p:spTree>
    <p:extLst>
      <p:ext uri="{BB962C8B-B14F-4D97-AF65-F5344CB8AC3E}">
        <p14:creationId xmlns:p14="http://schemas.microsoft.com/office/powerpoint/2010/main" val="801013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411524" y="1581150"/>
            <a:ext cx="6320961" cy="1754326"/>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Chúc</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các</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anh</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chị</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học</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viên</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thành</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công</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32075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15</a:t>
            </a:r>
          </a:p>
        </p:txBody>
      </p:sp>
      <p:sp>
        <p:nvSpPr>
          <p:cNvPr id="3" name="Content Placeholder 2"/>
          <p:cNvSpPr>
            <a:spLocks noGrp="1"/>
          </p:cNvSpPr>
          <p:nvPr>
            <p:ph idx="1"/>
          </p:nvPr>
        </p:nvSpPr>
        <p:spPr/>
        <p:txBody>
          <a:bodyPr/>
          <a:lstStyle/>
          <a:p>
            <a:pPr marL="0" indent="0" algn="just">
              <a:buNone/>
            </a:pPr>
            <a:r>
              <a:rPr lang="en-US" dirty="0"/>
              <a:t>5.Nếu </a:t>
            </a:r>
            <a:r>
              <a:rPr lang="en-US" dirty="0" err="1"/>
              <a:t>toàn</a:t>
            </a:r>
            <a:r>
              <a:rPr lang="en-US" dirty="0"/>
              <a:t> </a:t>
            </a:r>
            <a:r>
              <a:rPr lang="en-US" dirty="0" err="1"/>
              <a:t>bộ</a:t>
            </a:r>
            <a:r>
              <a:rPr lang="en-US" dirty="0"/>
              <a:t> </a:t>
            </a:r>
            <a:r>
              <a:rPr lang="en-US" dirty="0" err="1"/>
              <a:t>cổ</a:t>
            </a:r>
            <a:r>
              <a:rPr lang="en-US" dirty="0"/>
              <a:t> </a:t>
            </a:r>
            <a:r>
              <a:rPr lang="en-US" dirty="0" err="1"/>
              <a:t>phiếu</a:t>
            </a:r>
            <a:r>
              <a:rPr lang="en-US" dirty="0"/>
              <a:t> </a:t>
            </a:r>
            <a:r>
              <a:rPr lang="en-US" dirty="0" err="1"/>
              <a:t>ưu</a:t>
            </a:r>
            <a:r>
              <a:rPr lang="en-US" dirty="0"/>
              <a:t> </a:t>
            </a:r>
            <a:r>
              <a:rPr lang="en-US" dirty="0" err="1"/>
              <a:t>đãi</a:t>
            </a:r>
            <a:r>
              <a:rPr lang="en-US" dirty="0"/>
              <a:t> </a:t>
            </a:r>
            <a:r>
              <a:rPr lang="en-US" dirty="0" err="1"/>
              <a:t>được</a:t>
            </a:r>
            <a:r>
              <a:rPr lang="en-US" dirty="0"/>
              <a:t> </a:t>
            </a:r>
            <a:r>
              <a:rPr lang="en-US" dirty="0" err="1"/>
              <a:t>chuyển</a:t>
            </a:r>
            <a:r>
              <a:rPr lang="en-US" dirty="0"/>
              <a:t> </a:t>
            </a:r>
            <a:r>
              <a:rPr lang="en-US" dirty="0" err="1"/>
              <a:t>thành</a:t>
            </a:r>
            <a:r>
              <a:rPr lang="en-US" dirty="0"/>
              <a:t> </a:t>
            </a:r>
            <a:r>
              <a:rPr lang="en-US" dirty="0" err="1"/>
              <a:t>cổ</a:t>
            </a:r>
            <a:r>
              <a:rPr lang="en-US" dirty="0"/>
              <a:t> </a:t>
            </a:r>
            <a:r>
              <a:rPr lang="en-US" dirty="0" err="1"/>
              <a:t>phiếu</a:t>
            </a:r>
            <a:r>
              <a:rPr lang="en-US" dirty="0"/>
              <a:t> </a:t>
            </a:r>
            <a:r>
              <a:rPr lang="en-US" dirty="0" err="1"/>
              <a:t>thường</a:t>
            </a:r>
            <a:r>
              <a:rPr lang="en-US" dirty="0"/>
              <a:t> </a:t>
            </a:r>
            <a:r>
              <a:rPr lang="en-US" dirty="0" err="1"/>
              <a:t>với</a:t>
            </a:r>
            <a:r>
              <a:rPr lang="en-US" dirty="0"/>
              <a:t> </a:t>
            </a:r>
            <a:r>
              <a:rPr lang="en-US" dirty="0" err="1"/>
              <a:t>giá</a:t>
            </a:r>
            <a:r>
              <a:rPr lang="en-US" dirty="0"/>
              <a:t> 40.000 đ/CP, </a:t>
            </a:r>
            <a:r>
              <a:rPr lang="en-US" dirty="0" err="1"/>
              <a:t>trong</a:t>
            </a:r>
            <a:r>
              <a:rPr lang="en-US" dirty="0"/>
              <a:t> </a:t>
            </a:r>
            <a:r>
              <a:rPr lang="en-US" dirty="0" err="1"/>
              <a:t>lúc</a:t>
            </a:r>
            <a:r>
              <a:rPr lang="en-US" dirty="0"/>
              <a:t> </a:t>
            </a:r>
            <a:r>
              <a:rPr lang="en-US" dirty="0" err="1"/>
              <a:t>hiện</a:t>
            </a:r>
            <a:r>
              <a:rPr lang="en-US" dirty="0"/>
              <a:t> nay </a:t>
            </a:r>
            <a:r>
              <a:rPr lang="en-US" dirty="0" err="1"/>
              <a:t>giá</a:t>
            </a:r>
            <a:r>
              <a:rPr lang="en-US" dirty="0"/>
              <a:t> </a:t>
            </a:r>
            <a:r>
              <a:rPr lang="en-US" dirty="0" err="1"/>
              <a:t>cổ</a:t>
            </a:r>
            <a:r>
              <a:rPr lang="en-US" dirty="0"/>
              <a:t> </a:t>
            </a:r>
            <a:r>
              <a:rPr lang="en-US" dirty="0" err="1"/>
              <a:t>phiếu</a:t>
            </a:r>
            <a:r>
              <a:rPr lang="en-US" dirty="0"/>
              <a:t> </a:t>
            </a:r>
            <a:r>
              <a:rPr lang="en-US" dirty="0" err="1"/>
              <a:t>trên</a:t>
            </a:r>
            <a:r>
              <a:rPr lang="en-US" dirty="0"/>
              <a:t> </a:t>
            </a:r>
            <a:r>
              <a:rPr lang="en-US" dirty="0" err="1"/>
              <a:t>thị</a:t>
            </a:r>
            <a:r>
              <a:rPr lang="en-US" dirty="0"/>
              <a:t> </a:t>
            </a:r>
            <a:r>
              <a:rPr lang="en-US" dirty="0" err="1"/>
              <a:t>trường</a:t>
            </a:r>
            <a:r>
              <a:rPr lang="en-US" dirty="0"/>
              <a:t> </a:t>
            </a:r>
            <a:r>
              <a:rPr lang="en-US" dirty="0" err="1"/>
              <a:t>là</a:t>
            </a:r>
            <a:r>
              <a:rPr lang="en-US" dirty="0"/>
              <a:t> 50.000 đ/CP, </a:t>
            </a:r>
            <a:r>
              <a:rPr lang="en-US" dirty="0" err="1"/>
              <a:t>thì</a:t>
            </a:r>
            <a:r>
              <a:rPr lang="en-US" dirty="0"/>
              <a:t> </a:t>
            </a:r>
            <a:r>
              <a:rPr lang="en-US" dirty="0" err="1"/>
              <a:t>nhà</a:t>
            </a:r>
            <a:r>
              <a:rPr lang="en-US" dirty="0"/>
              <a:t> </a:t>
            </a:r>
            <a:r>
              <a:rPr lang="en-US" dirty="0" err="1"/>
              <a:t>đầu</a:t>
            </a:r>
            <a:r>
              <a:rPr lang="en-US" dirty="0"/>
              <a:t> </a:t>
            </a:r>
            <a:r>
              <a:rPr lang="en-US" dirty="0" err="1"/>
              <a:t>tư</a:t>
            </a:r>
            <a:r>
              <a:rPr lang="en-US" dirty="0"/>
              <a:t> </a:t>
            </a:r>
            <a:r>
              <a:rPr lang="en-US" dirty="0" err="1"/>
              <a:t>có</a:t>
            </a:r>
            <a:r>
              <a:rPr lang="en-US" dirty="0"/>
              <a:t> </a:t>
            </a:r>
            <a:r>
              <a:rPr lang="en-US" dirty="0" err="1"/>
              <a:t>nên</a:t>
            </a:r>
            <a:r>
              <a:rPr lang="en-US" dirty="0"/>
              <a:t> </a:t>
            </a:r>
            <a:r>
              <a:rPr lang="en-US" dirty="0" err="1"/>
              <a:t>chuyển</a:t>
            </a:r>
            <a:r>
              <a:rPr lang="en-US" dirty="0"/>
              <a:t> </a:t>
            </a:r>
            <a:r>
              <a:rPr lang="en-US" dirty="0" err="1"/>
              <a:t>đổi</a:t>
            </a:r>
            <a:r>
              <a:rPr lang="en-US" dirty="0"/>
              <a:t> hay </a:t>
            </a:r>
            <a:r>
              <a:rPr lang="en-US" dirty="0" err="1"/>
              <a:t>không</a:t>
            </a:r>
            <a:r>
              <a:rPr lang="en-US" dirty="0"/>
              <a:t>? </a:t>
            </a:r>
            <a:r>
              <a:rPr lang="en-US" dirty="0" err="1"/>
              <a:t>Tính</a:t>
            </a:r>
            <a:r>
              <a:rPr lang="en-US" dirty="0"/>
              <a:t> </a:t>
            </a:r>
            <a:r>
              <a:rPr lang="en-US" dirty="0" err="1"/>
              <a:t>tỷ</a:t>
            </a:r>
            <a:r>
              <a:rPr lang="en-US" dirty="0"/>
              <a:t> </a:t>
            </a:r>
            <a:r>
              <a:rPr lang="en-US" dirty="0" err="1"/>
              <a:t>lệ</a:t>
            </a:r>
            <a:r>
              <a:rPr lang="en-US" dirty="0"/>
              <a:t> </a:t>
            </a:r>
            <a:r>
              <a:rPr lang="en-US" dirty="0" err="1"/>
              <a:t>chuyển</a:t>
            </a:r>
            <a:r>
              <a:rPr lang="en-US" dirty="0"/>
              <a:t> </a:t>
            </a:r>
            <a:r>
              <a:rPr lang="en-US" dirty="0" err="1"/>
              <a:t>đổi</a:t>
            </a:r>
            <a:r>
              <a:rPr lang="en-US" dirty="0"/>
              <a:t> </a:t>
            </a:r>
            <a:r>
              <a:rPr lang="en-US" dirty="0" err="1"/>
              <a:t>và</a:t>
            </a:r>
            <a:r>
              <a:rPr lang="en-US" dirty="0"/>
              <a:t> </a:t>
            </a:r>
            <a:r>
              <a:rPr lang="en-US" dirty="0" err="1"/>
              <a:t>khoản</a:t>
            </a:r>
            <a:r>
              <a:rPr lang="en-US" dirty="0"/>
              <a:t> </a:t>
            </a:r>
            <a:r>
              <a:rPr lang="en-US" dirty="0" err="1"/>
              <a:t>chênh</a:t>
            </a:r>
            <a:r>
              <a:rPr lang="en-US" dirty="0"/>
              <a:t> </a:t>
            </a:r>
            <a:r>
              <a:rPr lang="en-US" dirty="0" err="1"/>
              <a:t>lệch</a:t>
            </a:r>
            <a:r>
              <a:rPr lang="en-US" dirty="0"/>
              <a:t> </a:t>
            </a:r>
            <a:r>
              <a:rPr lang="en-US" dirty="0" err="1"/>
              <a:t>giá</a:t>
            </a:r>
            <a:r>
              <a:rPr lang="en-US" dirty="0"/>
              <a:t> </a:t>
            </a:r>
            <a:r>
              <a:rPr lang="en-US" dirty="0" err="1"/>
              <a:t>trên</a:t>
            </a:r>
            <a:r>
              <a:rPr lang="en-US" dirty="0"/>
              <a:t> 1 </a:t>
            </a:r>
            <a:r>
              <a:rPr lang="en-US" dirty="0" err="1"/>
              <a:t>cổ</a:t>
            </a:r>
            <a:r>
              <a:rPr lang="en-US" dirty="0"/>
              <a:t> </a:t>
            </a:r>
            <a:r>
              <a:rPr lang="en-US" dirty="0" err="1"/>
              <a:t>phiếu</a:t>
            </a:r>
            <a:r>
              <a:rPr lang="en-US" dirty="0"/>
              <a:t> </a:t>
            </a:r>
            <a:r>
              <a:rPr lang="en-US" dirty="0" err="1"/>
              <a:t>ưu</a:t>
            </a:r>
            <a:r>
              <a:rPr lang="en-US" dirty="0"/>
              <a:t> </a:t>
            </a:r>
            <a:r>
              <a:rPr lang="en-US" dirty="0" err="1"/>
              <a:t>đãi</a:t>
            </a:r>
            <a:r>
              <a:rPr lang="en-US" dirty="0" smtClean="0"/>
              <a:t>?</a:t>
            </a:r>
          </a:p>
          <a:p>
            <a:pPr marL="0" indent="0" algn="just">
              <a:buNone/>
            </a:pPr>
            <a:r>
              <a:rPr lang="en-US" b="0" dirty="0" smtClean="0"/>
              <a:t>	</a:t>
            </a:r>
            <a:r>
              <a:rPr lang="en-US" b="0" dirty="0" err="1" smtClean="0"/>
              <a:t>Tỷ</a:t>
            </a:r>
            <a:r>
              <a:rPr lang="en-US" b="0" dirty="0" smtClean="0"/>
              <a:t> </a:t>
            </a:r>
            <a:r>
              <a:rPr lang="en-US" b="0" dirty="0" err="1" smtClean="0"/>
              <a:t>lệ</a:t>
            </a:r>
            <a:r>
              <a:rPr lang="en-US" b="0" dirty="0" smtClean="0"/>
              <a:t> </a:t>
            </a:r>
            <a:r>
              <a:rPr lang="en-US" b="0" dirty="0" err="1" smtClean="0"/>
              <a:t>chuyển</a:t>
            </a:r>
            <a:r>
              <a:rPr lang="en-US" b="0" dirty="0" smtClean="0"/>
              <a:t> </a:t>
            </a:r>
            <a:r>
              <a:rPr lang="en-US" b="0" dirty="0" err="1" smtClean="0"/>
              <a:t>đổi</a:t>
            </a:r>
            <a:r>
              <a:rPr lang="en-US" b="0" dirty="0" smtClean="0"/>
              <a:t> = </a:t>
            </a:r>
            <a:r>
              <a:rPr lang="en-US" b="0" dirty="0" err="1" smtClean="0"/>
              <a:t>Mệnh</a:t>
            </a:r>
            <a:r>
              <a:rPr lang="en-US" b="0" dirty="0" smtClean="0"/>
              <a:t> </a:t>
            </a:r>
            <a:r>
              <a:rPr lang="en-US" b="0" dirty="0" err="1" smtClean="0"/>
              <a:t>giá</a:t>
            </a:r>
            <a:r>
              <a:rPr lang="en-US" b="0" dirty="0" smtClean="0"/>
              <a:t>/</a:t>
            </a:r>
            <a:r>
              <a:rPr lang="en-US" b="0" dirty="0" err="1" smtClean="0"/>
              <a:t>Giá</a:t>
            </a:r>
            <a:r>
              <a:rPr lang="en-US" b="0" dirty="0" smtClean="0"/>
              <a:t> </a:t>
            </a:r>
            <a:r>
              <a:rPr lang="en-US" b="0" dirty="0" err="1" smtClean="0"/>
              <a:t>chuyển</a:t>
            </a:r>
            <a:r>
              <a:rPr lang="en-US" b="0" dirty="0" smtClean="0"/>
              <a:t> </a:t>
            </a:r>
            <a:r>
              <a:rPr lang="en-US" b="0" dirty="0" err="1" smtClean="0"/>
              <a:t>đổi</a:t>
            </a:r>
            <a:r>
              <a:rPr lang="en-US" b="0" dirty="0" smtClean="0"/>
              <a:t> = 1.000.000đ/40.000đ = 25</a:t>
            </a:r>
          </a:p>
          <a:p>
            <a:pPr marL="0" indent="0" algn="just">
              <a:buNone/>
            </a:pPr>
            <a:r>
              <a:rPr lang="en-US" b="0" dirty="0" smtClean="0"/>
              <a:t>	</a:t>
            </a:r>
            <a:r>
              <a:rPr lang="en-US" b="0" dirty="0" err="1" smtClean="0"/>
              <a:t>Khoản</a:t>
            </a:r>
            <a:r>
              <a:rPr lang="en-US" b="0" dirty="0" smtClean="0"/>
              <a:t> </a:t>
            </a:r>
            <a:r>
              <a:rPr lang="en-US" b="0" dirty="0" err="1" smtClean="0"/>
              <a:t>chênh</a:t>
            </a:r>
            <a:r>
              <a:rPr lang="en-US" b="0" dirty="0" smtClean="0"/>
              <a:t> </a:t>
            </a:r>
            <a:r>
              <a:rPr lang="en-US" b="0" dirty="0" err="1" smtClean="0"/>
              <a:t>lệch</a:t>
            </a:r>
            <a:r>
              <a:rPr lang="en-US" b="0" dirty="0" smtClean="0"/>
              <a:t> = (25 x 50.000đ) – 1.000.000 đ = 250.000 đ </a:t>
            </a:r>
          </a:p>
          <a:p>
            <a:pPr marL="0" indent="0" algn="just">
              <a:buNone/>
            </a:pPr>
            <a:r>
              <a:rPr lang="en-US" b="0" dirty="0" smtClean="0"/>
              <a:t>	</a:t>
            </a:r>
            <a:r>
              <a:rPr lang="en-US" b="0" dirty="0" err="1" smtClean="0"/>
              <a:t>Nhà</a:t>
            </a:r>
            <a:r>
              <a:rPr lang="en-US" b="0" dirty="0" smtClean="0"/>
              <a:t> </a:t>
            </a:r>
            <a:r>
              <a:rPr lang="en-US" b="0" dirty="0" err="1" smtClean="0"/>
              <a:t>đầu</a:t>
            </a:r>
            <a:r>
              <a:rPr lang="en-US" b="0" dirty="0" smtClean="0"/>
              <a:t> </a:t>
            </a:r>
            <a:r>
              <a:rPr lang="en-US" b="0" dirty="0" err="1" smtClean="0"/>
              <a:t>tư</a:t>
            </a:r>
            <a:r>
              <a:rPr lang="en-US" b="0" dirty="0" smtClean="0"/>
              <a:t> </a:t>
            </a:r>
            <a:r>
              <a:rPr lang="en-US" b="0" dirty="0" err="1" smtClean="0"/>
              <a:t>nên</a:t>
            </a:r>
            <a:r>
              <a:rPr lang="en-US" b="0" dirty="0" smtClean="0"/>
              <a:t> </a:t>
            </a:r>
            <a:r>
              <a:rPr lang="en-US" b="0" dirty="0" err="1" smtClean="0"/>
              <a:t>chuyển</a:t>
            </a:r>
            <a:r>
              <a:rPr lang="en-US" b="0" dirty="0" smtClean="0"/>
              <a:t> </a:t>
            </a:r>
            <a:r>
              <a:rPr lang="en-US" b="0" dirty="0" err="1" smtClean="0"/>
              <a:t>đổi</a:t>
            </a:r>
            <a:endParaRPr lang="en-US" b="0" dirty="0"/>
          </a:p>
          <a:p>
            <a:endParaRPr lang="en-US" dirty="0"/>
          </a:p>
        </p:txBody>
      </p:sp>
    </p:spTree>
    <p:extLst>
      <p:ext uri="{BB962C8B-B14F-4D97-AF65-F5344CB8AC3E}">
        <p14:creationId xmlns:p14="http://schemas.microsoft.com/office/powerpoint/2010/main" val="322536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15</a:t>
            </a:r>
          </a:p>
        </p:txBody>
      </p:sp>
      <p:sp>
        <p:nvSpPr>
          <p:cNvPr id="3" name="Content Placeholder 2"/>
          <p:cNvSpPr>
            <a:spLocks noGrp="1"/>
          </p:cNvSpPr>
          <p:nvPr>
            <p:ph idx="1"/>
          </p:nvPr>
        </p:nvSpPr>
        <p:spPr/>
        <p:txBody>
          <a:bodyPr/>
          <a:lstStyle/>
          <a:p>
            <a:pPr marL="0" indent="0" algn="just">
              <a:buNone/>
            </a:pPr>
            <a:r>
              <a:rPr lang="en-US" dirty="0"/>
              <a:t>6.Trái </a:t>
            </a:r>
            <a:r>
              <a:rPr lang="en-US" dirty="0" err="1"/>
              <a:t>phiếu</a:t>
            </a:r>
            <a:r>
              <a:rPr lang="en-US" dirty="0"/>
              <a:t> </a:t>
            </a:r>
            <a:r>
              <a:rPr lang="en-US" dirty="0" err="1"/>
              <a:t>của</a:t>
            </a:r>
            <a:r>
              <a:rPr lang="en-US" dirty="0"/>
              <a:t> </a:t>
            </a:r>
            <a:r>
              <a:rPr lang="en-US" dirty="0" err="1"/>
              <a:t>công</a:t>
            </a:r>
            <a:r>
              <a:rPr lang="en-US" dirty="0"/>
              <a:t> ty </a:t>
            </a:r>
            <a:r>
              <a:rPr lang="en-US" dirty="0" err="1"/>
              <a:t>đã</a:t>
            </a:r>
            <a:r>
              <a:rPr lang="en-US" dirty="0"/>
              <a:t> </a:t>
            </a:r>
            <a:r>
              <a:rPr lang="en-US" dirty="0" err="1"/>
              <a:t>được</a:t>
            </a:r>
            <a:r>
              <a:rPr lang="en-US" dirty="0"/>
              <a:t> </a:t>
            </a:r>
            <a:r>
              <a:rPr lang="en-US" dirty="0" err="1"/>
              <a:t>phát</a:t>
            </a:r>
            <a:r>
              <a:rPr lang="en-US" dirty="0"/>
              <a:t> </a:t>
            </a:r>
            <a:r>
              <a:rPr lang="en-US" dirty="0" err="1"/>
              <a:t>hành</a:t>
            </a:r>
            <a:r>
              <a:rPr lang="en-US" dirty="0"/>
              <a:t> </a:t>
            </a:r>
            <a:r>
              <a:rPr lang="en-US" dirty="0" err="1"/>
              <a:t>ngày</a:t>
            </a:r>
            <a:r>
              <a:rPr lang="en-US" dirty="0"/>
              <a:t> 1/7/2000, </a:t>
            </a:r>
            <a:r>
              <a:rPr lang="en-US" dirty="0" err="1"/>
              <a:t>mệnh</a:t>
            </a:r>
            <a:r>
              <a:rPr lang="en-US" dirty="0"/>
              <a:t> </a:t>
            </a:r>
            <a:r>
              <a:rPr lang="en-US" dirty="0" err="1"/>
              <a:t>giá</a:t>
            </a:r>
            <a:r>
              <a:rPr lang="en-US" dirty="0"/>
              <a:t> 1 </a:t>
            </a:r>
            <a:r>
              <a:rPr lang="en-US" dirty="0" err="1"/>
              <a:t>trd</a:t>
            </a:r>
            <a:r>
              <a:rPr lang="en-US" dirty="0"/>
              <a:t>, </a:t>
            </a:r>
            <a:r>
              <a:rPr lang="en-US" dirty="0" err="1"/>
              <a:t>lãi</a:t>
            </a:r>
            <a:r>
              <a:rPr lang="en-US" dirty="0"/>
              <a:t> </a:t>
            </a:r>
            <a:r>
              <a:rPr lang="en-US" dirty="0" err="1"/>
              <a:t>suất</a:t>
            </a:r>
            <a:r>
              <a:rPr lang="en-US" dirty="0"/>
              <a:t> 7% </a:t>
            </a:r>
            <a:r>
              <a:rPr lang="en-US" dirty="0" err="1"/>
              <a:t>với</a:t>
            </a:r>
            <a:r>
              <a:rPr lang="en-US" dirty="0"/>
              <a:t> </a:t>
            </a:r>
            <a:r>
              <a:rPr lang="en-US" dirty="0" err="1"/>
              <a:t>phương</a:t>
            </a:r>
            <a:r>
              <a:rPr lang="en-US" dirty="0"/>
              <a:t> </a:t>
            </a:r>
            <a:r>
              <a:rPr lang="en-US" dirty="0" err="1"/>
              <a:t>thức</a:t>
            </a:r>
            <a:r>
              <a:rPr lang="en-US" dirty="0"/>
              <a:t> </a:t>
            </a:r>
            <a:r>
              <a:rPr lang="en-US" dirty="0" err="1"/>
              <a:t>trả</a:t>
            </a:r>
            <a:r>
              <a:rPr lang="en-US" dirty="0"/>
              <a:t> </a:t>
            </a:r>
            <a:r>
              <a:rPr lang="en-US" dirty="0" err="1"/>
              <a:t>lãi</a:t>
            </a:r>
            <a:r>
              <a:rPr lang="en-US" dirty="0"/>
              <a:t> 6 </a:t>
            </a:r>
            <a:r>
              <a:rPr lang="en-US" dirty="0" err="1"/>
              <a:t>tháng</a:t>
            </a:r>
            <a:r>
              <a:rPr lang="en-US" dirty="0"/>
              <a:t>/</a:t>
            </a:r>
            <a:r>
              <a:rPr lang="en-US" dirty="0" err="1"/>
              <a:t>lần</a:t>
            </a:r>
            <a:r>
              <a:rPr lang="en-US" dirty="0"/>
              <a:t>, </a:t>
            </a:r>
            <a:r>
              <a:rPr lang="en-US" dirty="0" err="1"/>
              <a:t>kỳ</a:t>
            </a:r>
            <a:r>
              <a:rPr lang="en-US" dirty="0"/>
              <a:t> </a:t>
            </a:r>
            <a:r>
              <a:rPr lang="en-US" dirty="0" err="1"/>
              <a:t>hạn</a:t>
            </a:r>
            <a:r>
              <a:rPr lang="en-US" dirty="0"/>
              <a:t> 10 </a:t>
            </a:r>
            <a:r>
              <a:rPr lang="en-US" dirty="0" err="1"/>
              <a:t>năm</a:t>
            </a:r>
            <a:r>
              <a:rPr lang="en-US" dirty="0"/>
              <a:t> (</a:t>
            </a:r>
            <a:r>
              <a:rPr lang="en-US" dirty="0" err="1"/>
              <a:t>ngày</a:t>
            </a:r>
            <a:r>
              <a:rPr lang="en-US" dirty="0"/>
              <a:t> </a:t>
            </a:r>
            <a:r>
              <a:rPr lang="en-US" dirty="0" err="1"/>
              <a:t>đáo</a:t>
            </a:r>
            <a:r>
              <a:rPr lang="en-US" dirty="0"/>
              <a:t> </a:t>
            </a:r>
            <a:r>
              <a:rPr lang="en-US" dirty="0" err="1"/>
              <a:t>hạn</a:t>
            </a:r>
            <a:r>
              <a:rPr lang="en-US" dirty="0"/>
              <a:t> 1/7/2010). </a:t>
            </a:r>
            <a:r>
              <a:rPr lang="en-US" dirty="0" err="1"/>
              <a:t>Nếu</a:t>
            </a:r>
            <a:r>
              <a:rPr lang="en-US" dirty="0"/>
              <a:t> </a:t>
            </a:r>
            <a:r>
              <a:rPr lang="en-US" dirty="0" err="1"/>
              <a:t>lãi</a:t>
            </a:r>
            <a:r>
              <a:rPr lang="en-US" dirty="0"/>
              <a:t> </a:t>
            </a:r>
            <a:r>
              <a:rPr lang="en-US" dirty="0" err="1"/>
              <a:t>suất</a:t>
            </a:r>
            <a:r>
              <a:rPr lang="en-US" dirty="0"/>
              <a:t> </a:t>
            </a:r>
            <a:r>
              <a:rPr lang="en-US" dirty="0" err="1"/>
              <a:t>thị</a:t>
            </a:r>
            <a:r>
              <a:rPr lang="en-US" dirty="0"/>
              <a:t> </a:t>
            </a:r>
            <a:r>
              <a:rPr lang="en-US" dirty="0" err="1"/>
              <a:t>trường</a:t>
            </a:r>
            <a:r>
              <a:rPr lang="en-US" dirty="0"/>
              <a:t> </a:t>
            </a:r>
            <a:r>
              <a:rPr lang="en-US" dirty="0" err="1"/>
              <a:t>hiện</a:t>
            </a:r>
            <a:r>
              <a:rPr lang="en-US" dirty="0"/>
              <a:t> nay (1/1/2006) </a:t>
            </a:r>
            <a:r>
              <a:rPr lang="en-US" dirty="0" err="1"/>
              <a:t>là</a:t>
            </a:r>
            <a:r>
              <a:rPr lang="en-US" dirty="0"/>
              <a:t> 8%, </a:t>
            </a:r>
            <a:r>
              <a:rPr lang="en-US" dirty="0" err="1"/>
              <a:t>hãy</a:t>
            </a:r>
            <a:r>
              <a:rPr lang="en-US" dirty="0"/>
              <a:t> </a:t>
            </a:r>
            <a:r>
              <a:rPr lang="en-US" dirty="0" err="1"/>
              <a:t>tính</a:t>
            </a:r>
            <a:r>
              <a:rPr lang="en-US" dirty="0"/>
              <a:t> </a:t>
            </a:r>
            <a:r>
              <a:rPr lang="en-US" dirty="0" err="1"/>
              <a:t>giá</a:t>
            </a:r>
            <a:r>
              <a:rPr lang="en-US" dirty="0"/>
              <a:t> </a:t>
            </a:r>
            <a:r>
              <a:rPr lang="en-US" dirty="0" err="1"/>
              <a:t>trái</a:t>
            </a:r>
            <a:r>
              <a:rPr lang="en-US" dirty="0"/>
              <a:t> </a:t>
            </a:r>
            <a:r>
              <a:rPr lang="en-US" dirty="0" err="1"/>
              <a:t>phiếu</a:t>
            </a:r>
            <a:r>
              <a:rPr lang="en-US" dirty="0"/>
              <a:t>? </a:t>
            </a:r>
            <a:r>
              <a:rPr lang="en-US" dirty="0" err="1"/>
              <a:t>Nếu</a:t>
            </a:r>
            <a:r>
              <a:rPr lang="en-US" dirty="0"/>
              <a:t> </a:t>
            </a:r>
            <a:r>
              <a:rPr lang="en-US" dirty="0" err="1"/>
              <a:t>giá</a:t>
            </a:r>
            <a:r>
              <a:rPr lang="en-US" dirty="0"/>
              <a:t> </a:t>
            </a:r>
            <a:r>
              <a:rPr lang="en-US" dirty="0" err="1"/>
              <a:t>trái</a:t>
            </a:r>
            <a:r>
              <a:rPr lang="en-US" dirty="0"/>
              <a:t> </a:t>
            </a:r>
            <a:r>
              <a:rPr lang="en-US" dirty="0" err="1"/>
              <a:t>phiếu</a:t>
            </a:r>
            <a:r>
              <a:rPr lang="en-US" dirty="0"/>
              <a:t> </a:t>
            </a:r>
            <a:r>
              <a:rPr lang="en-US" dirty="0" err="1"/>
              <a:t>trên</a:t>
            </a:r>
            <a:r>
              <a:rPr lang="en-US" dirty="0"/>
              <a:t> </a:t>
            </a:r>
            <a:r>
              <a:rPr lang="en-US" dirty="0" err="1"/>
              <a:t>thị</a:t>
            </a:r>
            <a:r>
              <a:rPr lang="en-US" dirty="0"/>
              <a:t> </a:t>
            </a:r>
            <a:r>
              <a:rPr lang="en-US" dirty="0" err="1"/>
              <a:t>trường</a:t>
            </a:r>
            <a:r>
              <a:rPr lang="en-US" dirty="0"/>
              <a:t> </a:t>
            </a:r>
            <a:r>
              <a:rPr lang="en-US" dirty="0" err="1"/>
              <a:t>hiện</a:t>
            </a:r>
            <a:r>
              <a:rPr lang="en-US" dirty="0"/>
              <a:t> nay </a:t>
            </a:r>
            <a:r>
              <a:rPr lang="en-US" dirty="0" err="1"/>
              <a:t>là</a:t>
            </a:r>
            <a:r>
              <a:rPr lang="en-US" dirty="0"/>
              <a:t> 870.000 đ </a:t>
            </a:r>
            <a:r>
              <a:rPr lang="en-US" dirty="0" err="1"/>
              <a:t>thì</a:t>
            </a:r>
            <a:r>
              <a:rPr lang="en-US" dirty="0"/>
              <a:t> </a:t>
            </a:r>
            <a:r>
              <a:rPr lang="en-US" dirty="0" err="1"/>
              <a:t>nhà</a:t>
            </a:r>
            <a:r>
              <a:rPr lang="en-US" dirty="0"/>
              <a:t> </a:t>
            </a:r>
            <a:r>
              <a:rPr lang="en-US" dirty="0" err="1"/>
              <a:t>đầu</a:t>
            </a:r>
            <a:r>
              <a:rPr lang="en-US" dirty="0"/>
              <a:t> </a:t>
            </a:r>
            <a:r>
              <a:rPr lang="en-US" dirty="0" err="1"/>
              <a:t>tư</a:t>
            </a:r>
            <a:r>
              <a:rPr lang="en-US" dirty="0"/>
              <a:t> </a:t>
            </a:r>
            <a:r>
              <a:rPr lang="en-US" dirty="0" err="1"/>
              <a:t>có</a:t>
            </a:r>
            <a:r>
              <a:rPr lang="en-US" dirty="0"/>
              <a:t> </a:t>
            </a:r>
            <a:r>
              <a:rPr lang="en-US" dirty="0" err="1"/>
              <a:t>nên</a:t>
            </a:r>
            <a:r>
              <a:rPr lang="en-US" dirty="0"/>
              <a:t> </a:t>
            </a:r>
            <a:r>
              <a:rPr lang="en-US" dirty="0" err="1"/>
              <a:t>mua</a:t>
            </a:r>
            <a:r>
              <a:rPr lang="en-US" dirty="0"/>
              <a:t> </a:t>
            </a:r>
            <a:r>
              <a:rPr lang="en-US" dirty="0" err="1"/>
              <a:t>trái</a:t>
            </a:r>
            <a:r>
              <a:rPr lang="en-US" dirty="0"/>
              <a:t> </a:t>
            </a:r>
            <a:r>
              <a:rPr lang="en-US" dirty="0" err="1"/>
              <a:t>phiếu</a:t>
            </a:r>
            <a:r>
              <a:rPr lang="en-US" dirty="0"/>
              <a:t> </a:t>
            </a:r>
            <a:r>
              <a:rPr lang="en-US" dirty="0" err="1"/>
              <a:t>của</a:t>
            </a:r>
            <a:r>
              <a:rPr lang="en-US" dirty="0"/>
              <a:t> </a:t>
            </a:r>
            <a:r>
              <a:rPr lang="en-US" dirty="0" err="1"/>
              <a:t>công</a:t>
            </a:r>
            <a:r>
              <a:rPr lang="en-US" dirty="0"/>
              <a:t> ty hay </a:t>
            </a:r>
            <a:r>
              <a:rPr lang="en-US" dirty="0" err="1"/>
              <a:t>không</a:t>
            </a:r>
            <a:r>
              <a:rPr lang="en-US" dirty="0" smtClean="0"/>
              <a:t>?</a:t>
            </a:r>
          </a:p>
          <a:p>
            <a:pPr algn="just"/>
            <a:endParaRPr lang="en-US" dirty="0"/>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181350"/>
            <a:ext cx="7159337"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4336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15</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0" dirty="0" smtClean="0"/>
              <a:t>Ta </a:t>
            </a:r>
            <a:r>
              <a:rPr lang="en-US" b="0" dirty="0" err="1" smtClean="0"/>
              <a:t>có</a:t>
            </a:r>
            <a:r>
              <a:rPr lang="en-US" b="0" dirty="0" smtClean="0"/>
              <a:t>:</a:t>
            </a:r>
          </a:p>
          <a:p>
            <a:pPr>
              <a:buFont typeface="Wingdings" panose="05000000000000000000" pitchFamily="2" charset="2"/>
              <a:buChar char="§"/>
            </a:pPr>
            <a:r>
              <a:rPr lang="en-US" b="0" dirty="0" smtClean="0"/>
              <a:t>F = 1.000.000đ; C = 1.000.000 x 7% = 70.000 đ; C/2 = 35.000 đ; r = 8%; r/2 = 4%</a:t>
            </a:r>
          </a:p>
          <a:p>
            <a:pPr>
              <a:buFont typeface="Wingdings" panose="05000000000000000000" pitchFamily="2" charset="2"/>
              <a:buChar char="§"/>
            </a:pPr>
            <a:r>
              <a:rPr lang="en-US" b="0" dirty="0" smtClean="0"/>
              <a:t>n= 4,5 </a:t>
            </a:r>
            <a:r>
              <a:rPr lang="en-US" b="0" dirty="0" err="1" smtClean="0"/>
              <a:t>năm</a:t>
            </a:r>
            <a:r>
              <a:rPr lang="en-US" b="0" dirty="0" smtClean="0"/>
              <a:t> (01/01/2006 =&gt; 1/7/2010)</a:t>
            </a:r>
          </a:p>
          <a:p>
            <a:pPr>
              <a:buFont typeface="Wingdings" panose="05000000000000000000" pitchFamily="2" charset="2"/>
              <a:buChar char="§"/>
            </a:pPr>
            <a:r>
              <a:rPr lang="en-US" b="0" dirty="0" smtClean="0"/>
              <a:t>PV = 35.000 x [1-(1+4%)</a:t>
            </a:r>
            <a:r>
              <a:rPr lang="en-US" b="0" baseline="30000" dirty="0" smtClean="0"/>
              <a:t>-9</a:t>
            </a:r>
            <a:r>
              <a:rPr lang="en-US" b="0" dirty="0" smtClean="0"/>
              <a:t> /4%] + 1.000.000 x (1+4%)</a:t>
            </a:r>
            <a:r>
              <a:rPr lang="en-US" b="0" baseline="30000" dirty="0" smtClean="0"/>
              <a:t>-9</a:t>
            </a:r>
            <a:r>
              <a:rPr lang="en-US" b="0" dirty="0" smtClean="0"/>
              <a:t> = 962.823 đ &gt;870.000 đ</a:t>
            </a:r>
          </a:p>
          <a:p>
            <a:pPr>
              <a:buFont typeface="Wingdings" panose="05000000000000000000" pitchFamily="2" charset="2"/>
              <a:buChar char="§"/>
            </a:pPr>
            <a:r>
              <a:rPr lang="en-US" b="0" dirty="0" err="1" smtClean="0"/>
              <a:t>Nhà</a:t>
            </a:r>
            <a:r>
              <a:rPr lang="en-US" b="0" dirty="0" smtClean="0"/>
              <a:t> </a:t>
            </a:r>
            <a:r>
              <a:rPr lang="en-US" b="0" dirty="0" err="1" smtClean="0"/>
              <a:t>đầu</a:t>
            </a:r>
            <a:r>
              <a:rPr lang="en-US" b="0" dirty="0" smtClean="0"/>
              <a:t> </a:t>
            </a:r>
            <a:r>
              <a:rPr lang="en-US" b="0" dirty="0" err="1" smtClean="0"/>
              <a:t>tư</a:t>
            </a:r>
            <a:r>
              <a:rPr lang="en-US" b="0" dirty="0" smtClean="0"/>
              <a:t> </a:t>
            </a:r>
            <a:r>
              <a:rPr lang="en-US" b="0" dirty="0" err="1" smtClean="0"/>
              <a:t>nên</a:t>
            </a:r>
            <a:r>
              <a:rPr lang="en-US" b="0" dirty="0" smtClean="0"/>
              <a:t> </a:t>
            </a:r>
            <a:r>
              <a:rPr lang="en-US" b="0" dirty="0" err="1" smtClean="0"/>
              <a:t>mua</a:t>
            </a:r>
            <a:r>
              <a:rPr lang="en-US" b="0" dirty="0" smtClean="0"/>
              <a:t>.</a:t>
            </a:r>
            <a:endParaRPr lang="en-US" b="0" dirty="0"/>
          </a:p>
        </p:txBody>
      </p:sp>
    </p:spTree>
    <p:extLst>
      <p:ext uri="{BB962C8B-B14F-4D97-AF65-F5344CB8AC3E}">
        <p14:creationId xmlns:p14="http://schemas.microsoft.com/office/powerpoint/2010/main" val="953098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15</a:t>
            </a:r>
          </a:p>
        </p:txBody>
      </p:sp>
      <p:sp>
        <p:nvSpPr>
          <p:cNvPr id="3" name="Content Placeholder 2"/>
          <p:cNvSpPr>
            <a:spLocks noGrp="1"/>
          </p:cNvSpPr>
          <p:nvPr>
            <p:ph idx="1"/>
          </p:nvPr>
        </p:nvSpPr>
        <p:spPr/>
        <p:txBody>
          <a:bodyPr/>
          <a:lstStyle/>
          <a:p>
            <a:pPr marL="0" indent="0" algn="just">
              <a:buNone/>
            </a:pPr>
            <a:r>
              <a:rPr lang="en-US" dirty="0"/>
              <a:t>7.Tốc </a:t>
            </a:r>
            <a:r>
              <a:rPr lang="en-US" dirty="0" err="1"/>
              <a:t>độ</a:t>
            </a:r>
            <a:r>
              <a:rPr lang="en-US" dirty="0"/>
              <a:t> </a:t>
            </a:r>
            <a:r>
              <a:rPr lang="en-US" dirty="0" err="1"/>
              <a:t>tăng</a:t>
            </a:r>
            <a:r>
              <a:rPr lang="en-US" dirty="0"/>
              <a:t> </a:t>
            </a:r>
            <a:r>
              <a:rPr lang="en-US" dirty="0" err="1"/>
              <a:t>trưởng</a:t>
            </a:r>
            <a:r>
              <a:rPr lang="en-US" dirty="0"/>
              <a:t> </a:t>
            </a:r>
            <a:r>
              <a:rPr lang="en-US" dirty="0" err="1"/>
              <a:t>của</a:t>
            </a:r>
            <a:r>
              <a:rPr lang="en-US" dirty="0"/>
              <a:t> </a:t>
            </a:r>
            <a:r>
              <a:rPr lang="en-US" dirty="0" err="1"/>
              <a:t>công</a:t>
            </a:r>
            <a:r>
              <a:rPr lang="en-US" dirty="0"/>
              <a:t> ty </a:t>
            </a:r>
            <a:r>
              <a:rPr lang="en-US" dirty="0" err="1"/>
              <a:t>dự</a:t>
            </a:r>
            <a:r>
              <a:rPr lang="en-US" dirty="0"/>
              <a:t> </a:t>
            </a:r>
            <a:r>
              <a:rPr lang="en-US" dirty="0" err="1"/>
              <a:t>kiến</a:t>
            </a:r>
            <a:r>
              <a:rPr lang="en-US" dirty="0"/>
              <a:t> 3 </a:t>
            </a:r>
            <a:r>
              <a:rPr lang="en-US" dirty="0" err="1"/>
              <a:t>năm</a:t>
            </a:r>
            <a:r>
              <a:rPr lang="en-US" dirty="0"/>
              <a:t> </a:t>
            </a:r>
            <a:r>
              <a:rPr lang="en-US" dirty="0" err="1"/>
              <a:t>tới</a:t>
            </a:r>
            <a:r>
              <a:rPr lang="en-US" dirty="0"/>
              <a:t> </a:t>
            </a:r>
            <a:r>
              <a:rPr lang="en-US" dirty="0" err="1"/>
              <a:t>tăng</a:t>
            </a:r>
            <a:r>
              <a:rPr lang="en-US" dirty="0"/>
              <a:t> </a:t>
            </a:r>
            <a:r>
              <a:rPr lang="en-US" dirty="0" err="1"/>
              <a:t>mỗi</a:t>
            </a:r>
            <a:r>
              <a:rPr lang="en-US" dirty="0"/>
              <a:t> </a:t>
            </a:r>
            <a:r>
              <a:rPr lang="en-US" dirty="0" err="1"/>
              <a:t>năm</a:t>
            </a:r>
            <a:r>
              <a:rPr lang="en-US" dirty="0"/>
              <a:t> 10%, </a:t>
            </a:r>
            <a:r>
              <a:rPr lang="en-US" dirty="0" err="1"/>
              <a:t>sau</a:t>
            </a:r>
            <a:r>
              <a:rPr lang="en-US" dirty="0"/>
              <a:t> </a:t>
            </a:r>
            <a:r>
              <a:rPr lang="en-US" dirty="0" err="1"/>
              <a:t>đó</a:t>
            </a:r>
            <a:r>
              <a:rPr lang="en-US" dirty="0"/>
              <a:t> </a:t>
            </a:r>
            <a:r>
              <a:rPr lang="en-US" dirty="0" err="1"/>
              <a:t>tăng</a:t>
            </a:r>
            <a:r>
              <a:rPr lang="en-US" dirty="0"/>
              <a:t> </a:t>
            </a:r>
            <a:r>
              <a:rPr lang="en-US" dirty="0" err="1"/>
              <a:t>ổn</a:t>
            </a:r>
            <a:r>
              <a:rPr lang="en-US" dirty="0"/>
              <a:t> </a:t>
            </a:r>
            <a:r>
              <a:rPr lang="en-US" dirty="0" err="1"/>
              <a:t>định</a:t>
            </a:r>
            <a:r>
              <a:rPr lang="en-US" dirty="0"/>
              <a:t> 5%/</a:t>
            </a:r>
            <a:r>
              <a:rPr lang="en-US" dirty="0" err="1"/>
              <a:t>năm</a:t>
            </a:r>
            <a:r>
              <a:rPr lang="en-US" dirty="0"/>
              <a:t> </a:t>
            </a:r>
            <a:r>
              <a:rPr lang="en-US" dirty="0" err="1"/>
              <a:t>kể</a:t>
            </a:r>
            <a:r>
              <a:rPr lang="en-US" dirty="0"/>
              <a:t> </a:t>
            </a:r>
            <a:r>
              <a:rPr lang="en-US" dirty="0" err="1"/>
              <a:t>từ</a:t>
            </a:r>
            <a:r>
              <a:rPr lang="en-US" dirty="0"/>
              <a:t> </a:t>
            </a:r>
            <a:r>
              <a:rPr lang="en-US" dirty="0" err="1"/>
              <a:t>năm</a:t>
            </a:r>
            <a:r>
              <a:rPr lang="en-US" dirty="0"/>
              <a:t> </a:t>
            </a:r>
            <a:r>
              <a:rPr lang="en-US" dirty="0" err="1"/>
              <a:t>thứ</a:t>
            </a:r>
            <a:r>
              <a:rPr lang="en-US" dirty="0"/>
              <a:t> 4 </a:t>
            </a:r>
            <a:r>
              <a:rPr lang="en-US" dirty="0" err="1"/>
              <a:t>trở</a:t>
            </a:r>
            <a:r>
              <a:rPr lang="en-US" dirty="0"/>
              <a:t> </a:t>
            </a:r>
            <a:r>
              <a:rPr lang="en-US" dirty="0" err="1"/>
              <a:t>đi</a:t>
            </a:r>
            <a:r>
              <a:rPr lang="en-US" dirty="0"/>
              <a:t>. </a:t>
            </a:r>
            <a:r>
              <a:rPr lang="en-US" dirty="0" err="1"/>
              <a:t>Tính</a:t>
            </a:r>
            <a:r>
              <a:rPr lang="en-US" dirty="0"/>
              <a:t> </a:t>
            </a:r>
            <a:r>
              <a:rPr lang="en-US" dirty="0" err="1"/>
              <a:t>hiện</a:t>
            </a:r>
            <a:r>
              <a:rPr lang="en-US" dirty="0"/>
              <a:t> </a:t>
            </a:r>
            <a:r>
              <a:rPr lang="en-US" dirty="0" err="1"/>
              <a:t>giá</a:t>
            </a:r>
            <a:r>
              <a:rPr lang="en-US" dirty="0"/>
              <a:t> </a:t>
            </a:r>
            <a:r>
              <a:rPr lang="en-US" dirty="0" err="1"/>
              <a:t>cổ</a:t>
            </a:r>
            <a:r>
              <a:rPr lang="en-US" dirty="0"/>
              <a:t> </a:t>
            </a:r>
            <a:r>
              <a:rPr lang="en-US" dirty="0" err="1"/>
              <a:t>phiếu</a:t>
            </a:r>
            <a:r>
              <a:rPr lang="en-US" dirty="0"/>
              <a:t>? So </a:t>
            </a:r>
            <a:r>
              <a:rPr lang="en-US" dirty="0" err="1"/>
              <a:t>với</a:t>
            </a:r>
            <a:r>
              <a:rPr lang="en-US" dirty="0"/>
              <a:t> </a:t>
            </a:r>
            <a:r>
              <a:rPr lang="en-US" dirty="0" err="1"/>
              <a:t>giá</a:t>
            </a:r>
            <a:r>
              <a:rPr lang="en-US" dirty="0"/>
              <a:t> </a:t>
            </a:r>
            <a:r>
              <a:rPr lang="en-US" dirty="0" err="1"/>
              <a:t>thị</a:t>
            </a:r>
            <a:r>
              <a:rPr lang="en-US" dirty="0"/>
              <a:t> </a:t>
            </a:r>
            <a:r>
              <a:rPr lang="en-US" dirty="0" err="1"/>
              <a:t>trường</a:t>
            </a:r>
            <a:r>
              <a:rPr lang="en-US" dirty="0"/>
              <a:t> </a:t>
            </a:r>
            <a:r>
              <a:rPr lang="en-US" dirty="0" err="1"/>
              <a:t>hiện</a:t>
            </a:r>
            <a:r>
              <a:rPr lang="en-US" dirty="0"/>
              <a:t> nay </a:t>
            </a:r>
            <a:r>
              <a:rPr lang="en-US" dirty="0" err="1"/>
              <a:t>nhà</a:t>
            </a:r>
            <a:r>
              <a:rPr lang="en-US" dirty="0"/>
              <a:t> </a:t>
            </a:r>
            <a:r>
              <a:rPr lang="en-US" dirty="0" err="1"/>
              <a:t>đầu</a:t>
            </a:r>
            <a:r>
              <a:rPr lang="en-US" dirty="0"/>
              <a:t> </a:t>
            </a:r>
            <a:r>
              <a:rPr lang="en-US" dirty="0" err="1"/>
              <a:t>tư</a:t>
            </a:r>
            <a:r>
              <a:rPr lang="en-US" dirty="0"/>
              <a:t> </a:t>
            </a:r>
            <a:r>
              <a:rPr lang="en-US" dirty="0" err="1"/>
              <a:t>có</a:t>
            </a:r>
            <a:r>
              <a:rPr lang="en-US" dirty="0"/>
              <a:t> </a:t>
            </a:r>
            <a:r>
              <a:rPr lang="en-US" dirty="0" err="1"/>
              <a:t>nên</a:t>
            </a:r>
            <a:r>
              <a:rPr lang="en-US" dirty="0"/>
              <a:t> </a:t>
            </a:r>
            <a:r>
              <a:rPr lang="en-US" dirty="0" err="1"/>
              <a:t>mua</a:t>
            </a:r>
            <a:r>
              <a:rPr lang="en-US" dirty="0"/>
              <a:t> </a:t>
            </a:r>
            <a:r>
              <a:rPr lang="en-US" dirty="0" err="1"/>
              <a:t>cổ</a:t>
            </a:r>
            <a:r>
              <a:rPr lang="en-US" dirty="0"/>
              <a:t> </a:t>
            </a:r>
            <a:r>
              <a:rPr lang="en-US" dirty="0" err="1"/>
              <a:t>phiếu</a:t>
            </a:r>
            <a:r>
              <a:rPr lang="en-US" dirty="0"/>
              <a:t> hay </a:t>
            </a:r>
            <a:r>
              <a:rPr lang="en-US" dirty="0" err="1"/>
              <a:t>không</a:t>
            </a:r>
            <a:r>
              <a:rPr lang="en-US" dirty="0"/>
              <a:t>?</a:t>
            </a:r>
          </a:p>
          <a:p>
            <a:pPr>
              <a:buFont typeface="Wingdings" panose="05000000000000000000" pitchFamily="2" charset="2"/>
              <a:buChar char="§"/>
            </a:pPr>
            <a:r>
              <a:rPr lang="en-US" b="0" dirty="0" smtClean="0"/>
              <a:t>D0 = 1.350 đ</a:t>
            </a:r>
          </a:p>
          <a:p>
            <a:pPr>
              <a:buFont typeface="Wingdings" panose="05000000000000000000" pitchFamily="2" charset="2"/>
              <a:buChar char="§"/>
            </a:pPr>
            <a:r>
              <a:rPr lang="en-US" b="0" dirty="0" smtClean="0"/>
              <a:t>D1 = D0(1+g1) = 1.350(1+10%) = 1.485 đ</a:t>
            </a:r>
          </a:p>
          <a:p>
            <a:pPr>
              <a:buFont typeface="Wingdings" panose="05000000000000000000" pitchFamily="2" charset="2"/>
              <a:buChar char="§"/>
            </a:pPr>
            <a:r>
              <a:rPr lang="en-US" b="0" dirty="0" smtClean="0"/>
              <a:t>D2 = D1(1+g2) = 1.485(1+10%) = 1.633,5đ</a:t>
            </a:r>
          </a:p>
          <a:p>
            <a:pPr>
              <a:buFont typeface="Wingdings" panose="05000000000000000000" pitchFamily="2" charset="2"/>
              <a:buChar char="§"/>
            </a:pPr>
            <a:r>
              <a:rPr lang="en-US" b="0" dirty="0" smtClean="0"/>
              <a:t>D3 = D2(1+g3) = 1.633,5(1+10%) = 1.796,85đ</a:t>
            </a:r>
          </a:p>
          <a:p>
            <a:pPr>
              <a:buFont typeface="Wingdings" panose="05000000000000000000" pitchFamily="2" charset="2"/>
              <a:buChar char="§"/>
            </a:pPr>
            <a:r>
              <a:rPr lang="en-US" b="0" dirty="0" smtClean="0"/>
              <a:t>D4 = D3(1+g4) = 1.796,85(1+5%) = 1.886,69</a:t>
            </a:r>
            <a:endParaRPr lang="en-US" b="0" dirty="0"/>
          </a:p>
        </p:txBody>
      </p:sp>
    </p:spTree>
    <p:extLst>
      <p:ext uri="{BB962C8B-B14F-4D97-AF65-F5344CB8AC3E}">
        <p14:creationId xmlns:p14="http://schemas.microsoft.com/office/powerpoint/2010/main" val="4251742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15</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buFont typeface="Wingdings" panose="05000000000000000000" pitchFamily="2" charset="2"/>
                  <a:buChar char="§"/>
                </a:pPr>
                <a:r>
                  <a:rPr lang="en-US" b="0" dirty="0" smtClean="0"/>
                  <a:t>P3 = D4/(r-g4) = 1.886,69/(8% - 5%) = 62.890đ</a:t>
                </a:r>
              </a:p>
              <a:p>
                <a:pPr>
                  <a:buFont typeface="Wingdings" panose="05000000000000000000" pitchFamily="2" charset="2"/>
                  <a:buChar char="§"/>
                </a:pPr>
                <a:r>
                  <a:rPr lang="en-US" b="0" dirty="0" smtClean="0"/>
                  <a:t>P0 = </a:t>
                </a:r>
                <a14:m>
                  <m:oMath xmlns:m="http://schemas.openxmlformats.org/officeDocument/2006/math">
                    <m:f>
                      <m:fPr>
                        <m:ctrlPr>
                          <a:rPr lang="en-US" sz="2200" b="0" i="1">
                            <a:latin typeface="Cambria Math" panose="02040503050406030204" pitchFamily="18" charset="0"/>
                          </a:rPr>
                        </m:ctrlPr>
                      </m:fPr>
                      <m:num>
                        <m:r>
                          <a:rPr lang="en-US" sz="2200" b="0" i="1" smtClean="0">
                            <a:latin typeface="Cambria Math"/>
                          </a:rPr>
                          <m:t>1.485</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8%</m:t>
                            </m:r>
                            <m:r>
                              <a:rPr lang="en-US" sz="2200" b="0" i="1">
                                <a:latin typeface="Cambria Math"/>
                              </a:rPr>
                              <m:t>)</m:t>
                            </m:r>
                          </m:e>
                          <m:sup>
                            <m:r>
                              <a:rPr lang="en-US" sz="2200" b="0" i="1">
                                <a:latin typeface="Cambria Math"/>
                              </a:rPr>
                              <m:t>1</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1.633,5</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8%</m:t>
                            </m:r>
                            <m:r>
                              <a:rPr lang="en-US" sz="2200" b="0" i="1">
                                <a:latin typeface="Cambria Math"/>
                              </a:rPr>
                              <m:t>)</m:t>
                            </m:r>
                          </m:e>
                          <m:sup>
                            <m:r>
                              <a:rPr lang="en-US" sz="2200" b="0" i="1">
                                <a:latin typeface="Cambria Math"/>
                              </a:rPr>
                              <m:t>2</m:t>
                            </m:r>
                          </m:sup>
                        </m:sSup>
                      </m:den>
                    </m:f>
                    <m:r>
                      <a:rPr lang="en-US" sz="2200" b="0" i="1" smtClean="0">
                        <a:latin typeface="Cambria Math"/>
                      </a:rPr>
                      <m:t>+</m:t>
                    </m:r>
                    <m:f>
                      <m:fPr>
                        <m:ctrlPr>
                          <a:rPr lang="en-US" sz="2200" b="0" i="1">
                            <a:latin typeface="Cambria Math" panose="02040503050406030204" pitchFamily="18" charset="0"/>
                          </a:rPr>
                        </m:ctrlPr>
                      </m:fPr>
                      <m:num>
                        <m:r>
                          <a:rPr lang="en-US" sz="2200" b="0" i="1">
                            <a:latin typeface="Cambria Math"/>
                          </a:rPr>
                          <m:t>1.</m:t>
                        </m:r>
                        <m:r>
                          <a:rPr lang="en-US" sz="2200" b="0" i="1" smtClean="0">
                            <a:latin typeface="Cambria Math"/>
                          </a:rPr>
                          <m:t>796</m:t>
                        </m:r>
                        <m:r>
                          <a:rPr lang="en-US" sz="2200" b="0" i="1">
                            <a:latin typeface="Cambria Math"/>
                          </a:rPr>
                          <m:t>,</m:t>
                        </m:r>
                        <m:r>
                          <a:rPr lang="en-US" sz="2200" b="0" i="1" smtClean="0">
                            <a:latin typeface="Cambria Math"/>
                          </a:rPr>
                          <m:t>8</m:t>
                        </m:r>
                        <m:r>
                          <a:rPr lang="en-US" sz="2200" b="0" i="1">
                            <a:latin typeface="Cambria Math"/>
                          </a:rPr>
                          <m:t>5</m:t>
                        </m:r>
                      </m:num>
                      <m:den>
                        <m:sSup>
                          <m:sSupPr>
                            <m:ctrlPr>
                              <a:rPr lang="en-US" sz="2200" b="0" i="1">
                                <a:latin typeface="Cambria Math" panose="02040503050406030204" pitchFamily="18" charset="0"/>
                              </a:rPr>
                            </m:ctrlPr>
                          </m:sSupPr>
                          <m:e>
                            <m:r>
                              <a:rPr lang="en-US" sz="2200" b="0" i="1">
                                <a:latin typeface="Cambria Math"/>
                              </a:rPr>
                              <m:t>(1+8%)</m:t>
                            </m:r>
                          </m:e>
                          <m:sup>
                            <m:r>
                              <a:rPr lang="en-US" sz="2200" b="0" i="1" smtClean="0">
                                <a:latin typeface="Cambria Math"/>
                              </a:rPr>
                              <m:t>3</m:t>
                            </m:r>
                          </m:sup>
                        </m:sSup>
                      </m:den>
                    </m:f>
                    <m:r>
                      <a:rPr lang="en-US" sz="2200" b="0" i="1">
                        <a:latin typeface="Cambria Math"/>
                      </a:rPr>
                      <m:t>+</m:t>
                    </m:r>
                    <m:f>
                      <m:fPr>
                        <m:ctrlPr>
                          <a:rPr lang="en-US" sz="2200" b="0" i="1">
                            <a:latin typeface="Cambria Math" panose="02040503050406030204" pitchFamily="18" charset="0"/>
                          </a:rPr>
                        </m:ctrlPr>
                      </m:fPr>
                      <m:num>
                        <m:r>
                          <a:rPr lang="en-US" sz="2200" b="0" i="1" smtClean="0">
                            <a:latin typeface="Cambria Math"/>
                          </a:rPr>
                          <m:t>62.890</m:t>
                        </m:r>
                      </m:num>
                      <m:den>
                        <m:sSup>
                          <m:sSupPr>
                            <m:ctrlPr>
                              <a:rPr lang="en-US" sz="2200" b="0" i="1">
                                <a:latin typeface="Cambria Math" panose="02040503050406030204" pitchFamily="18" charset="0"/>
                              </a:rPr>
                            </m:ctrlPr>
                          </m:sSupPr>
                          <m:e>
                            <m:r>
                              <a:rPr lang="en-US" sz="2200" b="0" i="1">
                                <a:latin typeface="Cambria Math"/>
                              </a:rPr>
                              <m:t>(1+</m:t>
                            </m:r>
                            <m:r>
                              <a:rPr lang="en-US" sz="2200" b="0" i="1" smtClean="0">
                                <a:latin typeface="Cambria Math"/>
                              </a:rPr>
                              <m:t>8%</m:t>
                            </m:r>
                            <m:r>
                              <a:rPr lang="en-US" sz="2200" b="0" i="1">
                                <a:latin typeface="Cambria Math"/>
                              </a:rPr>
                              <m:t>)</m:t>
                            </m:r>
                          </m:e>
                          <m:sup>
                            <m:r>
                              <a:rPr lang="en-US" sz="2200" b="0" i="1" smtClean="0">
                                <a:latin typeface="Cambria Math"/>
                              </a:rPr>
                              <m:t>3</m:t>
                            </m:r>
                          </m:sup>
                        </m:sSup>
                      </m:den>
                    </m:f>
                    <m:r>
                      <a:rPr lang="en-US" sz="2200" b="0" i="1">
                        <a:latin typeface="Cambria Math"/>
                      </a:rPr>
                      <m:t>=</m:t>
                    </m:r>
                  </m:oMath>
                </a14:m>
                <a:r>
                  <a:rPr lang="en-US" sz="2200" b="0" dirty="0" smtClean="0"/>
                  <a:t> </a:t>
                </a:r>
                <a:r>
                  <a:rPr lang="en-US" b="0" dirty="0" smtClean="0"/>
                  <a:t>54.126 đ &gt; 50.000</a:t>
                </a:r>
              </a:p>
              <a:p>
                <a:pPr>
                  <a:buFont typeface="Wingdings" panose="05000000000000000000" pitchFamily="2" charset="2"/>
                  <a:buChar char="§"/>
                </a:pPr>
                <a:r>
                  <a:rPr lang="en-US" b="0" dirty="0" err="1" smtClean="0"/>
                  <a:t>Nhà</a:t>
                </a:r>
                <a:r>
                  <a:rPr lang="en-US" b="0" dirty="0" smtClean="0"/>
                  <a:t> </a:t>
                </a:r>
                <a:r>
                  <a:rPr lang="en-US" b="0" dirty="0" err="1" smtClean="0"/>
                  <a:t>đầu</a:t>
                </a:r>
                <a:r>
                  <a:rPr lang="en-US" b="0" dirty="0" smtClean="0"/>
                  <a:t> </a:t>
                </a:r>
                <a:r>
                  <a:rPr lang="en-US" b="0" dirty="0" err="1" smtClean="0"/>
                  <a:t>tư</a:t>
                </a:r>
                <a:r>
                  <a:rPr lang="en-US" b="0" dirty="0" smtClean="0"/>
                  <a:t> </a:t>
                </a:r>
                <a:r>
                  <a:rPr lang="en-US" b="0" dirty="0" err="1" smtClean="0"/>
                  <a:t>nên</a:t>
                </a:r>
                <a:r>
                  <a:rPr lang="en-US" b="0" dirty="0" smtClean="0"/>
                  <a:t> </a:t>
                </a:r>
                <a:r>
                  <a:rPr lang="en-US" b="0" dirty="0" err="1" smtClean="0"/>
                  <a:t>mua</a:t>
                </a:r>
                <a:endParaRPr lang="en-US" b="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16"/>
                </a:stretch>
              </a:blipFill>
            </p:spPr>
            <p:txBody>
              <a:bodyPr/>
              <a:lstStyle/>
              <a:p>
                <a:r>
                  <a:rPr lang="en-US">
                    <a:noFill/>
                  </a:rPr>
                  <a:t> </a:t>
                </a:r>
              </a:p>
            </p:txBody>
          </p:sp>
        </mc:Fallback>
      </mc:AlternateContent>
    </p:spTree>
    <p:extLst>
      <p:ext uri="{BB962C8B-B14F-4D97-AF65-F5344CB8AC3E}">
        <p14:creationId xmlns:p14="http://schemas.microsoft.com/office/powerpoint/2010/main" val="349945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giải</a:t>
            </a:r>
            <a:r>
              <a:rPr lang="en-US" dirty="0"/>
              <a:t> </a:t>
            </a:r>
            <a:r>
              <a:rPr lang="en-US" dirty="0" err="1"/>
              <a:t>bài</a:t>
            </a:r>
            <a:r>
              <a:rPr lang="en-US" dirty="0"/>
              <a:t> </a:t>
            </a:r>
            <a:r>
              <a:rPr lang="en-US" dirty="0" err="1"/>
              <a:t>tập</a:t>
            </a:r>
            <a:r>
              <a:rPr lang="en-US" dirty="0"/>
              <a:t> </a:t>
            </a:r>
            <a:r>
              <a:rPr lang="en-US" dirty="0" smtClean="0"/>
              <a:t>16</a:t>
            </a:r>
            <a:endParaRPr lang="en-US" dirty="0"/>
          </a:p>
        </p:txBody>
      </p:sp>
      <p:sp>
        <p:nvSpPr>
          <p:cNvPr id="3" name="Content Placeholder 2"/>
          <p:cNvSpPr>
            <a:spLocks noGrp="1"/>
          </p:cNvSpPr>
          <p:nvPr>
            <p:ph idx="1"/>
          </p:nvPr>
        </p:nvSpPr>
        <p:spPr/>
        <p:txBody>
          <a:bodyPr/>
          <a:lstStyle/>
          <a:p>
            <a:pPr marL="0" indent="0" algn="just">
              <a:buNone/>
            </a:pPr>
            <a:r>
              <a:rPr lang="en-US" dirty="0" err="1"/>
              <a:t>Bài</a:t>
            </a:r>
            <a:r>
              <a:rPr lang="en-US" dirty="0"/>
              <a:t> </a:t>
            </a:r>
            <a:r>
              <a:rPr lang="en-US" dirty="0" err="1"/>
              <a:t>tập</a:t>
            </a:r>
            <a:r>
              <a:rPr lang="en-US" dirty="0"/>
              <a:t> 16: </a:t>
            </a:r>
            <a:r>
              <a:rPr lang="en-US" b="0" dirty="0" err="1"/>
              <a:t>Công</a:t>
            </a:r>
            <a:r>
              <a:rPr lang="en-US" b="0" dirty="0"/>
              <a:t> ty UP </a:t>
            </a:r>
            <a:r>
              <a:rPr lang="en-US" b="0" dirty="0" err="1"/>
              <a:t>có</a:t>
            </a:r>
            <a:r>
              <a:rPr lang="en-US" b="0" dirty="0"/>
              <a:t> </a:t>
            </a:r>
            <a:r>
              <a:rPr lang="en-US" b="0" dirty="0" err="1"/>
              <a:t>kết</a:t>
            </a:r>
            <a:r>
              <a:rPr lang="en-US" b="0" dirty="0"/>
              <a:t> </a:t>
            </a:r>
            <a:r>
              <a:rPr lang="en-US" b="0" dirty="0" err="1"/>
              <a:t>quả</a:t>
            </a:r>
            <a:r>
              <a:rPr lang="en-US" b="0" dirty="0"/>
              <a:t> </a:t>
            </a:r>
            <a:r>
              <a:rPr lang="en-US" b="0" dirty="0" err="1"/>
              <a:t>thu</a:t>
            </a:r>
            <a:r>
              <a:rPr lang="en-US" b="0" dirty="0"/>
              <a:t> </a:t>
            </a:r>
            <a:r>
              <a:rPr lang="en-US" b="0" dirty="0" err="1"/>
              <a:t>nhập</a:t>
            </a:r>
            <a:r>
              <a:rPr lang="en-US" b="0" dirty="0"/>
              <a:t> </a:t>
            </a:r>
            <a:r>
              <a:rPr lang="en-US" b="0" dirty="0" err="1"/>
              <a:t>trước</a:t>
            </a:r>
            <a:r>
              <a:rPr lang="en-US" b="0" dirty="0"/>
              <a:t> </a:t>
            </a:r>
            <a:r>
              <a:rPr lang="en-US" b="0" dirty="0" err="1"/>
              <a:t>lãi</a:t>
            </a:r>
            <a:r>
              <a:rPr lang="en-US" b="0" dirty="0"/>
              <a:t> </a:t>
            </a:r>
            <a:r>
              <a:rPr lang="en-US" b="0" dirty="0" err="1"/>
              <a:t>và</a:t>
            </a:r>
            <a:r>
              <a:rPr lang="en-US" b="0" dirty="0"/>
              <a:t> </a:t>
            </a:r>
            <a:r>
              <a:rPr lang="en-US" b="0" dirty="0" err="1"/>
              <a:t>thuế</a:t>
            </a:r>
            <a:r>
              <a:rPr lang="en-US" b="0" dirty="0"/>
              <a:t> (EBIT) </a:t>
            </a:r>
            <a:r>
              <a:rPr lang="en-US" b="0" dirty="0" err="1"/>
              <a:t>trong</a:t>
            </a:r>
            <a:r>
              <a:rPr lang="en-US" b="0" dirty="0"/>
              <a:t> </a:t>
            </a:r>
            <a:r>
              <a:rPr lang="en-US" b="0" dirty="0" err="1"/>
              <a:t>năm</a:t>
            </a:r>
            <a:r>
              <a:rPr lang="en-US" b="0" dirty="0"/>
              <a:t> </a:t>
            </a:r>
            <a:r>
              <a:rPr lang="en-US" b="0" dirty="0" err="1"/>
              <a:t>là</a:t>
            </a:r>
            <a:r>
              <a:rPr lang="en-US" b="0" dirty="0"/>
              <a:t> 102 </a:t>
            </a:r>
            <a:r>
              <a:rPr lang="en-US" b="0" dirty="0" err="1"/>
              <a:t>tỷ</a:t>
            </a:r>
            <a:r>
              <a:rPr lang="en-US" b="0" dirty="0"/>
              <a:t>.</a:t>
            </a:r>
          </a:p>
          <a:p>
            <a:pPr marL="0" indent="0">
              <a:buNone/>
            </a:pPr>
            <a:r>
              <a:rPr lang="en-US" b="0" dirty="0" smtClean="0"/>
              <a:t>	</a:t>
            </a:r>
            <a:r>
              <a:rPr lang="en-US" b="0" dirty="0" err="1" smtClean="0"/>
              <a:t>Tổng</a:t>
            </a:r>
            <a:r>
              <a:rPr lang="en-US" b="0" dirty="0" smtClean="0"/>
              <a:t> </a:t>
            </a:r>
            <a:r>
              <a:rPr lang="en-US" b="0" dirty="0" err="1"/>
              <a:t>mệnh</a:t>
            </a:r>
            <a:r>
              <a:rPr lang="en-US" b="0" dirty="0"/>
              <a:t> </a:t>
            </a:r>
            <a:r>
              <a:rPr lang="en-US" b="0" dirty="0" err="1"/>
              <a:t>giá</a:t>
            </a:r>
            <a:r>
              <a:rPr lang="en-US" b="0" dirty="0"/>
              <a:t> </a:t>
            </a:r>
            <a:r>
              <a:rPr lang="en-US" b="0" dirty="0" err="1"/>
              <a:t>trái</a:t>
            </a:r>
            <a:r>
              <a:rPr lang="en-US" b="0" dirty="0"/>
              <a:t> </a:t>
            </a:r>
            <a:r>
              <a:rPr lang="en-US" b="0" dirty="0" err="1"/>
              <a:t>phiếu</a:t>
            </a:r>
            <a:r>
              <a:rPr lang="en-US" b="0" dirty="0"/>
              <a:t> </a:t>
            </a:r>
            <a:r>
              <a:rPr lang="en-US" b="0" dirty="0" err="1"/>
              <a:t>đang</a:t>
            </a:r>
            <a:r>
              <a:rPr lang="en-US" b="0" dirty="0"/>
              <a:t> </a:t>
            </a:r>
            <a:r>
              <a:rPr lang="en-US" b="0" dirty="0" err="1"/>
              <a:t>lưu</a:t>
            </a:r>
            <a:r>
              <a:rPr lang="en-US" b="0" dirty="0"/>
              <a:t> </a:t>
            </a:r>
            <a:r>
              <a:rPr lang="en-US" b="0" dirty="0" err="1"/>
              <a:t>hành</a:t>
            </a:r>
            <a:r>
              <a:rPr lang="en-US" b="0" dirty="0"/>
              <a:t> 100 </a:t>
            </a:r>
            <a:r>
              <a:rPr lang="en-US" b="0" dirty="0" err="1"/>
              <a:t>tỷ</a:t>
            </a:r>
            <a:r>
              <a:rPr lang="en-US" b="0" dirty="0"/>
              <a:t>, </a:t>
            </a:r>
            <a:r>
              <a:rPr lang="en-US" b="0" dirty="0" err="1"/>
              <a:t>lãi</a:t>
            </a:r>
            <a:r>
              <a:rPr lang="en-US" b="0" dirty="0"/>
              <a:t> </a:t>
            </a:r>
            <a:r>
              <a:rPr lang="en-US" b="0" dirty="0" err="1"/>
              <a:t>suất</a:t>
            </a:r>
            <a:r>
              <a:rPr lang="en-US" b="0" dirty="0"/>
              <a:t> 8%/</a:t>
            </a:r>
            <a:r>
              <a:rPr lang="en-US" b="0" dirty="0" err="1"/>
              <a:t>năm</a:t>
            </a:r>
            <a:r>
              <a:rPr lang="en-US" b="0" dirty="0"/>
              <a:t>.</a:t>
            </a:r>
          </a:p>
          <a:p>
            <a:pPr marL="0" indent="0">
              <a:buNone/>
            </a:pPr>
            <a:r>
              <a:rPr lang="en-US" b="0" dirty="0" smtClean="0"/>
              <a:t>	</a:t>
            </a:r>
            <a:r>
              <a:rPr lang="en-US" b="0" dirty="0" err="1" smtClean="0"/>
              <a:t>Tổng</a:t>
            </a:r>
            <a:r>
              <a:rPr lang="en-US" b="0" dirty="0" smtClean="0"/>
              <a:t> </a:t>
            </a:r>
            <a:r>
              <a:rPr lang="en-US" b="0" dirty="0" err="1"/>
              <a:t>mệnh</a:t>
            </a:r>
            <a:r>
              <a:rPr lang="en-US" b="0" dirty="0"/>
              <a:t> </a:t>
            </a:r>
            <a:r>
              <a:rPr lang="en-US" b="0" dirty="0" err="1"/>
              <a:t>giá</a:t>
            </a:r>
            <a:r>
              <a:rPr lang="en-US" b="0" dirty="0"/>
              <a:t> </a:t>
            </a:r>
            <a:r>
              <a:rPr lang="en-US" b="0" dirty="0" err="1"/>
              <a:t>cổ</a:t>
            </a:r>
            <a:r>
              <a:rPr lang="en-US" b="0" dirty="0"/>
              <a:t> </a:t>
            </a:r>
            <a:r>
              <a:rPr lang="en-US" b="0" dirty="0" err="1"/>
              <a:t>phiếu</a:t>
            </a:r>
            <a:r>
              <a:rPr lang="en-US" b="0" dirty="0"/>
              <a:t> </a:t>
            </a:r>
            <a:r>
              <a:rPr lang="en-US" b="0" dirty="0" err="1"/>
              <a:t>ưu</a:t>
            </a:r>
            <a:r>
              <a:rPr lang="en-US" b="0" dirty="0"/>
              <a:t> </a:t>
            </a:r>
            <a:r>
              <a:rPr lang="en-US" b="0" dirty="0" err="1"/>
              <a:t>đãi</a:t>
            </a:r>
            <a:r>
              <a:rPr lang="en-US" b="0" dirty="0"/>
              <a:t> 20 </a:t>
            </a:r>
            <a:r>
              <a:rPr lang="en-US" b="0" dirty="0" err="1"/>
              <a:t>tỷ</a:t>
            </a:r>
            <a:r>
              <a:rPr lang="en-US" b="0" dirty="0"/>
              <a:t>, </a:t>
            </a:r>
            <a:r>
              <a:rPr lang="en-US" b="0" dirty="0" err="1"/>
              <a:t>cổ</a:t>
            </a:r>
            <a:r>
              <a:rPr lang="en-US" b="0" dirty="0"/>
              <a:t> </a:t>
            </a:r>
            <a:r>
              <a:rPr lang="en-US" b="0" dirty="0" err="1"/>
              <a:t>tức</a:t>
            </a:r>
            <a:r>
              <a:rPr lang="en-US" b="0" dirty="0"/>
              <a:t> 8,5%/</a:t>
            </a:r>
            <a:r>
              <a:rPr lang="en-US" b="0" dirty="0" err="1"/>
              <a:t>năm</a:t>
            </a:r>
            <a:r>
              <a:rPr lang="en-US" b="0" dirty="0"/>
              <a:t>.</a:t>
            </a:r>
          </a:p>
          <a:p>
            <a:pPr marL="0" indent="0">
              <a:buNone/>
            </a:pPr>
            <a:r>
              <a:rPr lang="en-US" b="0" dirty="0" smtClean="0"/>
              <a:t>	</a:t>
            </a:r>
            <a:r>
              <a:rPr lang="en-US" b="0" dirty="0" err="1" smtClean="0"/>
              <a:t>Công</a:t>
            </a:r>
            <a:r>
              <a:rPr lang="en-US" b="0" dirty="0" smtClean="0"/>
              <a:t> </a:t>
            </a:r>
            <a:r>
              <a:rPr lang="en-US" b="0" dirty="0"/>
              <a:t>ty </a:t>
            </a:r>
            <a:r>
              <a:rPr lang="en-US" b="0" dirty="0" err="1"/>
              <a:t>đang</a:t>
            </a:r>
            <a:r>
              <a:rPr lang="en-US" b="0" dirty="0"/>
              <a:t> </a:t>
            </a:r>
            <a:r>
              <a:rPr lang="en-US" b="0" dirty="0" err="1"/>
              <a:t>có</a:t>
            </a:r>
            <a:r>
              <a:rPr lang="en-US" b="0" dirty="0"/>
              <a:t> 17.532.000 </a:t>
            </a:r>
            <a:r>
              <a:rPr lang="en-US" b="0" dirty="0" err="1"/>
              <a:t>cổ</a:t>
            </a:r>
            <a:r>
              <a:rPr lang="en-US" b="0" dirty="0"/>
              <a:t> </a:t>
            </a:r>
            <a:r>
              <a:rPr lang="en-US" b="0" dirty="0" err="1"/>
              <a:t>phiếu</a:t>
            </a:r>
            <a:r>
              <a:rPr lang="en-US" b="0" dirty="0"/>
              <a:t> </a:t>
            </a:r>
            <a:r>
              <a:rPr lang="en-US" b="0" dirty="0" err="1"/>
              <a:t>thường</a:t>
            </a:r>
            <a:r>
              <a:rPr lang="en-US" b="0" dirty="0"/>
              <a:t> </a:t>
            </a:r>
            <a:r>
              <a:rPr lang="en-US" b="0" dirty="0" err="1"/>
              <a:t>đang</a:t>
            </a:r>
            <a:r>
              <a:rPr lang="en-US" b="0" dirty="0"/>
              <a:t> </a:t>
            </a:r>
            <a:r>
              <a:rPr lang="en-US" b="0" dirty="0" err="1"/>
              <a:t>lưu</a:t>
            </a:r>
            <a:r>
              <a:rPr lang="en-US" b="0" dirty="0"/>
              <a:t> </a:t>
            </a:r>
            <a:r>
              <a:rPr lang="en-US" b="0" dirty="0" err="1"/>
              <a:t>hành</a:t>
            </a:r>
            <a:r>
              <a:rPr lang="en-US" b="0" dirty="0"/>
              <a:t>, </a:t>
            </a:r>
            <a:r>
              <a:rPr lang="en-US" b="0" dirty="0" err="1"/>
              <a:t>tỷ</a:t>
            </a:r>
            <a:r>
              <a:rPr lang="en-US" b="0" dirty="0"/>
              <a:t> </a:t>
            </a:r>
            <a:r>
              <a:rPr lang="en-US" b="0" dirty="0" err="1"/>
              <a:t>lệ</a:t>
            </a:r>
            <a:r>
              <a:rPr lang="en-US" b="0" dirty="0"/>
              <a:t> </a:t>
            </a:r>
            <a:r>
              <a:rPr lang="en-US" b="0" dirty="0" err="1"/>
              <a:t>thanh</a:t>
            </a:r>
            <a:r>
              <a:rPr lang="en-US" b="0" dirty="0"/>
              <a:t> </a:t>
            </a:r>
            <a:r>
              <a:rPr lang="en-US" b="0" dirty="0" err="1"/>
              <a:t>toán</a:t>
            </a:r>
            <a:r>
              <a:rPr lang="en-US" b="0" dirty="0"/>
              <a:t> </a:t>
            </a:r>
            <a:r>
              <a:rPr lang="en-US" b="0" dirty="0" err="1"/>
              <a:t>cổ</a:t>
            </a:r>
            <a:r>
              <a:rPr lang="en-US" b="0" dirty="0"/>
              <a:t> </a:t>
            </a:r>
            <a:r>
              <a:rPr lang="en-US" b="0" dirty="0" err="1"/>
              <a:t>tức</a:t>
            </a:r>
            <a:r>
              <a:rPr lang="en-US" b="0" dirty="0"/>
              <a:t> 50%. </a:t>
            </a:r>
            <a:r>
              <a:rPr lang="en-US" b="0" dirty="0" err="1"/>
              <a:t>Thuế</a:t>
            </a:r>
            <a:r>
              <a:rPr lang="en-US" b="0" dirty="0"/>
              <a:t> </a:t>
            </a:r>
            <a:r>
              <a:rPr lang="en-US" b="0" dirty="0" err="1"/>
              <a:t>suất</a:t>
            </a:r>
            <a:r>
              <a:rPr lang="en-US" b="0" dirty="0"/>
              <a:t> </a:t>
            </a:r>
            <a:r>
              <a:rPr lang="en-US" b="0" dirty="0" err="1"/>
              <a:t>thuế</a:t>
            </a:r>
            <a:r>
              <a:rPr lang="en-US" b="0" dirty="0"/>
              <a:t> </a:t>
            </a:r>
            <a:r>
              <a:rPr lang="en-US" b="0" dirty="0" err="1"/>
              <a:t>thu</a:t>
            </a:r>
            <a:r>
              <a:rPr lang="en-US" b="0" dirty="0"/>
              <a:t> </a:t>
            </a:r>
            <a:r>
              <a:rPr lang="en-US" b="0" dirty="0" err="1"/>
              <a:t>nhập</a:t>
            </a:r>
            <a:r>
              <a:rPr lang="en-US" b="0" dirty="0"/>
              <a:t> 40%.</a:t>
            </a:r>
          </a:p>
          <a:p>
            <a:pPr marL="0" indent="0">
              <a:buNone/>
            </a:pPr>
            <a:endParaRPr lang="en-US" dirty="0"/>
          </a:p>
        </p:txBody>
      </p:sp>
    </p:spTree>
    <p:extLst>
      <p:ext uri="{BB962C8B-B14F-4D97-AF65-F5344CB8AC3E}">
        <p14:creationId xmlns:p14="http://schemas.microsoft.com/office/powerpoint/2010/main" val="32851118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03. BG_Template - LC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03. BG_Template - LCD" id="{EEAA1C79-9B29-4D84-9841-099025A45E48}" vid="{1E656269-97A2-477F-B135-266FF33CCB5E}"/>
    </a:ext>
  </a:extLst>
</a:theme>
</file>

<file path=docProps/app.xml><?xml version="1.0" encoding="utf-8"?>
<Properties xmlns="http://schemas.openxmlformats.org/officeDocument/2006/extended-properties" xmlns:vt="http://schemas.openxmlformats.org/officeDocument/2006/docPropsVTypes">
  <Template>03. BG_Template - LCD</Template>
  <TotalTime>320</TotalTime>
  <Words>2650</Words>
  <Application>Microsoft Office PowerPoint</Application>
  <PresentationFormat>On-screen Show (16:9)</PresentationFormat>
  <Paragraphs>252</Paragraphs>
  <Slides>36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Cambria Math</vt:lpstr>
      <vt:lpstr>Courier New</vt:lpstr>
      <vt:lpstr>Impact</vt:lpstr>
      <vt:lpstr>Symbol</vt:lpstr>
      <vt:lpstr>Tahoma</vt:lpstr>
      <vt:lpstr>Times New Roman</vt:lpstr>
      <vt:lpstr>Wingdings</vt:lpstr>
      <vt:lpstr>Wingdings 3</vt:lpstr>
      <vt:lpstr>03. BG_Template - LCD</vt:lpstr>
      <vt:lpstr>BÀI TẬP TỔNG HỢP PHÂN TÍCH VÀ ĐỊNH GIÁ CHỨNG KHOÁN</vt:lpstr>
      <vt:lpstr>Hướng dẫn giải bài tập 15</vt:lpstr>
      <vt:lpstr>Hướng dẫn giải bài tập 15</vt:lpstr>
      <vt:lpstr>Hướng dẫn giải bài tập 15</vt:lpstr>
      <vt:lpstr>Hướng dẫn giải bài tập 15</vt:lpstr>
      <vt:lpstr>Hướng dẫn giải bài tập 15</vt:lpstr>
      <vt:lpstr>Hướng dẫn giải bài tập 15</vt:lpstr>
      <vt:lpstr>Hướng dẫn giải bài tập 15</vt:lpstr>
      <vt:lpstr>Hướng dẫn giải bài tập 16</vt:lpstr>
      <vt:lpstr>Hướng dẫn giải bài tập 16</vt:lpstr>
      <vt:lpstr>Hướng dẫn giải bài tập 16</vt:lpstr>
      <vt:lpstr>Hướng dẫn giải bài tập 16</vt:lpstr>
      <vt:lpstr>Hướng dẫn giải bài tập 17</vt:lpstr>
      <vt:lpstr>Hướng dẫn giải bài tập 17</vt:lpstr>
      <vt:lpstr>Hướng dẫn giải bài tập 17</vt:lpstr>
      <vt:lpstr>Hướng dẫn giải bài tập 18</vt:lpstr>
      <vt:lpstr>Hướng dẫn giải bài tập 18</vt:lpstr>
      <vt:lpstr>Hướng dẫn giải bài tập 18</vt:lpstr>
      <vt:lpstr>Hướng dẫn giải bài tập 18</vt:lpstr>
      <vt:lpstr>Bài tập 19</vt:lpstr>
      <vt:lpstr>Hướng dẫn giải bài tập 19</vt:lpstr>
      <vt:lpstr>Bài tập 20</vt:lpstr>
      <vt:lpstr>Hướng dẫn giải bài tập 20</vt:lpstr>
      <vt:lpstr>Hướng dẫn giải bài tập 20</vt:lpstr>
      <vt:lpstr>Hướng dẫn giải bài tập 20</vt:lpstr>
      <vt:lpstr>Hướng dẫn giải bài tập 20</vt:lpstr>
      <vt:lpstr>Hướng dẫn giải bài tập 20</vt:lpstr>
      <vt:lpstr>Các bài tập từ 21 – 23, bài tập ôn các anh/chị tự giải như các bài trên.</vt:lpstr>
      <vt:lpstr>Hướng dẫn giải bài 21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TỔNG HỢP PHÂN TÍCH VÀ ĐỊNH GIÁ CHỨNG KHOÁN</dc:title>
  <dc:creator>DELL</dc:creator>
  <cp:lastModifiedBy>Le Trung Hieu</cp:lastModifiedBy>
  <cp:revision>32</cp:revision>
  <dcterms:created xsi:type="dcterms:W3CDTF">2017-12-21T03:11:34Z</dcterms:created>
  <dcterms:modified xsi:type="dcterms:W3CDTF">2018-10-31T03:34:54Z</dcterms:modified>
</cp:coreProperties>
</file>