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8"/>
  </p:notesMasterIdLst>
  <p:sldIdLst>
    <p:sldId id="256" r:id="rId2"/>
    <p:sldId id="310" r:id="rId3"/>
    <p:sldId id="259" r:id="rId4"/>
    <p:sldId id="257" r:id="rId5"/>
    <p:sldId id="258" r:id="rId6"/>
    <p:sldId id="260" r:id="rId7"/>
    <p:sldId id="261" r:id="rId8"/>
    <p:sldId id="262" r:id="rId9"/>
    <p:sldId id="299" r:id="rId10"/>
    <p:sldId id="300" r:id="rId11"/>
    <p:sldId id="301" r:id="rId12"/>
    <p:sldId id="302" r:id="rId13"/>
    <p:sldId id="303" r:id="rId14"/>
    <p:sldId id="304" r:id="rId15"/>
    <p:sldId id="305" r:id="rId16"/>
    <p:sldId id="306"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47" autoAdjust="0"/>
    <p:restoredTop sz="90569" autoAdjust="0"/>
  </p:normalViewPr>
  <p:slideViewPr>
    <p:cSldViewPr>
      <p:cViewPr varScale="1">
        <p:scale>
          <a:sx n="110" d="100"/>
          <a:sy n="110" d="100"/>
        </p:scale>
        <p:origin x="108"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8D8ED7-7E01-4FE5-93B0-74AE9D683CED}" type="doc">
      <dgm:prSet loTypeId="urn:microsoft.com/office/officeart/2008/layout/VerticalCurvedList" loCatId="list" qsTypeId="urn:microsoft.com/office/officeart/2005/8/quickstyle/3d4" qsCatId="3D" csTypeId="urn:microsoft.com/office/officeart/2005/8/colors/accent1_2" csCatId="accent1" phldr="1"/>
      <dgm:spPr/>
      <dgm:t>
        <a:bodyPr/>
        <a:lstStyle/>
        <a:p>
          <a:endParaRPr lang="en-US"/>
        </a:p>
      </dgm:t>
    </dgm:pt>
    <dgm:pt modelId="{B7018F20-19E5-43E3-B271-D5807B005030}">
      <dgm:prSet phldrT="[Text]"/>
      <dgm:spPr/>
      <dgm:t>
        <a:bodyPr/>
        <a:lstStyle/>
        <a:p>
          <a:r>
            <a:rPr lang="en-US" dirty="0"/>
            <a:t>3. </a:t>
          </a:r>
          <a:r>
            <a:rPr lang="en-US" dirty="0" err="1"/>
            <a:t>Bảo</a:t>
          </a:r>
          <a:r>
            <a:rPr lang="en-US" dirty="0"/>
            <a:t> </a:t>
          </a:r>
          <a:r>
            <a:rPr lang="en-US" dirty="0" err="1"/>
            <a:t>chứng</a:t>
          </a:r>
          <a:endParaRPr lang="en-US" dirty="0"/>
        </a:p>
      </dgm:t>
    </dgm:pt>
    <dgm:pt modelId="{27D0DCD4-1893-42BB-8839-A3A42097A541}" type="parTrans" cxnId="{4C51DB0C-053B-4447-9851-3F8E89F162EC}">
      <dgm:prSet/>
      <dgm:spPr/>
      <dgm:t>
        <a:bodyPr/>
        <a:lstStyle/>
        <a:p>
          <a:endParaRPr lang="en-US"/>
        </a:p>
      </dgm:t>
    </dgm:pt>
    <dgm:pt modelId="{A05E0254-940D-4EF9-8BAC-2F15CD762E61}" type="sibTrans" cxnId="{4C51DB0C-053B-4447-9851-3F8E89F162EC}">
      <dgm:prSet/>
      <dgm:spPr/>
      <dgm:t>
        <a:bodyPr/>
        <a:lstStyle/>
        <a:p>
          <a:endParaRPr lang="en-US"/>
        </a:p>
      </dgm:t>
    </dgm:pt>
    <dgm:pt modelId="{B2DDE9D5-FDF9-443D-A990-F72AEE1FBA59}">
      <dgm:prSet phldrT="[Text]"/>
      <dgm:spPr/>
      <dgm:t>
        <a:bodyPr/>
        <a:lstStyle/>
        <a:p>
          <a:r>
            <a:rPr lang="en-US" dirty="0"/>
            <a:t>5. </a:t>
          </a:r>
          <a:r>
            <a:rPr lang="en-US" dirty="0" err="1"/>
            <a:t>Tỷ</a:t>
          </a:r>
          <a:r>
            <a:rPr lang="en-US" dirty="0"/>
            <a:t> </a:t>
          </a:r>
          <a:r>
            <a:rPr lang="en-US" dirty="0" err="1"/>
            <a:t>suất</a:t>
          </a:r>
          <a:r>
            <a:rPr lang="en-US" dirty="0"/>
            <a:t> </a:t>
          </a:r>
          <a:r>
            <a:rPr lang="en-US" dirty="0" err="1"/>
            <a:t>sinh</a:t>
          </a:r>
          <a:r>
            <a:rPr lang="en-US" dirty="0"/>
            <a:t> </a:t>
          </a:r>
          <a:r>
            <a:rPr lang="en-US" dirty="0" err="1"/>
            <a:t>lời</a:t>
          </a:r>
          <a:endParaRPr lang="en-US" dirty="0"/>
        </a:p>
      </dgm:t>
    </dgm:pt>
    <dgm:pt modelId="{4F1B8FB0-959D-4405-AC12-9CA27DF49277}" type="parTrans" cxnId="{903C549C-E409-4C38-9FEB-51EFEB21C876}">
      <dgm:prSet/>
      <dgm:spPr/>
      <dgm:t>
        <a:bodyPr/>
        <a:lstStyle/>
        <a:p>
          <a:endParaRPr lang="en-US"/>
        </a:p>
      </dgm:t>
    </dgm:pt>
    <dgm:pt modelId="{640EB063-105B-4DE0-90AD-0C499F9532C4}" type="sibTrans" cxnId="{903C549C-E409-4C38-9FEB-51EFEB21C876}">
      <dgm:prSet/>
      <dgm:spPr/>
      <dgm:t>
        <a:bodyPr/>
        <a:lstStyle/>
        <a:p>
          <a:endParaRPr lang="en-US"/>
        </a:p>
      </dgm:t>
    </dgm:pt>
    <dgm:pt modelId="{DFEDC2F2-5799-4682-98E9-1C385984BC34}">
      <dgm:prSet phldrT="[Text]"/>
      <dgm:spPr/>
      <dgm:t>
        <a:bodyPr/>
        <a:lstStyle/>
        <a:p>
          <a:r>
            <a:rPr lang="en-US" dirty="0"/>
            <a:t>6. </a:t>
          </a:r>
          <a:r>
            <a:rPr lang="en-US" dirty="0" err="1"/>
            <a:t>Triển</a:t>
          </a:r>
          <a:r>
            <a:rPr lang="en-US" dirty="0"/>
            <a:t> </a:t>
          </a:r>
          <a:r>
            <a:rPr lang="en-US" dirty="0" err="1"/>
            <a:t>vọng</a:t>
          </a:r>
          <a:r>
            <a:rPr lang="en-US" dirty="0"/>
            <a:t> </a:t>
          </a:r>
          <a:r>
            <a:rPr lang="en-US" dirty="0" err="1"/>
            <a:t>phát</a:t>
          </a:r>
          <a:r>
            <a:rPr lang="en-US" dirty="0"/>
            <a:t> </a:t>
          </a:r>
          <a:r>
            <a:rPr lang="en-US" dirty="0" err="1"/>
            <a:t>triển</a:t>
          </a:r>
          <a:endParaRPr lang="en-US" dirty="0"/>
        </a:p>
      </dgm:t>
    </dgm:pt>
    <dgm:pt modelId="{E91DBCDF-A0B9-40B5-BC61-8C10D569336A}" type="parTrans" cxnId="{FD30B289-B8EE-4781-AE35-7B1B4C0706FF}">
      <dgm:prSet/>
      <dgm:spPr/>
      <dgm:t>
        <a:bodyPr/>
        <a:lstStyle/>
        <a:p>
          <a:endParaRPr lang="en-US"/>
        </a:p>
      </dgm:t>
    </dgm:pt>
    <dgm:pt modelId="{161DEC96-E35F-4D99-BB3A-A9FA8A64E475}" type="sibTrans" cxnId="{FD30B289-B8EE-4781-AE35-7B1B4C0706FF}">
      <dgm:prSet/>
      <dgm:spPr/>
      <dgm:t>
        <a:bodyPr/>
        <a:lstStyle/>
        <a:p>
          <a:endParaRPr lang="en-US"/>
        </a:p>
      </dgm:t>
    </dgm:pt>
    <dgm:pt modelId="{7332AED1-76AE-48F0-A4B3-47EADF990E7D}">
      <dgm:prSet/>
      <dgm:spPr/>
      <dgm:t>
        <a:bodyPr/>
        <a:lstStyle/>
        <a:p>
          <a:r>
            <a:rPr lang="en-US" dirty="0"/>
            <a:t>4. </a:t>
          </a:r>
          <a:r>
            <a:rPr lang="en-US" dirty="0" err="1"/>
            <a:t>Hiệu</a:t>
          </a:r>
          <a:r>
            <a:rPr lang="en-US" dirty="0"/>
            <a:t> </a:t>
          </a:r>
          <a:r>
            <a:rPr lang="en-US" dirty="0" err="1"/>
            <a:t>quả</a:t>
          </a:r>
          <a:r>
            <a:rPr lang="en-US" dirty="0"/>
            <a:t> </a:t>
          </a:r>
          <a:r>
            <a:rPr lang="en-US" dirty="0" err="1"/>
            <a:t>hoạt</a:t>
          </a:r>
          <a:r>
            <a:rPr lang="en-US" dirty="0"/>
            <a:t> </a:t>
          </a:r>
          <a:r>
            <a:rPr lang="en-US" dirty="0" err="1"/>
            <a:t>động</a:t>
          </a:r>
          <a:r>
            <a:rPr lang="en-US" dirty="0"/>
            <a:t> </a:t>
          </a:r>
          <a:r>
            <a:rPr lang="en-US" dirty="0" err="1"/>
            <a:t>kinh</a:t>
          </a:r>
          <a:r>
            <a:rPr lang="en-US" dirty="0"/>
            <a:t> </a:t>
          </a:r>
          <a:r>
            <a:rPr lang="en-US" dirty="0" err="1"/>
            <a:t>doanh</a:t>
          </a:r>
          <a:endParaRPr lang="en-US" dirty="0"/>
        </a:p>
      </dgm:t>
    </dgm:pt>
    <dgm:pt modelId="{72F9D030-9871-45B0-A48B-8EC7B3537A17}" type="parTrans" cxnId="{F6E27610-4279-465A-BB73-78E064B43446}">
      <dgm:prSet/>
      <dgm:spPr/>
      <dgm:t>
        <a:bodyPr/>
        <a:lstStyle/>
        <a:p>
          <a:endParaRPr lang="en-US"/>
        </a:p>
      </dgm:t>
    </dgm:pt>
    <dgm:pt modelId="{347FFC23-7F59-491F-9987-013904C307B6}" type="sibTrans" cxnId="{F6E27610-4279-465A-BB73-78E064B43446}">
      <dgm:prSet/>
      <dgm:spPr/>
      <dgm:t>
        <a:bodyPr/>
        <a:lstStyle/>
        <a:p>
          <a:endParaRPr lang="en-US"/>
        </a:p>
      </dgm:t>
    </dgm:pt>
    <dgm:pt modelId="{00D776F0-3215-4BE6-8648-3CD58436A7D2}">
      <dgm:prSet/>
      <dgm:spPr/>
      <dgm:t>
        <a:bodyPr/>
        <a:lstStyle/>
        <a:p>
          <a:r>
            <a:rPr lang="en-US" dirty="0"/>
            <a:t>1. </a:t>
          </a:r>
          <a:r>
            <a:rPr lang="en-US" dirty="0" err="1"/>
            <a:t>Khả</a:t>
          </a:r>
          <a:r>
            <a:rPr lang="en-US" dirty="0"/>
            <a:t> </a:t>
          </a:r>
          <a:r>
            <a:rPr lang="en-US" dirty="0" err="1"/>
            <a:t>năng</a:t>
          </a:r>
          <a:r>
            <a:rPr lang="en-US" dirty="0"/>
            <a:t> </a:t>
          </a:r>
          <a:r>
            <a:rPr lang="en-US" dirty="0" err="1"/>
            <a:t>thanh</a:t>
          </a:r>
          <a:r>
            <a:rPr lang="en-US" dirty="0"/>
            <a:t> </a:t>
          </a:r>
          <a:r>
            <a:rPr lang="en-US" dirty="0" err="1"/>
            <a:t>toán</a:t>
          </a:r>
          <a:r>
            <a:rPr lang="en-US" dirty="0"/>
            <a:t> </a:t>
          </a:r>
          <a:r>
            <a:rPr lang="en-US" dirty="0" err="1"/>
            <a:t>nợ</a:t>
          </a:r>
          <a:r>
            <a:rPr lang="en-US" dirty="0"/>
            <a:t> </a:t>
          </a:r>
          <a:r>
            <a:rPr lang="en-US" dirty="0" err="1"/>
            <a:t>ngắn</a:t>
          </a:r>
          <a:r>
            <a:rPr lang="en-US" dirty="0"/>
            <a:t> </a:t>
          </a:r>
          <a:r>
            <a:rPr lang="en-US" dirty="0" err="1"/>
            <a:t>hạn</a:t>
          </a:r>
          <a:endParaRPr lang="en-US" dirty="0"/>
        </a:p>
      </dgm:t>
    </dgm:pt>
    <dgm:pt modelId="{A938C782-CC02-4040-854D-8A162F85D41B}" type="parTrans" cxnId="{6B090855-3B05-4424-BB2D-35C8F1272542}">
      <dgm:prSet/>
      <dgm:spPr/>
      <dgm:t>
        <a:bodyPr/>
        <a:lstStyle/>
        <a:p>
          <a:endParaRPr lang="en-US"/>
        </a:p>
      </dgm:t>
    </dgm:pt>
    <dgm:pt modelId="{AB4FA343-9B9A-4B5B-A3DD-AEDA8C87C33E}" type="sibTrans" cxnId="{6B090855-3B05-4424-BB2D-35C8F1272542}">
      <dgm:prSet/>
      <dgm:spPr/>
      <dgm:t>
        <a:bodyPr/>
        <a:lstStyle/>
        <a:p>
          <a:endParaRPr lang="en-US"/>
        </a:p>
      </dgm:t>
    </dgm:pt>
    <dgm:pt modelId="{DDE412FA-08D7-4225-9AA6-9ED77E38344B}">
      <dgm:prSet/>
      <dgm:spPr/>
      <dgm:t>
        <a:bodyPr/>
        <a:lstStyle/>
        <a:p>
          <a:r>
            <a:rPr lang="en-US" dirty="0"/>
            <a:t>2. </a:t>
          </a:r>
          <a:r>
            <a:rPr lang="en-US" dirty="0" err="1"/>
            <a:t>Cơ</a:t>
          </a:r>
          <a:r>
            <a:rPr lang="en-US" dirty="0"/>
            <a:t> </a:t>
          </a:r>
          <a:r>
            <a:rPr lang="en-US" dirty="0" err="1"/>
            <a:t>cấu</a:t>
          </a:r>
          <a:r>
            <a:rPr lang="en-US" dirty="0"/>
            <a:t> </a:t>
          </a:r>
          <a:r>
            <a:rPr lang="en-US" dirty="0" err="1"/>
            <a:t>vốn</a:t>
          </a:r>
          <a:r>
            <a:rPr lang="en-US" dirty="0"/>
            <a:t> </a:t>
          </a:r>
        </a:p>
      </dgm:t>
    </dgm:pt>
    <dgm:pt modelId="{C81B45D1-312E-4BAC-A54F-FBC9489A229D}" type="parTrans" cxnId="{6C1C0A40-5DC0-4340-89FB-CED5DD165FAC}">
      <dgm:prSet/>
      <dgm:spPr/>
      <dgm:t>
        <a:bodyPr/>
        <a:lstStyle/>
        <a:p>
          <a:endParaRPr lang="en-US"/>
        </a:p>
      </dgm:t>
    </dgm:pt>
    <dgm:pt modelId="{611E32D9-E48C-45F1-8FF5-A591B437E0D7}" type="sibTrans" cxnId="{6C1C0A40-5DC0-4340-89FB-CED5DD165FAC}">
      <dgm:prSet/>
      <dgm:spPr/>
      <dgm:t>
        <a:bodyPr/>
        <a:lstStyle/>
        <a:p>
          <a:endParaRPr lang="en-US"/>
        </a:p>
      </dgm:t>
    </dgm:pt>
    <dgm:pt modelId="{6A64DCFD-3A35-4C7A-B786-99E41CC7154B}" type="pres">
      <dgm:prSet presAssocID="{DB8D8ED7-7E01-4FE5-93B0-74AE9D683CED}" presName="Name0" presStyleCnt="0">
        <dgm:presLayoutVars>
          <dgm:chMax val="7"/>
          <dgm:chPref val="7"/>
          <dgm:dir/>
        </dgm:presLayoutVars>
      </dgm:prSet>
      <dgm:spPr/>
    </dgm:pt>
    <dgm:pt modelId="{2266FB43-2814-4CE2-A72E-F688615850F1}" type="pres">
      <dgm:prSet presAssocID="{DB8D8ED7-7E01-4FE5-93B0-74AE9D683CED}" presName="Name1" presStyleCnt="0"/>
      <dgm:spPr/>
    </dgm:pt>
    <dgm:pt modelId="{B95A4BC8-9085-4EB0-A9A4-0C325AE47B8C}" type="pres">
      <dgm:prSet presAssocID="{DB8D8ED7-7E01-4FE5-93B0-74AE9D683CED}" presName="cycle" presStyleCnt="0"/>
      <dgm:spPr/>
    </dgm:pt>
    <dgm:pt modelId="{0F005184-FE2B-417A-8757-9D7807659F07}" type="pres">
      <dgm:prSet presAssocID="{DB8D8ED7-7E01-4FE5-93B0-74AE9D683CED}" presName="srcNode" presStyleLbl="node1" presStyleIdx="0" presStyleCnt="6"/>
      <dgm:spPr/>
    </dgm:pt>
    <dgm:pt modelId="{E19C5672-A3E0-4632-BE09-1610305974E4}" type="pres">
      <dgm:prSet presAssocID="{DB8D8ED7-7E01-4FE5-93B0-74AE9D683CED}" presName="conn" presStyleLbl="parChTrans1D2" presStyleIdx="0" presStyleCnt="1"/>
      <dgm:spPr/>
    </dgm:pt>
    <dgm:pt modelId="{D4067781-F57D-4562-92DA-8E29B779AB5C}" type="pres">
      <dgm:prSet presAssocID="{DB8D8ED7-7E01-4FE5-93B0-74AE9D683CED}" presName="extraNode" presStyleLbl="node1" presStyleIdx="0" presStyleCnt="6"/>
      <dgm:spPr/>
    </dgm:pt>
    <dgm:pt modelId="{3AD116BC-E00C-46CA-8999-5181ABADBD8F}" type="pres">
      <dgm:prSet presAssocID="{DB8D8ED7-7E01-4FE5-93B0-74AE9D683CED}" presName="dstNode" presStyleLbl="node1" presStyleIdx="0" presStyleCnt="6"/>
      <dgm:spPr/>
    </dgm:pt>
    <dgm:pt modelId="{FDEC7C43-D61A-4F31-81C5-0D1BB0858D0A}" type="pres">
      <dgm:prSet presAssocID="{00D776F0-3215-4BE6-8648-3CD58436A7D2}" presName="text_1" presStyleLbl="node1" presStyleIdx="0" presStyleCnt="6">
        <dgm:presLayoutVars>
          <dgm:bulletEnabled val="1"/>
        </dgm:presLayoutVars>
      </dgm:prSet>
      <dgm:spPr/>
    </dgm:pt>
    <dgm:pt modelId="{274622CB-245B-4624-BEDE-8612B8C6A7EA}" type="pres">
      <dgm:prSet presAssocID="{00D776F0-3215-4BE6-8648-3CD58436A7D2}" presName="accent_1" presStyleCnt="0"/>
      <dgm:spPr/>
    </dgm:pt>
    <dgm:pt modelId="{B8092394-F2F5-4527-867A-AB3FCE71A8F8}" type="pres">
      <dgm:prSet presAssocID="{00D776F0-3215-4BE6-8648-3CD58436A7D2}" presName="accentRepeatNode" presStyleLbl="solidFgAcc1" presStyleIdx="0" presStyleCnt="6"/>
      <dgm:spPr/>
    </dgm:pt>
    <dgm:pt modelId="{855023B3-9946-44AE-9B2B-F13A89DB6365}" type="pres">
      <dgm:prSet presAssocID="{DDE412FA-08D7-4225-9AA6-9ED77E38344B}" presName="text_2" presStyleLbl="node1" presStyleIdx="1" presStyleCnt="6">
        <dgm:presLayoutVars>
          <dgm:bulletEnabled val="1"/>
        </dgm:presLayoutVars>
      </dgm:prSet>
      <dgm:spPr/>
    </dgm:pt>
    <dgm:pt modelId="{D175BAF5-4BA6-475D-A5F6-7162D3F84DA4}" type="pres">
      <dgm:prSet presAssocID="{DDE412FA-08D7-4225-9AA6-9ED77E38344B}" presName="accent_2" presStyleCnt="0"/>
      <dgm:spPr/>
    </dgm:pt>
    <dgm:pt modelId="{DC2722DB-C73D-4054-BC2D-D84D79394992}" type="pres">
      <dgm:prSet presAssocID="{DDE412FA-08D7-4225-9AA6-9ED77E38344B}" presName="accentRepeatNode" presStyleLbl="solidFgAcc1" presStyleIdx="1" presStyleCnt="6"/>
      <dgm:spPr/>
    </dgm:pt>
    <dgm:pt modelId="{11A74F2B-B139-4B0D-BA96-912EB4320E7B}" type="pres">
      <dgm:prSet presAssocID="{B7018F20-19E5-43E3-B271-D5807B005030}" presName="text_3" presStyleLbl="node1" presStyleIdx="2" presStyleCnt="6">
        <dgm:presLayoutVars>
          <dgm:bulletEnabled val="1"/>
        </dgm:presLayoutVars>
      </dgm:prSet>
      <dgm:spPr/>
    </dgm:pt>
    <dgm:pt modelId="{37364308-DB9D-4441-B54F-EDE9F5AEBE7A}" type="pres">
      <dgm:prSet presAssocID="{B7018F20-19E5-43E3-B271-D5807B005030}" presName="accent_3" presStyleCnt="0"/>
      <dgm:spPr/>
    </dgm:pt>
    <dgm:pt modelId="{2603DF58-6FF9-4029-829B-236BEB4C240B}" type="pres">
      <dgm:prSet presAssocID="{B7018F20-19E5-43E3-B271-D5807B005030}" presName="accentRepeatNode" presStyleLbl="solidFgAcc1" presStyleIdx="2" presStyleCnt="6"/>
      <dgm:spPr/>
    </dgm:pt>
    <dgm:pt modelId="{B6DB4292-E2BC-41E0-A1F3-06133F4D9FB2}" type="pres">
      <dgm:prSet presAssocID="{7332AED1-76AE-48F0-A4B3-47EADF990E7D}" presName="text_4" presStyleLbl="node1" presStyleIdx="3" presStyleCnt="6">
        <dgm:presLayoutVars>
          <dgm:bulletEnabled val="1"/>
        </dgm:presLayoutVars>
      </dgm:prSet>
      <dgm:spPr/>
    </dgm:pt>
    <dgm:pt modelId="{E11420EB-0F8E-459F-BFAB-287BE87BAFD5}" type="pres">
      <dgm:prSet presAssocID="{7332AED1-76AE-48F0-A4B3-47EADF990E7D}" presName="accent_4" presStyleCnt="0"/>
      <dgm:spPr/>
    </dgm:pt>
    <dgm:pt modelId="{90EB568F-61CA-42A5-B821-0D002E15D142}" type="pres">
      <dgm:prSet presAssocID="{7332AED1-76AE-48F0-A4B3-47EADF990E7D}" presName="accentRepeatNode" presStyleLbl="solidFgAcc1" presStyleIdx="3" presStyleCnt="6"/>
      <dgm:spPr/>
    </dgm:pt>
    <dgm:pt modelId="{5372C6AC-A4E2-4DB3-8CE5-4EB062973489}" type="pres">
      <dgm:prSet presAssocID="{B2DDE9D5-FDF9-443D-A990-F72AEE1FBA59}" presName="text_5" presStyleLbl="node1" presStyleIdx="4" presStyleCnt="6">
        <dgm:presLayoutVars>
          <dgm:bulletEnabled val="1"/>
        </dgm:presLayoutVars>
      </dgm:prSet>
      <dgm:spPr/>
    </dgm:pt>
    <dgm:pt modelId="{FA821B2A-DDA7-4EFA-911F-44F48BF46940}" type="pres">
      <dgm:prSet presAssocID="{B2DDE9D5-FDF9-443D-A990-F72AEE1FBA59}" presName="accent_5" presStyleCnt="0"/>
      <dgm:spPr/>
    </dgm:pt>
    <dgm:pt modelId="{89D6B325-8F17-490E-B379-6302E4A51873}" type="pres">
      <dgm:prSet presAssocID="{B2DDE9D5-FDF9-443D-A990-F72AEE1FBA59}" presName="accentRepeatNode" presStyleLbl="solidFgAcc1" presStyleIdx="4" presStyleCnt="6"/>
      <dgm:spPr/>
    </dgm:pt>
    <dgm:pt modelId="{FD6BB323-940E-4723-BD5B-A0EF7977F818}" type="pres">
      <dgm:prSet presAssocID="{DFEDC2F2-5799-4682-98E9-1C385984BC34}" presName="text_6" presStyleLbl="node1" presStyleIdx="5" presStyleCnt="6">
        <dgm:presLayoutVars>
          <dgm:bulletEnabled val="1"/>
        </dgm:presLayoutVars>
      </dgm:prSet>
      <dgm:spPr/>
    </dgm:pt>
    <dgm:pt modelId="{54C1A5EE-452A-4EDD-8966-E3F608EBCFFA}" type="pres">
      <dgm:prSet presAssocID="{DFEDC2F2-5799-4682-98E9-1C385984BC34}" presName="accent_6" presStyleCnt="0"/>
      <dgm:spPr/>
    </dgm:pt>
    <dgm:pt modelId="{CA3F0391-CA9C-4AE9-824D-91447E26B666}" type="pres">
      <dgm:prSet presAssocID="{DFEDC2F2-5799-4682-98E9-1C385984BC34}" presName="accentRepeatNode" presStyleLbl="solidFgAcc1" presStyleIdx="5" presStyleCnt="6"/>
      <dgm:spPr/>
    </dgm:pt>
  </dgm:ptLst>
  <dgm:cxnLst>
    <dgm:cxn modelId="{0C8EF509-881D-4EF1-888E-2A45AE51395D}" type="presOf" srcId="{DB8D8ED7-7E01-4FE5-93B0-74AE9D683CED}" destId="{6A64DCFD-3A35-4C7A-B786-99E41CC7154B}" srcOrd="0" destOrd="0" presId="urn:microsoft.com/office/officeart/2008/layout/VerticalCurvedList"/>
    <dgm:cxn modelId="{4C51DB0C-053B-4447-9851-3F8E89F162EC}" srcId="{DB8D8ED7-7E01-4FE5-93B0-74AE9D683CED}" destId="{B7018F20-19E5-43E3-B271-D5807B005030}" srcOrd="2" destOrd="0" parTransId="{27D0DCD4-1893-42BB-8839-A3A42097A541}" sibTransId="{A05E0254-940D-4EF9-8BAC-2F15CD762E61}"/>
    <dgm:cxn modelId="{F6E27610-4279-465A-BB73-78E064B43446}" srcId="{DB8D8ED7-7E01-4FE5-93B0-74AE9D683CED}" destId="{7332AED1-76AE-48F0-A4B3-47EADF990E7D}" srcOrd="3" destOrd="0" parTransId="{72F9D030-9871-45B0-A48B-8EC7B3537A17}" sibTransId="{347FFC23-7F59-491F-9987-013904C307B6}"/>
    <dgm:cxn modelId="{B9BD2226-7259-49A5-98B2-DA6AB08C7590}" type="presOf" srcId="{00D776F0-3215-4BE6-8648-3CD58436A7D2}" destId="{FDEC7C43-D61A-4F31-81C5-0D1BB0858D0A}" srcOrd="0" destOrd="0" presId="urn:microsoft.com/office/officeart/2008/layout/VerticalCurvedList"/>
    <dgm:cxn modelId="{72BF1938-F584-4183-BDC3-2B0FA59A9C5D}" type="presOf" srcId="{AB4FA343-9B9A-4B5B-A3DD-AEDA8C87C33E}" destId="{E19C5672-A3E0-4632-BE09-1610305974E4}" srcOrd="0" destOrd="0" presId="urn:microsoft.com/office/officeart/2008/layout/VerticalCurvedList"/>
    <dgm:cxn modelId="{6C1C0A40-5DC0-4340-89FB-CED5DD165FAC}" srcId="{DB8D8ED7-7E01-4FE5-93B0-74AE9D683CED}" destId="{DDE412FA-08D7-4225-9AA6-9ED77E38344B}" srcOrd="1" destOrd="0" parTransId="{C81B45D1-312E-4BAC-A54F-FBC9489A229D}" sibTransId="{611E32D9-E48C-45F1-8FF5-A591B437E0D7}"/>
    <dgm:cxn modelId="{907EEC6A-A3C2-4E0A-A9C6-64380317331C}" type="presOf" srcId="{B7018F20-19E5-43E3-B271-D5807B005030}" destId="{11A74F2B-B139-4B0D-BA96-912EB4320E7B}" srcOrd="0" destOrd="0" presId="urn:microsoft.com/office/officeart/2008/layout/VerticalCurvedList"/>
    <dgm:cxn modelId="{6B090855-3B05-4424-BB2D-35C8F1272542}" srcId="{DB8D8ED7-7E01-4FE5-93B0-74AE9D683CED}" destId="{00D776F0-3215-4BE6-8648-3CD58436A7D2}" srcOrd="0" destOrd="0" parTransId="{A938C782-CC02-4040-854D-8A162F85D41B}" sibTransId="{AB4FA343-9B9A-4B5B-A3DD-AEDA8C87C33E}"/>
    <dgm:cxn modelId="{FD30B289-B8EE-4781-AE35-7B1B4C0706FF}" srcId="{DB8D8ED7-7E01-4FE5-93B0-74AE9D683CED}" destId="{DFEDC2F2-5799-4682-98E9-1C385984BC34}" srcOrd="5" destOrd="0" parTransId="{E91DBCDF-A0B9-40B5-BC61-8C10D569336A}" sibTransId="{161DEC96-E35F-4D99-BB3A-A9FA8A64E475}"/>
    <dgm:cxn modelId="{BB1F8292-6D2D-4214-BDD5-D8C537559BF3}" type="presOf" srcId="{DFEDC2F2-5799-4682-98E9-1C385984BC34}" destId="{FD6BB323-940E-4723-BD5B-A0EF7977F818}" srcOrd="0" destOrd="0" presId="urn:microsoft.com/office/officeart/2008/layout/VerticalCurvedList"/>
    <dgm:cxn modelId="{903C549C-E409-4C38-9FEB-51EFEB21C876}" srcId="{DB8D8ED7-7E01-4FE5-93B0-74AE9D683CED}" destId="{B2DDE9D5-FDF9-443D-A990-F72AEE1FBA59}" srcOrd="4" destOrd="0" parTransId="{4F1B8FB0-959D-4405-AC12-9CA27DF49277}" sibTransId="{640EB063-105B-4DE0-90AD-0C499F9532C4}"/>
    <dgm:cxn modelId="{ADDAA8EF-DA87-4B42-8336-402A8D9F9FCE}" type="presOf" srcId="{DDE412FA-08D7-4225-9AA6-9ED77E38344B}" destId="{855023B3-9946-44AE-9B2B-F13A89DB6365}" srcOrd="0" destOrd="0" presId="urn:microsoft.com/office/officeart/2008/layout/VerticalCurvedList"/>
    <dgm:cxn modelId="{9176A8F9-ED4D-42A4-AFC6-F657965E9528}" type="presOf" srcId="{B2DDE9D5-FDF9-443D-A990-F72AEE1FBA59}" destId="{5372C6AC-A4E2-4DB3-8CE5-4EB062973489}" srcOrd="0" destOrd="0" presId="urn:microsoft.com/office/officeart/2008/layout/VerticalCurvedList"/>
    <dgm:cxn modelId="{CC0885FC-5449-4AFE-9308-9D5ED1920964}" type="presOf" srcId="{7332AED1-76AE-48F0-A4B3-47EADF990E7D}" destId="{B6DB4292-E2BC-41E0-A1F3-06133F4D9FB2}" srcOrd="0" destOrd="0" presId="urn:microsoft.com/office/officeart/2008/layout/VerticalCurvedList"/>
    <dgm:cxn modelId="{D7C2D472-858C-4762-AEC8-1426A95C76F2}" type="presParOf" srcId="{6A64DCFD-3A35-4C7A-B786-99E41CC7154B}" destId="{2266FB43-2814-4CE2-A72E-F688615850F1}" srcOrd="0" destOrd="0" presId="urn:microsoft.com/office/officeart/2008/layout/VerticalCurvedList"/>
    <dgm:cxn modelId="{145C3AC8-FDC7-4F29-8F5C-2742359A76B1}" type="presParOf" srcId="{2266FB43-2814-4CE2-A72E-F688615850F1}" destId="{B95A4BC8-9085-4EB0-A9A4-0C325AE47B8C}" srcOrd="0" destOrd="0" presId="urn:microsoft.com/office/officeart/2008/layout/VerticalCurvedList"/>
    <dgm:cxn modelId="{329D26C9-0B20-4052-A682-BB949F39935C}" type="presParOf" srcId="{B95A4BC8-9085-4EB0-A9A4-0C325AE47B8C}" destId="{0F005184-FE2B-417A-8757-9D7807659F07}" srcOrd="0" destOrd="0" presId="urn:microsoft.com/office/officeart/2008/layout/VerticalCurvedList"/>
    <dgm:cxn modelId="{7F553CF6-F584-47E9-8937-B6D2BD441C90}" type="presParOf" srcId="{B95A4BC8-9085-4EB0-A9A4-0C325AE47B8C}" destId="{E19C5672-A3E0-4632-BE09-1610305974E4}" srcOrd="1" destOrd="0" presId="urn:microsoft.com/office/officeart/2008/layout/VerticalCurvedList"/>
    <dgm:cxn modelId="{61544057-C0AB-437D-8E72-CD953B5069A4}" type="presParOf" srcId="{B95A4BC8-9085-4EB0-A9A4-0C325AE47B8C}" destId="{D4067781-F57D-4562-92DA-8E29B779AB5C}" srcOrd="2" destOrd="0" presId="urn:microsoft.com/office/officeart/2008/layout/VerticalCurvedList"/>
    <dgm:cxn modelId="{352ACB0B-85C0-4F73-94A1-FD555DC6B3C4}" type="presParOf" srcId="{B95A4BC8-9085-4EB0-A9A4-0C325AE47B8C}" destId="{3AD116BC-E00C-46CA-8999-5181ABADBD8F}" srcOrd="3" destOrd="0" presId="urn:microsoft.com/office/officeart/2008/layout/VerticalCurvedList"/>
    <dgm:cxn modelId="{7EAE709E-777D-4CB2-82B1-CBE4FCFC545A}" type="presParOf" srcId="{2266FB43-2814-4CE2-A72E-F688615850F1}" destId="{FDEC7C43-D61A-4F31-81C5-0D1BB0858D0A}" srcOrd="1" destOrd="0" presId="urn:microsoft.com/office/officeart/2008/layout/VerticalCurvedList"/>
    <dgm:cxn modelId="{B9073DB1-E6CB-4061-A046-4E4F5A25A0EC}" type="presParOf" srcId="{2266FB43-2814-4CE2-A72E-F688615850F1}" destId="{274622CB-245B-4624-BEDE-8612B8C6A7EA}" srcOrd="2" destOrd="0" presId="urn:microsoft.com/office/officeart/2008/layout/VerticalCurvedList"/>
    <dgm:cxn modelId="{E89384D1-C1FE-46BE-93E2-8DBAE6757D3B}" type="presParOf" srcId="{274622CB-245B-4624-BEDE-8612B8C6A7EA}" destId="{B8092394-F2F5-4527-867A-AB3FCE71A8F8}" srcOrd="0" destOrd="0" presId="urn:microsoft.com/office/officeart/2008/layout/VerticalCurvedList"/>
    <dgm:cxn modelId="{865E65C0-5EED-4519-9C8B-36BCAA3D8107}" type="presParOf" srcId="{2266FB43-2814-4CE2-A72E-F688615850F1}" destId="{855023B3-9946-44AE-9B2B-F13A89DB6365}" srcOrd="3" destOrd="0" presId="urn:microsoft.com/office/officeart/2008/layout/VerticalCurvedList"/>
    <dgm:cxn modelId="{00C0B890-064F-4847-B559-DCC528898D27}" type="presParOf" srcId="{2266FB43-2814-4CE2-A72E-F688615850F1}" destId="{D175BAF5-4BA6-475D-A5F6-7162D3F84DA4}" srcOrd="4" destOrd="0" presId="urn:microsoft.com/office/officeart/2008/layout/VerticalCurvedList"/>
    <dgm:cxn modelId="{69494EDD-92BC-4EB3-8C74-F746E53E958D}" type="presParOf" srcId="{D175BAF5-4BA6-475D-A5F6-7162D3F84DA4}" destId="{DC2722DB-C73D-4054-BC2D-D84D79394992}" srcOrd="0" destOrd="0" presId="urn:microsoft.com/office/officeart/2008/layout/VerticalCurvedList"/>
    <dgm:cxn modelId="{5FBCAE05-DBE4-48C0-88F4-ECFFB8302DE2}" type="presParOf" srcId="{2266FB43-2814-4CE2-A72E-F688615850F1}" destId="{11A74F2B-B139-4B0D-BA96-912EB4320E7B}" srcOrd="5" destOrd="0" presId="urn:microsoft.com/office/officeart/2008/layout/VerticalCurvedList"/>
    <dgm:cxn modelId="{9A1747FF-5BC3-49D7-89B0-103548AE0F32}" type="presParOf" srcId="{2266FB43-2814-4CE2-A72E-F688615850F1}" destId="{37364308-DB9D-4441-B54F-EDE9F5AEBE7A}" srcOrd="6" destOrd="0" presId="urn:microsoft.com/office/officeart/2008/layout/VerticalCurvedList"/>
    <dgm:cxn modelId="{BC125DCD-1345-4518-AF93-6E41CBE536D4}" type="presParOf" srcId="{37364308-DB9D-4441-B54F-EDE9F5AEBE7A}" destId="{2603DF58-6FF9-4029-829B-236BEB4C240B}" srcOrd="0" destOrd="0" presId="urn:microsoft.com/office/officeart/2008/layout/VerticalCurvedList"/>
    <dgm:cxn modelId="{DFDE359F-044C-410D-819E-972E08E3ED2A}" type="presParOf" srcId="{2266FB43-2814-4CE2-A72E-F688615850F1}" destId="{B6DB4292-E2BC-41E0-A1F3-06133F4D9FB2}" srcOrd="7" destOrd="0" presId="urn:microsoft.com/office/officeart/2008/layout/VerticalCurvedList"/>
    <dgm:cxn modelId="{1CD6706B-1195-47D5-9A75-BFAA20065F48}" type="presParOf" srcId="{2266FB43-2814-4CE2-A72E-F688615850F1}" destId="{E11420EB-0F8E-459F-BFAB-287BE87BAFD5}" srcOrd="8" destOrd="0" presId="urn:microsoft.com/office/officeart/2008/layout/VerticalCurvedList"/>
    <dgm:cxn modelId="{D84AC6F3-6632-4C30-A1E4-61804B5F07BA}" type="presParOf" srcId="{E11420EB-0F8E-459F-BFAB-287BE87BAFD5}" destId="{90EB568F-61CA-42A5-B821-0D002E15D142}" srcOrd="0" destOrd="0" presId="urn:microsoft.com/office/officeart/2008/layout/VerticalCurvedList"/>
    <dgm:cxn modelId="{44E7B638-8A1A-4D94-B2C0-7E5A990225F6}" type="presParOf" srcId="{2266FB43-2814-4CE2-A72E-F688615850F1}" destId="{5372C6AC-A4E2-4DB3-8CE5-4EB062973489}" srcOrd="9" destOrd="0" presId="urn:microsoft.com/office/officeart/2008/layout/VerticalCurvedList"/>
    <dgm:cxn modelId="{99C18CBD-5D66-4091-8BB8-54AED394354A}" type="presParOf" srcId="{2266FB43-2814-4CE2-A72E-F688615850F1}" destId="{FA821B2A-DDA7-4EFA-911F-44F48BF46940}" srcOrd="10" destOrd="0" presId="urn:microsoft.com/office/officeart/2008/layout/VerticalCurvedList"/>
    <dgm:cxn modelId="{3BCD688A-AAD4-401B-B8A0-57E0DCD23326}" type="presParOf" srcId="{FA821B2A-DDA7-4EFA-911F-44F48BF46940}" destId="{89D6B325-8F17-490E-B379-6302E4A51873}" srcOrd="0" destOrd="0" presId="urn:microsoft.com/office/officeart/2008/layout/VerticalCurvedList"/>
    <dgm:cxn modelId="{62DA5985-741B-4F92-AC8B-36B06C44A4A6}" type="presParOf" srcId="{2266FB43-2814-4CE2-A72E-F688615850F1}" destId="{FD6BB323-940E-4723-BD5B-A0EF7977F818}" srcOrd="11" destOrd="0" presId="urn:microsoft.com/office/officeart/2008/layout/VerticalCurvedList"/>
    <dgm:cxn modelId="{AD5D2018-4D0B-45BA-AFC5-EF6D4BA1D50F}" type="presParOf" srcId="{2266FB43-2814-4CE2-A72E-F688615850F1}" destId="{54C1A5EE-452A-4EDD-8966-E3F608EBCFFA}" srcOrd="12" destOrd="0" presId="urn:microsoft.com/office/officeart/2008/layout/VerticalCurvedList"/>
    <dgm:cxn modelId="{F3443754-8B4D-4A48-805B-56A500C14ECA}" type="presParOf" srcId="{54C1A5EE-452A-4EDD-8966-E3F608EBCFFA}" destId="{CA3F0391-CA9C-4AE9-824D-91447E26B66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232CA4-B349-462B-9AF7-D1015E1E42E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B2782B1A-F52C-4D3A-8337-A7A534454374}">
      <dgm:prSet phldrT="[Text]"/>
      <dgm:spPr/>
      <dgm:t>
        <a:bodyPr/>
        <a:lstStyle/>
        <a:p>
          <a:r>
            <a:rPr lang="en-US" dirty="0" err="1"/>
            <a:t>Nhóm</a:t>
          </a:r>
          <a:r>
            <a:rPr lang="en-US" dirty="0"/>
            <a:t> 1</a:t>
          </a:r>
        </a:p>
      </dgm:t>
    </dgm:pt>
    <dgm:pt modelId="{0058273E-EE5E-453D-895B-656B70A2F6A8}" type="parTrans" cxnId="{39D6F532-1AB5-47B3-A228-5499B584B764}">
      <dgm:prSet/>
      <dgm:spPr/>
      <dgm:t>
        <a:bodyPr/>
        <a:lstStyle/>
        <a:p>
          <a:endParaRPr lang="en-US"/>
        </a:p>
      </dgm:t>
    </dgm:pt>
    <dgm:pt modelId="{9D5171C5-B04D-4FC3-A947-D6F68AA9FD36}" type="sibTrans" cxnId="{39D6F532-1AB5-47B3-A228-5499B584B764}">
      <dgm:prSet/>
      <dgm:spPr/>
      <dgm:t>
        <a:bodyPr/>
        <a:lstStyle/>
        <a:p>
          <a:endParaRPr lang="en-US"/>
        </a:p>
      </dgm:t>
    </dgm:pt>
    <dgm:pt modelId="{DCD16A83-1CC3-4B85-A79D-E52A9133302E}">
      <dgm:prSet phldrT="[Text]" custT="1"/>
      <dgm:spPr/>
      <dgm:t>
        <a:bodyPr/>
        <a:lstStyle/>
        <a:p>
          <a:r>
            <a:rPr lang="en-US" sz="2400" dirty="0" err="1"/>
            <a:t>Chỉ</a:t>
          </a:r>
          <a:r>
            <a:rPr lang="en-US" sz="2400" dirty="0"/>
            <a:t> </a:t>
          </a:r>
          <a:r>
            <a:rPr lang="en-US" sz="2400" dirty="0" err="1"/>
            <a:t>số</a:t>
          </a:r>
          <a:r>
            <a:rPr lang="en-US" sz="2400" dirty="0"/>
            <a:t> </a:t>
          </a:r>
          <a:r>
            <a:rPr lang="en-US" sz="2400" dirty="0" err="1"/>
            <a:t>thanh</a:t>
          </a:r>
          <a:r>
            <a:rPr lang="en-US" sz="2400" dirty="0"/>
            <a:t> </a:t>
          </a:r>
          <a:r>
            <a:rPr lang="en-US" sz="2400" dirty="0" err="1"/>
            <a:t>toán</a:t>
          </a:r>
          <a:r>
            <a:rPr lang="en-US" sz="2400" dirty="0"/>
            <a:t> </a:t>
          </a:r>
          <a:r>
            <a:rPr lang="en-US" sz="2400" dirty="0" err="1"/>
            <a:t>hiện</a:t>
          </a:r>
          <a:r>
            <a:rPr lang="en-US" sz="2400" dirty="0"/>
            <a:t> </a:t>
          </a:r>
          <a:r>
            <a:rPr lang="en-US" sz="2400" dirty="0" err="1"/>
            <a:t>tại</a:t>
          </a:r>
          <a:endParaRPr lang="en-US" sz="2400" dirty="0"/>
        </a:p>
      </dgm:t>
    </dgm:pt>
    <dgm:pt modelId="{9BBEA7C8-0663-45E0-ADBE-5A44C6AE628B}" type="parTrans" cxnId="{47E1514F-859F-4581-A504-9A7B47AA2515}">
      <dgm:prSet/>
      <dgm:spPr/>
      <dgm:t>
        <a:bodyPr/>
        <a:lstStyle/>
        <a:p>
          <a:endParaRPr lang="en-US"/>
        </a:p>
      </dgm:t>
    </dgm:pt>
    <dgm:pt modelId="{F8484FEA-BF0C-4E41-95F1-4837F284FA25}" type="sibTrans" cxnId="{47E1514F-859F-4581-A504-9A7B47AA2515}">
      <dgm:prSet/>
      <dgm:spPr/>
      <dgm:t>
        <a:bodyPr/>
        <a:lstStyle/>
        <a:p>
          <a:endParaRPr lang="en-US"/>
        </a:p>
      </dgm:t>
    </dgm:pt>
    <dgm:pt modelId="{E52597CF-3FCB-4A9C-9129-F9E414D14EF3}">
      <dgm:prSet phldrT="[Text]" custT="1"/>
      <dgm:spPr/>
      <dgm:t>
        <a:bodyPr/>
        <a:lstStyle/>
        <a:p>
          <a:r>
            <a:rPr lang="en-US" sz="2400" dirty="0" err="1"/>
            <a:t>Chỉ</a:t>
          </a:r>
          <a:r>
            <a:rPr lang="en-US" sz="2400" dirty="0"/>
            <a:t> </a:t>
          </a:r>
          <a:r>
            <a:rPr lang="en-US" sz="2400" dirty="0" err="1"/>
            <a:t>số</a:t>
          </a:r>
          <a:r>
            <a:rPr lang="en-US" sz="2400" dirty="0"/>
            <a:t> </a:t>
          </a:r>
          <a:r>
            <a:rPr lang="en-US" sz="2400" dirty="0" err="1"/>
            <a:t>thanh</a:t>
          </a:r>
          <a:r>
            <a:rPr lang="en-US" sz="2400" dirty="0"/>
            <a:t> </a:t>
          </a:r>
          <a:r>
            <a:rPr lang="en-US" sz="2400" dirty="0" err="1"/>
            <a:t>toán</a:t>
          </a:r>
          <a:r>
            <a:rPr lang="en-US" sz="2400" dirty="0"/>
            <a:t> </a:t>
          </a:r>
          <a:r>
            <a:rPr lang="en-US" sz="2400" dirty="0" err="1"/>
            <a:t>nhanh</a:t>
          </a:r>
          <a:endParaRPr lang="en-US" sz="2400" dirty="0"/>
        </a:p>
      </dgm:t>
    </dgm:pt>
    <dgm:pt modelId="{895971A3-C0FE-4F0F-AD30-5EE368EA8D61}" type="parTrans" cxnId="{69634895-314F-49B0-A546-0D3ABD022E56}">
      <dgm:prSet/>
      <dgm:spPr/>
      <dgm:t>
        <a:bodyPr/>
        <a:lstStyle/>
        <a:p>
          <a:endParaRPr lang="en-US"/>
        </a:p>
      </dgm:t>
    </dgm:pt>
    <dgm:pt modelId="{EF9A787B-C6AF-48FC-84A3-73DF6EB39B98}" type="sibTrans" cxnId="{69634895-314F-49B0-A546-0D3ABD022E56}">
      <dgm:prSet/>
      <dgm:spPr/>
      <dgm:t>
        <a:bodyPr/>
        <a:lstStyle/>
        <a:p>
          <a:endParaRPr lang="en-US"/>
        </a:p>
      </dgm:t>
    </dgm:pt>
    <dgm:pt modelId="{BB9CA2F9-7CE5-4788-8A93-B5EB1C484163}">
      <dgm:prSet phldrT="[Text]"/>
      <dgm:spPr/>
      <dgm:t>
        <a:bodyPr/>
        <a:lstStyle/>
        <a:p>
          <a:r>
            <a:rPr lang="en-US" dirty="0" err="1"/>
            <a:t>Nhóm</a:t>
          </a:r>
          <a:r>
            <a:rPr lang="en-US" dirty="0"/>
            <a:t> 2</a:t>
          </a:r>
        </a:p>
      </dgm:t>
    </dgm:pt>
    <dgm:pt modelId="{A13336C8-A1CC-4579-A5A0-EF01E8EDB5AD}" type="parTrans" cxnId="{0E8F29AD-1F29-4820-BF4C-37F73237179D}">
      <dgm:prSet/>
      <dgm:spPr/>
      <dgm:t>
        <a:bodyPr/>
        <a:lstStyle/>
        <a:p>
          <a:endParaRPr lang="en-US"/>
        </a:p>
      </dgm:t>
    </dgm:pt>
    <dgm:pt modelId="{09F5CAF9-B71A-4145-9755-92D90C84EA69}" type="sibTrans" cxnId="{0E8F29AD-1F29-4820-BF4C-37F73237179D}">
      <dgm:prSet/>
      <dgm:spPr/>
      <dgm:t>
        <a:bodyPr/>
        <a:lstStyle/>
        <a:p>
          <a:endParaRPr lang="en-US"/>
        </a:p>
      </dgm:t>
    </dgm:pt>
    <dgm:pt modelId="{98D88667-EC3D-4A67-9B1A-78395F631B9F}">
      <dgm:prSet phldrT="[Text]" custT="1"/>
      <dgm:spPr/>
      <dgm:t>
        <a:bodyPr/>
        <a:lstStyle/>
        <a:p>
          <a:r>
            <a:rPr lang="en-US" sz="2400" dirty="0" err="1"/>
            <a:t>Chỉ</a:t>
          </a:r>
          <a:r>
            <a:rPr lang="en-US" sz="2400" dirty="0"/>
            <a:t> </a:t>
          </a:r>
          <a:r>
            <a:rPr lang="en-US" sz="2400" dirty="0" err="1"/>
            <a:t>số</a:t>
          </a:r>
          <a:r>
            <a:rPr lang="en-US" sz="2400" dirty="0"/>
            <a:t> </a:t>
          </a:r>
          <a:r>
            <a:rPr lang="en-US" sz="2400" dirty="0" err="1"/>
            <a:t>trái</a:t>
          </a:r>
          <a:r>
            <a:rPr lang="en-US" sz="2400" dirty="0"/>
            <a:t> </a:t>
          </a:r>
          <a:r>
            <a:rPr lang="en-US" sz="2400" dirty="0" err="1"/>
            <a:t>phiếu</a:t>
          </a:r>
          <a:endParaRPr lang="en-US" sz="2400" dirty="0"/>
        </a:p>
      </dgm:t>
    </dgm:pt>
    <dgm:pt modelId="{4B660D65-1C55-4D43-B88A-3284B334E9A5}" type="parTrans" cxnId="{1B81F15E-1514-4296-B584-0E477A8C9AB1}">
      <dgm:prSet/>
      <dgm:spPr/>
      <dgm:t>
        <a:bodyPr/>
        <a:lstStyle/>
        <a:p>
          <a:endParaRPr lang="en-US"/>
        </a:p>
      </dgm:t>
    </dgm:pt>
    <dgm:pt modelId="{9134581F-2745-41E5-A526-570571883797}" type="sibTrans" cxnId="{1B81F15E-1514-4296-B584-0E477A8C9AB1}">
      <dgm:prSet/>
      <dgm:spPr/>
      <dgm:t>
        <a:bodyPr/>
        <a:lstStyle/>
        <a:p>
          <a:endParaRPr lang="en-US"/>
        </a:p>
      </dgm:t>
    </dgm:pt>
    <dgm:pt modelId="{F3ABFBFF-8D5B-4124-8895-C4D1C9C121CB}">
      <dgm:prSet phldrT="[Text]" custT="1"/>
      <dgm:spPr/>
      <dgm:t>
        <a:bodyPr/>
        <a:lstStyle/>
        <a:p>
          <a:r>
            <a:rPr lang="en-US" sz="2400" dirty="0" err="1"/>
            <a:t>Chỉ</a:t>
          </a:r>
          <a:r>
            <a:rPr lang="en-US" sz="2400" dirty="0"/>
            <a:t> </a:t>
          </a:r>
          <a:r>
            <a:rPr lang="en-US" sz="2400" dirty="0" err="1"/>
            <a:t>số</a:t>
          </a:r>
          <a:r>
            <a:rPr lang="en-US" sz="2400" dirty="0"/>
            <a:t> </a:t>
          </a:r>
          <a:r>
            <a:rPr lang="en-US" sz="2400" dirty="0" err="1"/>
            <a:t>cổ</a:t>
          </a:r>
          <a:r>
            <a:rPr lang="en-US" sz="2400" dirty="0"/>
            <a:t> </a:t>
          </a:r>
          <a:r>
            <a:rPr lang="en-US" sz="2400" dirty="0" err="1"/>
            <a:t>phiếu</a:t>
          </a:r>
          <a:r>
            <a:rPr lang="en-US" sz="2400" dirty="0"/>
            <a:t> </a:t>
          </a:r>
          <a:r>
            <a:rPr lang="en-US" sz="2400" dirty="0" err="1"/>
            <a:t>ưu</a:t>
          </a:r>
          <a:r>
            <a:rPr lang="en-US" sz="2400" dirty="0"/>
            <a:t> </a:t>
          </a:r>
          <a:r>
            <a:rPr lang="en-US" sz="2400" dirty="0" err="1"/>
            <a:t>đãi</a:t>
          </a:r>
          <a:endParaRPr lang="en-US" sz="2400" dirty="0"/>
        </a:p>
      </dgm:t>
    </dgm:pt>
    <dgm:pt modelId="{BAE31635-9E24-49CE-A6FB-62F43C5A4018}" type="parTrans" cxnId="{DCAFA5C2-448B-4321-8BC4-8CA9AB90CC5E}">
      <dgm:prSet/>
      <dgm:spPr/>
      <dgm:t>
        <a:bodyPr/>
        <a:lstStyle/>
        <a:p>
          <a:endParaRPr lang="en-US"/>
        </a:p>
      </dgm:t>
    </dgm:pt>
    <dgm:pt modelId="{2B49285D-6B82-4544-8016-A44E7B29B063}" type="sibTrans" cxnId="{DCAFA5C2-448B-4321-8BC4-8CA9AB90CC5E}">
      <dgm:prSet/>
      <dgm:spPr/>
      <dgm:t>
        <a:bodyPr/>
        <a:lstStyle/>
        <a:p>
          <a:endParaRPr lang="en-US"/>
        </a:p>
      </dgm:t>
    </dgm:pt>
    <dgm:pt modelId="{B4966809-480B-4B17-9F38-EF37AB95EEAF}">
      <dgm:prSet phldrT="[Text]"/>
      <dgm:spPr/>
      <dgm:t>
        <a:bodyPr/>
        <a:lstStyle/>
        <a:p>
          <a:r>
            <a:rPr lang="en-US" dirty="0" err="1"/>
            <a:t>Nhóm</a:t>
          </a:r>
          <a:r>
            <a:rPr lang="en-US" dirty="0"/>
            <a:t> 3</a:t>
          </a:r>
        </a:p>
      </dgm:t>
    </dgm:pt>
    <dgm:pt modelId="{0B221ECD-04F0-4BEE-B84D-04FB7C62D5CC}" type="parTrans" cxnId="{79BD28D6-43FF-4FD5-AD6E-CAC2AA9BC9A9}">
      <dgm:prSet/>
      <dgm:spPr/>
      <dgm:t>
        <a:bodyPr/>
        <a:lstStyle/>
        <a:p>
          <a:endParaRPr lang="en-US"/>
        </a:p>
      </dgm:t>
    </dgm:pt>
    <dgm:pt modelId="{2C872058-803D-4E59-BC00-D0D855453E11}" type="sibTrans" cxnId="{79BD28D6-43FF-4FD5-AD6E-CAC2AA9BC9A9}">
      <dgm:prSet/>
      <dgm:spPr/>
      <dgm:t>
        <a:bodyPr/>
        <a:lstStyle/>
        <a:p>
          <a:endParaRPr lang="en-US"/>
        </a:p>
      </dgm:t>
    </dgm:pt>
    <dgm:pt modelId="{AF13B00E-D180-4F27-B042-9D5DBA04DFC7}">
      <dgm:prSet phldrT="[Text]" custT="1"/>
      <dgm:spPr/>
      <dgm:t>
        <a:bodyPr/>
        <a:lstStyle/>
        <a:p>
          <a:r>
            <a:rPr lang="en-US" sz="2400" dirty="0" err="1"/>
            <a:t>Bảo</a:t>
          </a:r>
          <a:r>
            <a:rPr lang="en-US" sz="2400" dirty="0"/>
            <a:t> </a:t>
          </a:r>
          <a:r>
            <a:rPr lang="en-US" sz="2400" dirty="0" err="1"/>
            <a:t>chứng</a:t>
          </a:r>
          <a:r>
            <a:rPr lang="en-US" sz="2400" dirty="0"/>
            <a:t> </a:t>
          </a:r>
          <a:r>
            <a:rPr lang="en-US" sz="2400" dirty="0" err="1"/>
            <a:t>tiền</a:t>
          </a:r>
          <a:r>
            <a:rPr lang="en-US" sz="2400" dirty="0"/>
            <a:t> </a:t>
          </a:r>
          <a:r>
            <a:rPr lang="en-US" sz="2400" dirty="0" err="1"/>
            <a:t>lãi</a:t>
          </a:r>
          <a:r>
            <a:rPr lang="en-US" sz="2400" dirty="0"/>
            <a:t> </a:t>
          </a:r>
          <a:r>
            <a:rPr lang="en-US" sz="2400" dirty="0" err="1"/>
            <a:t>trái</a:t>
          </a:r>
          <a:r>
            <a:rPr lang="en-US" sz="2400" dirty="0"/>
            <a:t> </a:t>
          </a:r>
          <a:r>
            <a:rPr lang="en-US" sz="2400" dirty="0" err="1"/>
            <a:t>phiếu</a:t>
          </a:r>
          <a:endParaRPr lang="en-US" sz="2400" dirty="0"/>
        </a:p>
      </dgm:t>
    </dgm:pt>
    <dgm:pt modelId="{3664DB57-EBD1-482C-90B7-BBE23D1DCD9A}" type="parTrans" cxnId="{1942C2B5-6E18-41C2-8B11-FDC73F1839AD}">
      <dgm:prSet/>
      <dgm:spPr/>
      <dgm:t>
        <a:bodyPr/>
        <a:lstStyle/>
        <a:p>
          <a:endParaRPr lang="en-US"/>
        </a:p>
      </dgm:t>
    </dgm:pt>
    <dgm:pt modelId="{7CB3BAB9-C072-4E32-B642-6DA251C936FB}" type="sibTrans" cxnId="{1942C2B5-6E18-41C2-8B11-FDC73F1839AD}">
      <dgm:prSet/>
      <dgm:spPr/>
      <dgm:t>
        <a:bodyPr/>
        <a:lstStyle/>
        <a:p>
          <a:endParaRPr lang="en-US"/>
        </a:p>
      </dgm:t>
    </dgm:pt>
    <dgm:pt modelId="{67FD5878-DA95-4EF8-9E8F-6170D0580800}">
      <dgm:prSet phldrT="[Text]" custT="1"/>
      <dgm:spPr/>
      <dgm:t>
        <a:bodyPr/>
        <a:lstStyle/>
        <a:p>
          <a:r>
            <a:rPr lang="en-US" sz="2400" dirty="0" err="1"/>
            <a:t>Bảo</a:t>
          </a:r>
          <a:r>
            <a:rPr lang="en-US" sz="2400" dirty="0"/>
            <a:t> </a:t>
          </a:r>
          <a:r>
            <a:rPr lang="en-US" sz="2400" dirty="0" err="1"/>
            <a:t>chứng</a:t>
          </a:r>
          <a:r>
            <a:rPr lang="en-US" sz="2400" dirty="0"/>
            <a:t> </a:t>
          </a:r>
          <a:r>
            <a:rPr lang="en-US" sz="2400" dirty="0" err="1"/>
            <a:t>cổ</a:t>
          </a:r>
          <a:r>
            <a:rPr lang="en-US" sz="2400" dirty="0"/>
            <a:t> </a:t>
          </a:r>
          <a:r>
            <a:rPr lang="en-US" sz="2400" dirty="0" err="1"/>
            <a:t>tức</a:t>
          </a:r>
          <a:r>
            <a:rPr lang="en-US" sz="2400" dirty="0"/>
            <a:t> </a:t>
          </a:r>
          <a:r>
            <a:rPr lang="en-US" sz="2400" dirty="0" err="1"/>
            <a:t>cổ</a:t>
          </a:r>
          <a:r>
            <a:rPr lang="en-US" sz="2400" dirty="0"/>
            <a:t> </a:t>
          </a:r>
          <a:r>
            <a:rPr lang="en-US" sz="2400" dirty="0" err="1"/>
            <a:t>phiếu</a:t>
          </a:r>
          <a:r>
            <a:rPr lang="en-US" sz="2400" dirty="0"/>
            <a:t> </a:t>
          </a:r>
          <a:r>
            <a:rPr lang="en-US" sz="2400" dirty="0" err="1"/>
            <a:t>ưu</a:t>
          </a:r>
          <a:r>
            <a:rPr lang="en-US" sz="2400" dirty="0"/>
            <a:t> </a:t>
          </a:r>
          <a:r>
            <a:rPr lang="en-US" sz="2400" dirty="0" err="1"/>
            <a:t>đãi</a:t>
          </a:r>
          <a:endParaRPr lang="en-US" sz="2400" dirty="0"/>
        </a:p>
      </dgm:t>
    </dgm:pt>
    <dgm:pt modelId="{C7D5164A-B877-430C-89E7-746E6B3C6545}" type="parTrans" cxnId="{F39816B2-9E27-4F7D-A2F5-F837AF26D986}">
      <dgm:prSet/>
      <dgm:spPr/>
      <dgm:t>
        <a:bodyPr/>
        <a:lstStyle/>
        <a:p>
          <a:endParaRPr lang="en-US"/>
        </a:p>
      </dgm:t>
    </dgm:pt>
    <dgm:pt modelId="{11B7EFA9-8233-4C7F-A232-51DA86D9476C}" type="sibTrans" cxnId="{F39816B2-9E27-4F7D-A2F5-F837AF26D986}">
      <dgm:prSet/>
      <dgm:spPr/>
      <dgm:t>
        <a:bodyPr/>
        <a:lstStyle/>
        <a:p>
          <a:endParaRPr lang="en-US"/>
        </a:p>
      </dgm:t>
    </dgm:pt>
    <dgm:pt modelId="{CC51A409-86AB-4561-AD86-D192AD9027D7}">
      <dgm:prSet phldrT="[Text]" custT="1"/>
      <dgm:spPr/>
      <dgm:t>
        <a:bodyPr/>
        <a:lstStyle/>
        <a:p>
          <a:r>
            <a:rPr lang="en-US" sz="2400" dirty="0" err="1"/>
            <a:t>Lưu</a:t>
          </a:r>
          <a:r>
            <a:rPr lang="en-US" sz="2400" dirty="0"/>
            <a:t> </a:t>
          </a:r>
          <a:r>
            <a:rPr lang="en-US" sz="2400" dirty="0" err="1"/>
            <a:t>lượng</a:t>
          </a:r>
          <a:r>
            <a:rPr lang="en-US" sz="2400" dirty="0"/>
            <a:t> </a:t>
          </a:r>
          <a:r>
            <a:rPr lang="en-US" sz="2400" dirty="0" err="1"/>
            <a:t>tiền</a:t>
          </a:r>
          <a:r>
            <a:rPr lang="en-US" sz="2400" dirty="0"/>
            <a:t> </a:t>
          </a:r>
          <a:r>
            <a:rPr lang="en-US" sz="2400" dirty="0" err="1"/>
            <a:t>mặt</a:t>
          </a:r>
          <a:endParaRPr lang="en-US" sz="2400" dirty="0"/>
        </a:p>
      </dgm:t>
    </dgm:pt>
    <dgm:pt modelId="{334BFD4C-6286-4FFE-95FF-DD9B672DDD33}" type="parTrans" cxnId="{E5BEF1C1-2505-4D42-A84D-BFDA8C7D4F77}">
      <dgm:prSet/>
      <dgm:spPr/>
      <dgm:t>
        <a:bodyPr/>
        <a:lstStyle/>
        <a:p>
          <a:endParaRPr lang="en-US"/>
        </a:p>
      </dgm:t>
    </dgm:pt>
    <dgm:pt modelId="{32189684-9293-4981-86CF-EFB6BDDEBE17}" type="sibTrans" cxnId="{E5BEF1C1-2505-4D42-A84D-BFDA8C7D4F77}">
      <dgm:prSet/>
      <dgm:spPr/>
      <dgm:t>
        <a:bodyPr/>
        <a:lstStyle/>
        <a:p>
          <a:endParaRPr lang="en-US"/>
        </a:p>
      </dgm:t>
    </dgm:pt>
    <dgm:pt modelId="{8B6638D0-0C4E-4021-82BF-009CCB76D2B1}">
      <dgm:prSet phldrT="[Text]" custT="1"/>
      <dgm:spPr/>
      <dgm:t>
        <a:bodyPr/>
        <a:lstStyle/>
        <a:p>
          <a:r>
            <a:rPr lang="en-US" sz="2400" dirty="0" err="1"/>
            <a:t>Chỉ</a:t>
          </a:r>
          <a:r>
            <a:rPr lang="en-US" sz="2400" dirty="0"/>
            <a:t> </a:t>
          </a:r>
          <a:r>
            <a:rPr lang="en-US" sz="2400" dirty="0" err="1"/>
            <a:t>số</a:t>
          </a:r>
          <a:r>
            <a:rPr lang="en-US" sz="2400" dirty="0"/>
            <a:t> </a:t>
          </a:r>
          <a:r>
            <a:rPr lang="en-US" sz="2400" dirty="0" err="1"/>
            <a:t>cổ</a:t>
          </a:r>
          <a:r>
            <a:rPr lang="en-US" sz="2400" dirty="0"/>
            <a:t> </a:t>
          </a:r>
          <a:r>
            <a:rPr lang="en-US" sz="2400" dirty="0" err="1"/>
            <a:t>phiếu</a:t>
          </a:r>
          <a:r>
            <a:rPr lang="en-US" sz="2400" dirty="0"/>
            <a:t> </a:t>
          </a:r>
          <a:r>
            <a:rPr lang="en-US" sz="2400" dirty="0" err="1"/>
            <a:t>thường</a:t>
          </a:r>
          <a:endParaRPr lang="en-US" sz="2400" dirty="0"/>
        </a:p>
      </dgm:t>
    </dgm:pt>
    <dgm:pt modelId="{FBEC73E4-83DD-4F68-B2D2-11FE4E2F4DE2}" type="parTrans" cxnId="{CEA35745-75CE-4215-9AA3-81C16D838103}">
      <dgm:prSet/>
      <dgm:spPr/>
      <dgm:t>
        <a:bodyPr/>
        <a:lstStyle/>
        <a:p>
          <a:endParaRPr lang="en-US"/>
        </a:p>
      </dgm:t>
    </dgm:pt>
    <dgm:pt modelId="{88D06FDA-2ED9-4605-A5DF-49805CD4EEFE}" type="sibTrans" cxnId="{CEA35745-75CE-4215-9AA3-81C16D838103}">
      <dgm:prSet/>
      <dgm:spPr/>
      <dgm:t>
        <a:bodyPr/>
        <a:lstStyle/>
        <a:p>
          <a:endParaRPr lang="en-US"/>
        </a:p>
      </dgm:t>
    </dgm:pt>
    <dgm:pt modelId="{8EDD5D8E-4BAF-4EE2-A2EE-DAA20E0765EB}" type="pres">
      <dgm:prSet presAssocID="{D2232CA4-B349-462B-9AF7-D1015E1E42E5}" presName="linearFlow" presStyleCnt="0">
        <dgm:presLayoutVars>
          <dgm:dir/>
          <dgm:animLvl val="lvl"/>
          <dgm:resizeHandles val="exact"/>
        </dgm:presLayoutVars>
      </dgm:prSet>
      <dgm:spPr/>
    </dgm:pt>
    <dgm:pt modelId="{6E64670B-2A71-4AF7-A373-8F2DA69BA727}" type="pres">
      <dgm:prSet presAssocID="{B2782B1A-F52C-4D3A-8337-A7A534454374}" presName="composite" presStyleCnt="0"/>
      <dgm:spPr/>
    </dgm:pt>
    <dgm:pt modelId="{AA43D773-C0FE-41C5-8753-12898481EA09}" type="pres">
      <dgm:prSet presAssocID="{B2782B1A-F52C-4D3A-8337-A7A534454374}" presName="parentText" presStyleLbl="alignNode1" presStyleIdx="0" presStyleCnt="3">
        <dgm:presLayoutVars>
          <dgm:chMax val="1"/>
          <dgm:bulletEnabled val="1"/>
        </dgm:presLayoutVars>
      </dgm:prSet>
      <dgm:spPr/>
    </dgm:pt>
    <dgm:pt modelId="{2BF7E5AE-D893-4525-8BA6-B06BEBC0CE6F}" type="pres">
      <dgm:prSet presAssocID="{B2782B1A-F52C-4D3A-8337-A7A534454374}" presName="descendantText" presStyleLbl="alignAcc1" presStyleIdx="0" presStyleCnt="3" custLinFactNeighborY="-8308">
        <dgm:presLayoutVars>
          <dgm:bulletEnabled val="1"/>
        </dgm:presLayoutVars>
      </dgm:prSet>
      <dgm:spPr/>
    </dgm:pt>
    <dgm:pt modelId="{D54D655A-E926-418C-9DFC-CBC90BEBFB9C}" type="pres">
      <dgm:prSet presAssocID="{9D5171C5-B04D-4FC3-A947-D6F68AA9FD36}" presName="sp" presStyleCnt="0"/>
      <dgm:spPr/>
    </dgm:pt>
    <dgm:pt modelId="{CFB11DA8-90E7-41C3-B14B-E6FE35E78D65}" type="pres">
      <dgm:prSet presAssocID="{BB9CA2F9-7CE5-4788-8A93-B5EB1C484163}" presName="composite" presStyleCnt="0"/>
      <dgm:spPr/>
    </dgm:pt>
    <dgm:pt modelId="{99D1DBF9-011E-4CFE-A64E-947EE8CADECA}" type="pres">
      <dgm:prSet presAssocID="{BB9CA2F9-7CE5-4788-8A93-B5EB1C484163}" presName="parentText" presStyleLbl="alignNode1" presStyleIdx="1" presStyleCnt="3">
        <dgm:presLayoutVars>
          <dgm:chMax val="1"/>
          <dgm:bulletEnabled val="1"/>
        </dgm:presLayoutVars>
      </dgm:prSet>
      <dgm:spPr/>
    </dgm:pt>
    <dgm:pt modelId="{53FB7F31-17E2-4A99-B191-B69963434981}" type="pres">
      <dgm:prSet presAssocID="{BB9CA2F9-7CE5-4788-8A93-B5EB1C484163}" presName="descendantText" presStyleLbl="alignAcc1" presStyleIdx="1" presStyleCnt="3">
        <dgm:presLayoutVars>
          <dgm:bulletEnabled val="1"/>
        </dgm:presLayoutVars>
      </dgm:prSet>
      <dgm:spPr/>
    </dgm:pt>
    <dgm:pt modelId="{46D04EEC-1876-4388-9B77-39F8D37ED40C}" type="pres">
      <dgm:prSet presAssocID="{09F5CAF9-B71A-4145-9755-92D90C84EA69}" presName="sp" presStyleCnt="0"/>
      <dgm:spPr/>
    </dgm:pt>
    <dgm:pt modelId="{6383D499-4A8E-4C53-B5B8-6DF54A33A476}" type="pres">
      <dgm:prSet presAssocID="{B4966809-480B-4B17-9F38-EF37AB95EEAF}" presName="composite" presStyleCnt="0"/>
      <dgm:spPr/>
    </dgm:pt>
    <dgm:pt modelId="{A944D3FC-E41C-426C-96EB-652725930157}" type="pres">
      <dgm:prSet presAssocID="{B4966809-480B-4B17-9F38-EF37AB95EEAF}" presName="parentText" presStyleLbl="alignNode1" presStyleIdx="2" presStyleCnt="3">
        <dgm:presLayoutVars>
          <dgm:chMax val="1"/>
          <dgm:bulletEnabled val="1"/>
        </dgm:presLayoutVars>
      </dgm:prSet>
      <dgm:spPr/>
    </dgm:pt>
    <dgm:pt modelId="{A0576404-8749-4452-A021-DFE79593C97E}" type="pres">
      <dgm:prSet presAssocID="{B4966809-480B-4B17-9F38-EF37AB95EEAF}" presName="descendantText" presStyleLbl="alignAcc1" presStyleIdx="2" presStyleCnt="3">
        <dgm:presLayoutVars>
          <dgm:bulletEnabled val="1"/>
        </dgm:presLayoutVars>
      </dgm:prSet>
      <dgm:spPr/>
    </dgm:pt>
  </dgm:ptLst>
  <dgm:cxnLst>
    <dgm:cxn modelId="{7BB08622-3D11-475F-AC00-6309914C2096}" type="presOf" srcId="{B4966809-480B-4B17-9F38-EF37AB95EEAF}" destId="{A944D3FC-E41C-426C-96EB-652725930157}" srcOrd="0" destOrd="0" presId="urn:microsoft.com/office/officeart/2005/8/layout/chevron2"/>
    <dgm:cxn modelId="{39D6F532-1AB5-47B3-A228-5499B584B764}" srcId="{D2232CA4-B349-462B-9AF7-D1015E1E42E5}" destId="{B2782B1A-F52C-4D3A-8337-A7A534454374}" srcOrd="0" destOrd="0" parTransId="{0058273E-EE5E-453D-895B-656B70A2F6A8}" sibTransId="{9D5171C5-B04D-4FC3-A947-D6F68AA9FD36}"/>
    <dgm:cxn modelId="{1B81F15E-1514-4296-B584-0E477A8C9AB1}" srcId="{BB9CA2F9-7CE5-4788-8A93-B5EB1C484163}" destId="{98D88667-EC3D-4A67-9B1A-78395F631B9F}" srcOrd="0" destOrd="0" parTransId="{4B660D65-1C55-4D43-B88A-3284B334E9A5}" sibTransId="{9134581F-2745-41E5-A526-570571883797}"/>
    <dgm:cxn modelId="{CEA35745-75CE-4215-9AA3-81C16D838103}" srcId="{BB9CA2F9-7CE5-4788-8A93-B5EB1C484163}" destId="{8B6638D0-0C4E-4021-82BF-009CCB76D2B1}" srcOrd="2" destOrd="0" parTransId="{FBEC73E4-83DD-4F68-B2D2-11FE4E2F4DE2}" sibTransId="{88D06FDA-2ED9-4605-A5DF-49805CD4EEFE}"/>
    <dgm:cxn modelId="{47E1514F-859F-4581-A504-9A7B47AA2515}" srcId="{B2782B1A-F52C-4D3A-8337-A7A534454374}" destId="{DCD16A83-1CC3-4B85-A79D-E52A9133302E}" srcOrd="0" destOrd="0" parTransId="{9BBEA7C8-0663-45E0-ADBE-5A44C6AE628B}" sibTransId="{F8484FEA-BF0C-4E41-95F1-4837F284FA25}"/>
    <dgm:cxn modelId="{8E4D2052-BC1F-4FEF-A36D-C503CC21BE65}" type="presOf" srcId="{AF13B00E-D180-4F27-B042-9D5DBA04DFC7}" destId="{A0576404-8749-4452-A021-DFE79593C97E}" srcOrd="0" destOrd="0" presId="urn:microsoft.com/office/officeart/2005/8/layout/chevron2"/>
    <dgm:cxn modelId="{2CD74655-3FDA-41F5-878B-F42B1D9C53CA}" type="presOf" srcId="{DCD16A83-1CC3-4B85-A79D-E52A9133302E}" destId="{2BF7E5AE-D893-4525-8BA6-B06BEBC0CE6F}" srcOrd="0" destOrd="0" presId="urn:microsoft.com/office/officeart/2005/8/layout/chevron2"/>
    <dgm:cxn modelId="{F527DE88-1B27-4449-B333-F6381FFBA6C9}" type="presOf" srcId="{B2782B1A-F52C-4D3A-8337-A7A534454374}" destId="{AA43D773-C0FE-41C5-8753-12898481EA09}" srcOrd="0" destOrd="0" presId="urn:microsoft.com/office/officeart/2005/8/layout/chevron2"/>
    <dgm:cxn modelId="{A13EF88E-8014-4DE8-80F5-68DC62E902C9}" type="presOf" srcId="{98D88667-EC3D-4A67-9B1A-78395F631B9F}" destId="{53FB7F31-17E2-4A99-B191-B69963434981}" srcOrd="0" destOrd="0" presId="urn:microsoft.com/office/officeart/2005/8/layout/chevron2"/>
    <dgm:cxn modelId="{1B495A93-4255-4A70-B096-69D45DDBD1D1}" type="presOf" srcId="{F3ABFBFF-8D5B-4124-8895-C4D1C9C121CB}" destId="{53FB7F31-17E2-4A99-B191-B69963434981}" srcOrd="0" destOrd="1" presId="urn:microsoft.com/office/officeart/2005/8/layout/chevron2"/>
    <dgm:cxn modelId="{69634895-314F-49B0-A546-0D3ABD022E56}" srcId="{B2782B1A-F52C-4D3A-8337-A7A534454374}" destId="{E52597CF-3FCB-4A9C-9129-F9E414D14EF3}" srcOrd="1" destOrd="0" parTransId="{895971A3-C0FE-4F0F-AD30-5EE368EA8D61}" sibTransId="{EF9A787B-C6AF-48FC-84A3-73DF6EB39B98}"/>
    <dgm:cxn modelId="{5B9A529F-15EC-4FCA-9A2B-7C0F6B356553}" type="presOf" srcId="{D2232CA4-B349-462B-9AF7-D1015E1E42E5}" destId="{8EDD5D8E-4BAF-4EE2-A2EE-DAA20E0765EB}" srcOrd="0" destOrd="0" presId="urn:microsoft.com/office/officeart/2005/8/layout/chevron2"/>
    <dgm:cxn modelId="{F68570AA-ED36-43A4-BEE2-FA83EC50E6BD}" type="presOf" srcId="{67FD5878-DA95-4EF8-9E8F-6170D0580800}" destId="{A0576404-8749-4452-A021-DFE79593C97E}" srcOrd="0" destOrd="1" presId="urn:microsoft.com/office/officeart/2005/8/layout/chevron2"/>
    <dgm:cxn modelId="{0E8F29AD-1F29-4820-BF4C-37F73237179D}" srcId="{D2232CA4-B349-462B-9AF7-D1015E1E42E5}" destId="{BB9CA2F9-7CE5-4788-8A93-B5EB1C484163}" srcOrd="1" destOrd="0" parTransId="{A13336C8-A1CC-4579-A5A0-EF01E8EDB5AD}" sibTransId="{09F5CAF9-B71A-4145-9755-92D90C84EA69}"/>
    <dgm:cxn modelId="{F39816B2-9E27-4F7D-A2F5-F837AF26D986}" srcId="{B4966809-480B-4B17-9F38-EF37AB95EEAF}" destId="{67FD5878-DA95-4EF8-9E8F-6170D0580800}" srcOrd="1" destOrd="0" parTransId="{C7D5164A-B877-430C-89E7-746E6B3C6545}" sibTransId="{11B7EFA9-8233-4C7F-A232-51DA86D9476C}"/>
    <dgm:cxn modelId="{1942C2B5-6E18-41C2-8B11-FDC73F1839AD}" srcId="{B4966809-480B-4B17-9F38-EF37AB95EEAF}" destId="{AF13B00E-D180-4F27-B042-9D5DBA04DFC7}" srcOrd="0" destOrd="0" parTransId="{3664DB57-EBD1-482C-90B7-BBE23D1DCD9A}" sibTransId="{7CB3BAB9-C072-4E32-B642-6DA251C936FB}"/>
    <dgm:cxn modelId="{8ADA34BD-6339-4957-8B3A-5099D3FE5214}" type="presOf" srcId="{CC51A409-86AB-4561-AD86-D192AD9027D7}" destId="{2BF7E5AE-D893-4525-8BA6-B06BEBC0CE6F}" srcOrd="0" destOrd="2" presId="urn:microsoft.com/office/officeart/2005/8/layout/chevron2"/>
    <dgm:cxn modelId="{E5BEF1C1-2505-4D42-A84D-BFDA8C7D4F77}" srcId="{B2782B1A-F52C-4D3A-8337-A7A534454374}" destId="{CC51A409-86AB-4561-AD86-D192AD9027D7}" srcOrd="2" destOrd="0" parTransId="{334BFD4C-6286-4FFE-95FF-DD9B672DDD33}" sibTransId="{32189684-9293-4981-86CF-EFB6BDDEBE17}"/>
    <dgm:cxn modelId="{DCAFA5C2-448B-4321-8BC4-8CA9AB90CC5E}" srcId="{BB9CA2F9-7CE5-4788-8A93-B5EB1C484163}" destId="{F3ABFBFF-8D5B-4124-8895-C4D1C9C121CB}" srcOrd="1" destOrd="0" parTransId="{BAE31635-9E24-49CE-A6FB-62F43C5A4018}" sibTransId="{2B49285D-6B82-4544-8016-A44E7B29B063}"/>
    <dgm:cxn modelId="{79BD28D6-43FF-4FD5-AD6E-CAC2AA9BC9A9}" srcId="{D2232CA4-B349-462B-9AF7-D1015E1E42E5}" destId="{B4966809-480B-4B17-9F38-EF37AB95EEAF}" srcOrd="2" destOrd="0" parTransId="{0B221ECD-04F0-4BEE-B84D-04FB7C62D5CC}" sibTransId="{2C872058-803D-4E59-BC00-D0D855453E11}"/>
    <dgm:cxn modelId="{BD04B5DF-AC84-4E43-A220-13A15E009222}" type="presOf" srcId="{E52597CF-3FCB-4A9C-9129-F9E414D14EF3}" destId="{2BF7E5AE-D893-4525-8BA6-B06BEBC0CE6F}" srcOrd="0" destOrd="1" presId="urn:microsoft.com/office/officeart/2005/8/layout/chevron2"/>
    <dgm:cxn modelId="{BAA557F1-A78F-4283-BCC4-D04B0E251F8C}" type="presOf" srcId="{8B6638D0-0C4E-4021-82BF-009CCB76D2B1}" destId="{53FB7F31-17E2-4A99-B191-B69963434981}" srcOrd="0" destOrd="2" presId="urn:microsoft.com/office/officeart/2005/8/layout/chevron2"/>
    <dgm:cxn modelId="{E9CAE2F6-2F47-4F8B-8E44-84DAAA216ABD}" type="presOf" srcId="{BB9CA2F9-7CE5-4788-8A93-B5EB1C484163}" destId="{99D1DBF9-011E-4CFE-A64E-947EE8CADECA}" srcOrd="0" destOrd="0" presId="urn:microsoft.com/office/officeart/2005/8/layout/chevron2"/>
    <dgm:cxn modelId="{1338A8DC-D1F4-40E9-A3E2-1074C3A7BD2A}" type="presParOf" srcId="{8EDD5D8E-4BAF-4EE2-A2EE-DAA20E0765EB}" destId="{6E64670B-2A71-4AF7-A373-8F2DA69BA727}" srcOrd="0" destOrd="0" presId="urn:microsoft.com/office/officeart/2005/8/layout/chevron2"/>
    <dgm:cxn modelId="{6000DD8D-590F-49EE-BE72-6DE2F6831254}" type="presParOf" srcId="{6E64670B-2A71-4AF7-A373-8F2DA69BA727}" destId="{AA43D773-C0FE-41C5-8753-12898481EA09}" srcOrd="0" destOrd="0" presId="urn:microsoft.com/office/officeart/2005/8/layout/chevron2"/>
    <dgm:cxn modelId="{D5F5800F-ACD0-4E86-8A2A-D7F402C810D0}" type="presParOf" srcId="{6E64670B-2A71-4AF7-A373-8F2DA69BA727}" destId="{2BF7E5AE-D893-4525-8BA6-B06BEBC0CE6F}" srcOrd="1" destOrd="0" presId="urn:microsoft.com/office/officeart/2005/8/layout/chevron2"/>
    <dgm:cxn modelId="{E7D22B44-6762-45D8-A9E8-9E0BCB2337A5}" type="presParOf" srcId="{8EDD5D8E-4BAF-4EE2-A2EE-DAA20E0765EB}" destId="{D54D655A-E926-418C-9DFC-CBC90BEBFB9C}" srcOrd="1" destOrd="0" presId="urn:microsoft.com/office/officeart/2005/8/layout/chevron2"/>
    <dgm:cxn modelId="{2722F323-C873-4DA5-BFBD-9D596721FE43}" type="presParOf" srcId="{8EDD5D8E-4BAF-4EE2-A2EE-DAA20E0765EB}" destId="{CFB11DA8-90E7-41C3-B14B-E6FE35E78D65}" srcOrd="2" destOrd="0" presId="urn:microsoft.com/office/officeart/2005/8/layout/chevron2"/>
    <dgm:cxn modelId="{23FC44FB-B5C0-40B7-9C3A-29AE8CD204F3}" type="presParOf" srcId="{CFB11DA8-90E7-41C3-B14B-E6FE35E78D65}" destId="{99D1DBF9-011E-4CFE-A64E-947EE8CADECA}" srcOrd="0" destOrd="0" presId="urn:microsoft.com/office/officeart/2005/8/layout/chevron2"/>
    <dgm:cxn modelId="{9A66E9A3-6F7C-4C4F-B33F-3A9BCF6FBE86}" type="presParOf" srcId="{CFB11DA8-90E7-41C3-B14B-E6FE35E78D65}" destId="{53FB7F31-17E2-4A99-B191-B69963434981}" srcOrd="1" destOrd="0" presId="urn:microsoft.com/office/officeart/2005/8/layout/chevron2"/>
    <dgm:cxn modelId="{37B498A3-04D7-4BBD-A5C6-392171128DA2}" type="presParOf" srcId="{8EDD5D8E-4BAF-4EE2-A2EE-DAA20E0765EB}" destId="{46D04EEC-1876-4388-9B77-39F8D37ED40C}" srcOrd="3" destOrd="0" presId="urn:microsoft.com/office/officeart/2005/8/layout/chevron2"/>
    <dgm:cxn modelId="{53A8AD88-9536-419F-A806-4540A0E35DF6}" type="presParOf" srcId="{8EDD5D8E-4BAF-4EE2-A2EE-DAA20E0765EB}" destId="{6383D499-4A8E-4C53-B5B8-6DF54A33A476}" srcOrd="4" destOrd="0" presId="urn:microsoft.com/office/officeart/2005/8/layout/chevron2"/>
    <dgm:cxn modelId="{876EDC5D-687C-4F63-B933-A45E334DBFEB}" type="presParOf" srcId="{6383D499-4A8E-4C53-B5B8-6DF54A33A476}" destId="{A944D3FC-E41C-426C-96EB-652725930157}" srcOrd="0" destOrd="0" presId="urn:microsoft.com/office/officeart/2005/8/layout/chevron2"/>
    <dgm:cxn modelId="{D8235FC9-D476-4DEF-966F-297D524B701E}" type="presParOf" srcId="{6383D499-4A8E-4C53-B5B8-6DF54A33A476}" destId="{A0576404-8749-4452-A021-DFE79593C97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232CA4-B349-462B-9AF7-D1015E1E42E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B2782B1A-F52C-4D3A-8337-A7A534454374}">
      <dgm:prSet phldrT="[Text]"/>
      <dgm:spPr/>
      <dgm:t>
        <a:bodyPr/>
        <a:lstStyle/>
        <a:p>
          <a:r>
            <a:rPr lang="en-US" dirty="0" err="1"/>
            <a:t>Nhóm</a:t>
          </a:r>
          <a:r>
            <a:rPr lang="en-US" dirty="0"/>
            <a:t> 4</a:t>
          </a:r>
        </a:p>
      </dgm:t>
    </dgm:pt>
    <dgm:pt modelId="{0058273E-EE5E-453D-895B-656B70A2F6A8}" type="parTrans" cxnId="{39D6F532-1AB5-47B3-A228-5499B584B764}">
      <dgm:prSet/>
      <dgm:spPr/>
      <dgm:t>
        <a:bodyPr/>
        <a:lstStyle/>
        <a:p>
          <a:endParaRPr lang="en-US"/>
        </a:p>
      </dgm:t>
    </dgm:pt>
    <dgm:pt modelId="{9D5171C5-B04D-4FC3-A947-D6F68AA9FD36}" type="sibTrans" cxnId="{39D6F532-1AB5-47B3-A228-5499B584B764}">
      <dgm:prSet/>
      <dgm:spPr/>
      <dgm:t>
        <a:bodyPr/>
        <a:lstStyle/>
        <a:p>
          <a:endParaRPr lang="en-US"/>
        </a:p>
      </dgm:t>
    </dgm:pt>
    <dgm:pt modelId="{DCD16A83-1CC3-4B85-A79D-E52A9133302E}">
      <dgm:prSet phldrT="[Text]" custT="1"/>
      <dgm:spPr/>
      <dgm:t>
        <a:bodyPr/>
        <a:lstStyle/>
        <a:p>
          <a:r>
            <a:rPr lang="en-US" sz="2200" dirty="0" err="1"/>
            <a:t>Chỉ</a:t>
          </a:r>
          <a:r>
            <a:rPr lang="en-US" sz="2200" dirty="0"/>
            <a:t> </a:t>
          </a:r>
          <a:r>
            <a:rPr lang="en-US" sz="2200" dirty="0" err="1"/>
            <a:t>số</a:t>
          </a:r>
          <a:r>
            <a:rPr lang="en-US" sz="2200" dirty="0"/>
            <a:t> </a:t>
          </a:r>
          <a:r>
            <a:rPr lang="en-US" sz="2200" dirty="0" err="1"/>
            <a:t>lợi</a:t>
          </a:r>
          <a:r>
            <a:rPr lang="en-US" sz="2200" dirty="0"/>
            <a:t> </a:t>
          </a:r>
          <a:r>
            <a:rPr lang="en-US" sz="2200" dirty="0" err="1"/>
            <a:t>nhuận</a:t>
          </a:r>
          <a:r>
            <a:rPr lang="en-US" sz="2200" dirty="0"/>
            <a:t> </a:t>
          </a:r>
          <a:r>
            <a:rPr lang="en-US" sz="2200" dirty="0" err="1"/>
            <a:t>ròng</a:t>
          </a:r>
          <a:endParaRPr lang="en-US" sz="2200" dirty="0"/>
        </a:p>
      </dgm:t>
    </dgm:pt>
    <dgm:pt modelId="{9BBEA7C8-0663-45E0-ADBE-5A44C6AE628B}" type="parTrans" cxnId="{47E1514F-859F-4581-A504-9A7B47AA2515}">
      <dgm:prSet/>
      <dgm:spPr/>
      <dgm:t>
        <a:bodyPr/>
        <a:lstStyle/>
        <a:p>
          <a:endParaRPr lang="en-US"/>
        </a:p>
      </dgm:t>
    </dgm:pt>
    <dgm:pt modelId="{F8484FEA-BF0C-4E41-95F1-4837F284FA25}" type="sibTrans" cxnId="{47E1514F-859F-4581-A504-9A7B47AA2515}">
      <dgm:prSet/>
      <dgm:spPr/>
      <dgm:t>
        <a:bodyPr/>
        <a:lstStyle/>
        <a:p>
          <a:endParaRPr lang="en-US"/>
        </a:p>
      </dgm:t>
    </dgm:pt>
    <dgm:pt modelId="{BB9CA2F9-7CE5-4788-8A93-B5EB1C484163}">
      <dgm:prSet phldrT="[Text]"/>
      <dgm:spPr/>
      <dgm:t>
        <a:bodyPr/>
        <a:lstStyle/>
        <a:p>
          <a:r>
            <a:rPr lang="en-US" dirty="0" err="1"/>
            <a:t>Nhóm</a:t>
          </a:r>
          <a:r>
            <a:rPr lang="en-US" dirty="0"/>
            <a:t> 5</a:t>
          </a:r>
        </a:p>
      </dgm:t>
    </dgm:pt>
    <dgm:pt modelId="{A13336C8-A1CC-4579-A5A0-EF01E8EDB5AD}" type="parTrans" cxnId="{0E8F29AD-1F29-4820-BF4C-37F73237179D}">
      <dgm:prSet/>
      <dgm:spPr/>
      <dgm:t>
        <a:bodyPr/>
        <a:lstStyle/>
        <a:p>
          <a:endParaRPr lang="en-US"/>
        </a:p>
      </dgm:t>
    </dgm:pt>
    <dgm:pt modelId="{09F5CAF9-B71A-4145-9755-92D90C84EA69}" type="sibTrans" cxnId="{0E8F29AD-1F29-4820-BF4C-37F73237179D}">
      <dgm:prSet/>
      <dgm:spPr/>
      <dgm:t>
        <a:bodyPr/>
        <a:lstStyle/>
        <a:p>
          <a:endParaRPr lang="en-US"/>
        </a:p>
      </dgm:t>
    </dgm:pt>
    <dgm:pt modelId="{98D88667-EC3D-4A67-9B1A-78395F631B9F}">
      <dgm:prSet phldrT="[Text]" custT="1"/>
      <dgm:spPr/>
      <dgm:t>
        <a:bodyPr/>
        <a:lstStyle/>
        <a:p>
          <a:r>
            <a:rPr lang="en-US" sz="2200" dirty="0" err="1"/>
            <a:t>Tỷ</a:t>
          </a:r>
          <a:r>
            <a:rPr lang="en-US" sz="2200" dirty="0"/>
            <a:t> </a:t>
          </a:r>
          <a:r>
            <a:rPr lang="en-US" sz="2200" dirty="0" err="1"/>
            <a:t>suất</a:t>
          </a:r>
          <a:r>
            <a:rPr lang="en-US" sz="2200" dirty="0"/>
            <a:t> </a:t>
          </a:r>
          <a:r>
            <a:rPr lang="en-US" sz="2200" dirty="0" err="1"/>
            <a:t>lợi</a:t>
          </a:r>
          <a:r>
            <a:rPr lang="en-US" sz="2200" dirty="0"/>
            <a:t> </a:t>
          </a:r>
          <a:r>
            <a:rPr lang="en-US" sz="2200" dirty="0" err="1"/>
            <a:t>nhuận</a:t>
          </a:r>
          <a:r>
            <a:rPr lang="en-US" sz="2200" dirty="0"/>
            <a:t> </a:t>
          </a:r>
          <a:r>
            <a:rPr lang="en-US" sz="2200" dirty="0" err="1"/>
            <a:t>ròng</a:t>
          </a:r>
          <a:r>
            <a:rPr lang="en-US" sz="2200" dirty="0"/>
            <a:t> </a:t>
          </a:r>
          <a:r>
            <a:rPr lang="en-US" sz="2200" dirty="0" err="1"/>
            <a:t>trên</a:t>
          </a:r>
          <a:r>
            <a:rPr lang="en-US" sz="2200" dirty="0"/>
            <a:t> </a:t>
          </a:r>
          <a:r>
            <a:rPr lang="en-US" sz="2200" dirty="0" err="1"/>
            <a:t>doanh</a:t>
          </a:r>
          <a:r>
            <a:rPr lang="en-US" sz="2200" dirty="0"/>
            <a:t> </a:t>
          </a:r>
          <a:r>
            <a:rPr lang="en-US" sz="2200" dirty="0" err="1"/>
            <a:t>thu</a:t>
          </a:r>
          <a:r>
            <a:rPr lang="en-US" sz="2200" dirty="0"/>
            <a:t> (ROS)</a:t>
          </a:r>
        </a:p>
      </dgm:t>
    </dgm:pt>
    <dgm:pt modelId="{4B660D65-1C55-4D43-B88A-3284B334E9A5}" type="parTrans" cxnId="{1B81F15E-1514-4296-B584-0E477A8C9AB1}">
      <dgm:prSet/>
      <dgm:spPr/>
      <dgm:t>
        <a:bodyPr/>
        <a:lstStyle/>
        <a:p>
          <a:endParaRPr lang="en-US"/>
        </a:p>
      </dgm:t>
    </dgm:pt>
    <dgm:pt modelId="{9134581F-2745-41E5-A526-570571883797}" type="sibTrans" cxnId="{1B81F15E-1514-4296-B584-0E477A8C9AB1}">
      <dgm:prSet/>
      <dgm:spPr/>
      <dgm:t>
        <a:bodyPr/>
        <a:lstStyle/>
        <a:p>
          <a:endParaRPr lang="en-US"/>
        </a:p>
      </dgm:t>
    </dgm:pt>
    <dgm:pt modelId="{F3ABFBFF-8D5B-4124-8895-C4D1C9C121CB}">
      <dgm:prSet phldrT="[Text]" custT="1"/>
      <dgm:spPr/>
      <dgm:t>
        <a:bodyPr/>
        <a:lstStyle/>
        <a:p>
          <a:r>
            <a:rPr lang="en-US" sz="2200" dirty="0" err="1"/>
            <a:t>Tỷ</a:t>
          </a:r>
          <a:r>
            <a:rPr lang="en-US" sz="2200" dirty="0"/>
            <a:t> </a:t>
          </a:r>
          <a:r>
            <a:rPr lang="en-US" sz="2200" dirty="0" err="1"/>
            <a:t>suất</a:t>
          </a:r>
          <a:r>
            <a:rPr lang="en-US" sz="2200" dirty="0"/>
            <a:t> </a:t>
          </a:r>
          <a:r>
            <a:rPr lang="en-US" sz="2200" dirty="0" err="1"/>
            <a:t>lợi</a:t>
          </a:r>
          <a:r>
            <a:rPr lang="en-US" sz="2200" dirty="0"/>
            <a:t> </a:t>
          </a:r>
          <a:r>
            <a:rPr lang="en-US" sz="2200" dirty="0" err="1"/>
            <a:t>nhuận</a:t>
          </a:r>
          <a:r>
            <a:rPr lang="en-US" sz="2200" dirty="0"/>
            <a:t> </a:t>
          </a:r>
          <a:r>
            <a:rPr lang="en-US" sz="2200" dirty="0" err="1"/>
            <a:t>ròng</a:t>
          </a:r>
          <a:r>
            <a:rPr lang="en-US" sz="2200" dirty="0"/>
            <a:t> </a:t>
          </a:r>
          <a:r>
            <a:rPr lang="en-US" sz="2200" dirty="0" err="1"/>
            <a:t>trên</a:t>
          </a:r>
          <a:r>
            <a:rPr lang="en-US" sz="2200" dirty="0"/>
            <a:t> </a:t>
          </a:r>
          <a:r>
            <a:rPr lang="en-US" sz="2200" dirty="0" err="1"/>
            <a:t>vốn</a:t>
          </a:r>
          <a:r>
            <a:rPr lang="en-US" sz="2200" dirty="0"/>
            <a:t> </a:t>
          </a:r>
          <a:r>
            <a:rPr lang="en-US" sz="2200" dirty="0" err="1"/>
            <a:t>chủ</a:t>
          </a:r>
          <a:r>
            <a:rPr lang="en-US" sz="2200" dirty="0"/>
            <a:t> </a:t>
          </a:r>
          <a:r>
            <a:rPr lang="en-US" sz="2200" dirty="0" err="1"/>
            <a:t>sở</a:t>
          </a:r>
          <a:r>
            <a:rPr lang="en-US" sz="2200" dirty="0"/>
            <a:t> </a:t>
          </a:r>
          <a:r>
            <a:rPr lang="en-US" sz="2200" dirty="0" err="1"/>
            <a:t>hữu</a:t>
          </a:r>
          <a:r>
            <a:rPr lang="en-US" sz="2200" dirty="0"/>
            <a:t> (ROE)</a:t>
          </a:r>
        </a:p>
      </dgm:t>
    </dgm:pt>
    <dgm:pt modelId="{BAE31635-9E24-49CE-A6FB-62F43C5A4018}" type="parTrans" cxnId="{DCAFA5C2-448B-4321-8BC4-8CA9AB90CC5E}">
      <dgm:prSet/>
      <dgm:spPr/>
      <dgm:t>
        <a:bodyPr/>
        <a:lstStyle/>
        <a:p>
          <a:endParaRPr lang="en-US"/>
        </a:p>
      </dgm:t>
    </dgm:pt>
    <dgm:pt modelId="{2B49285D-6B82-4544-8016-A44E7B29B063}" type="sibTrans" cxnId="{DCAFA5C2-448B-4321-8BC4-8CA9AB90CC5E}">
      <dgm:prSet/>
      <dgm:spPr/>
      <dgm:t>
        <a:bodyPr/>
        <a:lstStyle/>
        <a:p>
          <a:endParaRPr lang="en-US"/>
        </a:p>
      </dgm:t>
    </dgm:pt>
    <dgm:pt modelId="{B4966809-480B-4B17-9F38-EF37AB95EEAF}">
      <dgm:prSet phldrT="[Text]"/>
      <dgm:spPr/>
      <dgm:t>
        <a:bodyPr/>
        <a:lstStyle/>
        <a:p>
          <a:r>
            <a:rPr lang="en-US" dirty="0" err="1"/>
            <a:t>Nhóm</a:t>
          </a:r>
          <a:r>
            <a:rPr lang="en-US" dirty="0"/>
            <a:t> 6</a:t>
          </a:r>
        </a:p>
      </dgm:t>
    </dgm:pt>
    <dgm:pt modelId="{0B221ECD-04F0-4BEE-B84D-04FB7C62D5CC}" type="parTrans" cxnId="{79BD28D6-43FF-4FD5-AD6E-CAC2AA9BC9A9}">
      <dgm:prSet/>
      <dgm:spPr/>
      <dgm:t>
        <a:bodyPr/>
        <a:lstStyle/>
        <a:p>
          <a:endParaRPr lang="en-US"/>
        </a:p>
      </dgm:t>
    </dgm:pt>
    <dgm:pt modelId="{2C872058-803D-4E59-BC00-D0D855453E11}" type="sibTrans" cxnId="{79BD28D6-43FF-4FD5-AD6E-CAC2AA9BC9A9}">
      <dgm:prSet/>
      <dgm:spPr/>
      <dgm:t>
        <a:bodyPr/>
        <a:lstStyle/>
        <a:p>
          <a:endParaRPr lang="en-US"/>
        </a:p>
      </dgm:t>
    </dgm:pt>
    <dgm:pt modelId="{AF13B00E-D180-4F27-B042-9D5DBA04DFC7}">
      <dgm:prSet phldrT="[Text]" custT="1"/>
      <dgm:spPr/>
      <dgm:t>
        <a:bodyPr/>
        <a:lstStyle/>
        <a:p>
          <a:r>
            <a:rPr lang="en-US" sz="2200" dirty="0" err="1"/>
            <a:t>Chỉ</a:t>
          </a:r>
          <a:r>
            <a:rPr lang="en-US" sz="2200" dirty="0"/>
            <a:t> </a:t>
          </a:r>
          <a:r>
            <a:rPr lang="en-US" sz="2200" dirty="0" err="1"/>
            <a:t>số</a:t>
          </a:r>
          <a:r>
            <a:rPr lang="en-US" sz="2200" dirty="0"/>
            <a:t> </a:t>
          </a:r>
          <a:r>
            <a:rPr lang="en-US" sz="2200" dirty="0" err="1"/>
            <a:t>giá</a:t>
          </a:r>
          <a:r>
            <a:rPr lang="en-US" sz="2200" dirty="0"/>
            <a:t> </a:t>
          </a:r>
          <a:r>
            <a:rPr lang="en-US" sz="2200" dirty="0" err="1"/>
            <a:t>trên</a:t>
          </a:r>
          <a:r>
            <a:rPr lang="en-US" sz="2200" dirty="0"/>
            <a:t> </a:t>
          </a:r>
          <a:r>
            <a:rPr lang="en-US" sz="2200" dirty="0" err="1"/>
            <a:t>thu</a:t>
          </a:r>
          <a:r>
            <a:rPr lang="en-US" sz="2200" dirty="0"/>
            <a:t> </a:t>
          </a:r>
          <a:r>
            <a:rPr lang="en-US" sz="2200" dirty="0" err="1"/>
            <a:t>nhập</a:t>
          </a:r>
          <a:r>
            <a:rPr lang="en-US" sz="2200" dirty="0"/>
            <a:t> (P/E)</a:t>
          </a:r>
        </a:p>
      </dgm:t>
    </dgm:pt>
    <dgm:pt modelId="{3664DB57-EBD1-482C-90B7-BBE23D1DCD9A}" type="parTrans" cxnId="{1942C2B5-6E18-41C2-8B11-FDC73F1839AD}">
      <dgm:prSet/>
      <dgm:spPr/>
      <dgm:t>
        <a:bodyPr/>
        <a:lstStyle/>
        <a:p>
          <a:endParaRPr lang="en-US"/>
        </a:p>
      </dgm:t>
    </dgm:pt>
    <dgm:pt modelId="{7CB3BAB9-C072-4E32-B642-6DA251C936FB}" type="sibTrans" cxnId="{1942C2B5-6E18-41C2-8B11-FDC73F1839AD}">
      <dgm:prSet/>
      <dgm:spPr/>
      <dgm:t>
        <a:bodyPr/>
        <a:lstStyle/>
        <a:p>
          <a:endParaRPr lang="en-US"/>
        </a:p>
      </dgm:t>
    </dgm:pt>
    <dgm:pt modelId="{67FD5878-DA95-4EF8-9E8F-6170D0580800}">
      <dgm:prSet phldrT="[Text]" custT="1"/>
      <dgm:spPr/>
      <dgm:t>
        <a:bodyPr/>
        <a:lstStyle/>
        <a:p>
          <a:r>
            <a:rPr lang="en-US" sz="2200" dirty="0" err="1"/>
            <a:t>Tốc</a:t>
          </a:r>
          <a:r>
            <a:rPr lang="en-US" sz="2200" dirty="0"/>
            <a:t> </a:t>
          </a:r>
          <a:r>
            <a:rPr lang="en-US" sz="2200" dirty="0" err="1"/>
            <a:t>độ</a:t>
          </a:r>
          <a:r>
            <a:rPr lang="en-US" sz="2200" dirty="0"/>
            <a:t> </a:t>
          </a:r>
          <a:r>
            <a:rPr lang="en-US" sz="2200" dirty="0" err="1"/>
            <a:t>tăng</a:t>
          </a:r>
          <a:r>
            <a:rPr lang="en-US" sz="2200" dirty="0"/>
            <a:t> </a:t>
          </a:r>
          <a:r>
            <a:rPr lang="en-US" sz="2200" dirty="0" err="1"/>
            <a:t>trưởng</a:t>
          </a:r>
          <a:r>
            <a:rPr lang="en-US" sz="2200" dirty="0"/>
            <a:t> (g)</a:t>
          </a:r>
        </a:p>
      </dgm:t>
    </dgm:pt>
    <dgm:pt modelId="{C7D5164A-B877-430C-89E7-746E6B3C6545}" type="parTrans" cxnId="{F39816B2-9E27-4F7D-A2F5-F837AF26D986}">
      <dgm:prSet/>
      <dgm:spPr/>
      <dgm:t>
        <a:bodyPr/>
        <a:lstStyle/>
        <a:p>
          <a:endParaRPr lang="en-US"/>
        </a:p>
      </dgm:t>
    </dgm:pt>
    <dgm:pt modelId="{11B7EFA9-8233-4C7F-A232-51DA86D9476C}" type="sibTrans" cxnId="{F39816B2-9E27-4F7D-A2F5-F837AF26D986}">
      <dgm:prSet/>
      <dgm:spPr/>
      <dgm:t>
        <a:bodyPr/>
        <a:lstStyle/>
        <a:p>
          <a:endParaRPr lang="en-US"/>
        </a:p>
      </dgm:t>
    </dgm:pt>
    <dgm:pt modelId="{8B6638D0-0C4E-4021-82BF-009CCB76D2B1}">
      <dgm:prSet phldrT="[Text]" custT="1"/>
      <dgm:spPr/>
      <dgm:t>
        <a:bodyPr/>
        <a:lstStyle/>
        <a:p>
          <a:r>
            <a:rPr lang="en-US" sz="2200" dirty="0" err="1"/>
            <a:t>Tỷ</a:t>
          </a:r>
          <a:r>
            <a:rPr lang="en-US" sz="2200" dirty="0"/>
            <a:t> </a:t>
          </a:r>
          <a:r>
            <a:rPr lang="en-US" sz="2200" dirty="0" err="1"/>
            <a:t>suất</a:t>
          </a:r>
          <a:r>
            <a:rPr lang="en-US" sz="2200" dirty="0"/>
            <a:t> </a:t>
          </a:r>
          <a:r>
            <a:rPr lang="en-US" sz="2200" dirty="0" err="1"/>
            <a:t>lợi</a:t>
          </a:r>
          <a:r>
            <a:rPr lang="en-US" sz="2200" dirty="0"/>
            <a:t> </a:t>
          </a:r>
          <a:r>
            <a:rPr lang="en-US" sz="2200" dirty="0" err="1"/>
            <a:t>nhuận</a:t>
          </a:r>
          <a:r>
            <a:rPr lang="en-US" sz="2200" dirty="0"/>
            <a:t> </a:t>
          </a:r>
          <a:r>
            <a:rPr lang="en-US" sz="2200" dirty="0" err="1"/>
            <a:t>ròng</a:t>
          </a:r>
          <a:r>
            <a:rPr lang="en-US" sz="2200" dirty="0"/>
            <a:t> </a:t>
          </a:r>
          <a:r>
            <a:rPr lang="en-US" sz="2200" dirty="0" err="1"/>
            <a:t>trên</a:t>
          </a:r>
          <a:r>
            <a:rPr lang="en-US" sz="2200" dirty="0"/>
            <a:t> </a:t>
          </a:r>
          <a:r>
            <a:rPr lang="en-US" sz="2200" dirty="0" err="1"/>
            <a:t>tổng</a:t>
          </a:r>
          <a:r>
            <a:rPr lang="en-US" sz="2200" dirty="0"/>
            <a:t> </a:t>
          </a:r>
          <a:r>
            <a:rPr lang="en-US" sz="2200" dirty="0" err="1"/>
            <a:t>tài</a:t>
          </a:r>
          <a:r>
            <a:rPr lang="en-US" sz="2200" dirty="0"/>
            <a:t> </a:t>
          </a:r>
          <a:r>
            <a:rPr lang="en-US" sz="2200" dirty="0" err="1"/>
            <a:t>sản</a:t>
          </a:r>
          <a:r>
            <a:rPr lang="en-US" sz="2200" dirty="0"/>
            <a:t> (ROA)</a:t>
          </a:r>
        </a:p>
      </dgm:t>
    </dgm:pt>
    <dgm:pt modelId="{FBEC73E4-83DD-4F68-B2D2-11FE4E2F4DE2}" type="parTrans" cxnId="{CEA35745-75CE-4215-9AA3-81C16D838103}">
      <dgm:prSet/>
      <dgm:spPr/>
      <dgm:t>
        <a:bodyPr/>
        <a:lstStyle/>
        <a:p>
          <a:endParaRPr lang="en-US"/>
        </a:p>
      </dgm:t>
    </dgm:pt>
    <dgm:pt modelId="{88D06FDA-2ED9-4605-A5DF-49805CD4EEFE}" type="sibTrans" cxnId="{CEA35745-75CE-4215-9AA3-81C16D838103}">
      <dgm:prSet/>
      <dgm:spPr/>
      <dgm:t>
        <a:bodyPr/>
        <a:lstStyle/>
        <a:p>
          <a:endParaRPr lang="en-US"/>
        </a:p>
      </dgm:t>
    </dgm:pt>
    <dgm:pt modelId="{54C94F95-539A-4FF0-BA15-ABD3F27E1BD9}">
      <dgm:prSet phldrT="[Text]" custT="1"/>
      <dgm:spPr/>
      <dgm:t>
        <a:bodyPr/>
        <a:lstStyle/>
        <a:p>
          <a:r>
            <a:rPr lang="en-US" sz="2200" dirty="0"/>
            <a:t>Thu </a:t>
          </a:r>
          <a:r>
            <a:rPr lang="en-US" sz="2200" dirty="0" err="1"/>
            <a:t>nhập</a:t>
          </a:r>
          <a:r>
            <a:rPr lang="en-US" sz="2200" dirty="0"/>
            <a:t> </a:t>
          </a:r>
          <a:r>
            <a:rPr lang="en-US" sz="2200" dirty="0" err="1"/>
            <a:t>mỗi</a:t>
          </a:r>
          <a:r>
            <a:rPr lang="en-US" sz="2200" dirty="0"/>
            <a:t> </a:t>
          </a:r>
          <a:r>
            <a:rPr lang="en-US" sz="2200" dirty="0" err="1"/>
            <a:t>cổ</a:t>
          </a:r>
          <a:r>
            <a:rPr lang="en-US" sz="2200" dirty="0"/>
            <a:t> </a:t>
          </a:r>
          <a:r>
            <a:rPr lang="en-US" sz="2200" dirty="0" err="1"/>
            <a:t>phiếu</a:t>
          </a:r>
          <a:r>
            <a:rPr lang="en-US" sz="2200" dirty="0"/>
            <a:t> (EPS)</a:t>
          </a:r>
        </a:p>
      </dgm:t>
    </dgm:pt>
    <dgm:pt modelId="{E1F2179C-D608-46D1-A660-B21AB07EE752}" type="parTrans" cxnId="{3491A7F5-2072-4F1C-8466-D131106D9F6D}">
      <dgm:prSet/>
      <dgm:spPr/>
      <dgm:t>
        <a:bodyPr/>
        <a:lstStyle/>
        <a:p>
          <a:endParaRPr lang="en-US"/>
        </a:p>
      </dgm:t>
    </dgm:pt>
    <dgm:pt modelId="{708CA2A9-5CA8-48B8-AE59-F5059B3FFE0D}" type="sibTrans" cxnId="{3491A7F5-2072-4F1C-8466-D131106D9F6D}">
      <dgm:prSet/>
      <dgm:spPr/>
      <dgm:t>
        <a:bodyPr/>
        <a:lstStyle/>
        <a:p>
          <a:endParaRPr lang="en-US"/>
        </a:p>
      </dgm:t>
    </dgm:pt>
    <dgm:pt modelId="{6D3435EC-3C1A-4359-971D-779425FF4430}">
      <dgm:prSet phldrT="[Text]" custT="1"/>
      <dgm:spPr/>
      <dgm:t>
        <a:bodyPr/>
        <a:lstStyle/>
        <a:p>
          <a:r>
            <a:rPr lang="en-US" sz="2200" dirty="0" err="1"/>
            <a:t>Cổ</a:t>
          </a:r>
          <a:r>
            <a:rPr lang="en-US" sz="2200" dirty="0"/>
            <a:t> </a:t>
          </a:r>
          <a:r>
            <a:rPr lang="en-US" sz="2200" dirty="0" err="1"/>
            <a:t>tức</a:t>
          </a:r>
          <a:r>
            <a:rPr lang="en-US" sz="2200" dirty="0"/>
            <a:t> </a:t>
          </a:r>
          <a:r>
            <a:rPr lang="en-US" sz="2200" dirty="0" err="1"/>
            <a:t>mỗi</a:t>
          </a:r>
          <a:r>
            <a:rPr lang="en-US" sz="2200" dirty="0"/>
            <a:t> </a:t>
          </a:r>
          <a:r>
            <a:rPr lang="en-US" sz="2200" dirty="0" err="1"/>
            <a:t>cổ</a:t>
          </a:r>
          <a:r>
            <a:rPr lang="en-US" sz="2200" dirty="0"/>
            <a:t> </a:t>
          </a:r>
          <a:r>
            <a:rPr lang="en-US" sz="2200" dirty="0" err="1"/>
            <a:t>phiếu</a:t>
          </a:r>
          <a:r>
            <a:rPr lang="en-US" sz="2200" dirty="0"/>
            <a:t> (DPS)</a:t>
          </a:r>
        </a:p>
      </dgm:t>
    </dgm:pt>
    <dgm:pt modelId="{0E3B9B9A-4628-49BB-AD5A-76A72070786C}" type="parTrans" cxnId="{6CD49EBC-B020-4316-B04B-F657D71D40FF}">
      <dgm:prSet/>
      <dgm:spPr/>
      <dgm:t>
        <a:bodyPr/>
        <a:lstStyle/>
        <a:p>
          <a:endParaRPr lang="en-US"/>
        </a:p>
      </dgm:t>
    </dgm:pt>
    <dgm:pt modelId="{6CA8A2E9-D641-4B02-931A-3D41A65FD002}" type="sibTrans" cxnId="{6CD49EBC-B020-4316-B04B-F657D71D40FF}">
      <dgm:prSet/>
      <dgm:spPr/>
      <dgm:t>
        <a:bodyPr/>
        <a:lstStyle/>
        <a:p>
          <a:endParaRPr lang="en-US"/>
        </a:p>
      </dgm:t>
    </dgm:pt>
    <dgm:pt modelId="{4F0A7749-8056-4FF9-A0CB-ADBCB814A706}">
      <dgm:prSet phldrT="[Text]" custT="1"/>
      <dgm:spPr/>
      <dgm:t>
        <a:bodyPr/>
        <a:lstStyle/>
        <a:p>
          <a:r>
            <a:rPr lang="en-US" sz="2200" dirty="0" err="1"/>
            <a:t>Chỉ</a:t>
          </a:r>
          <a:r>
            <a:rPr lang="en-US" sz="2200" dirty="0"/>
            <a:t> </a:t>
          </a:r>
          <a:r>
            <a:rPr lang="en-US" sz="2200" dirty="0" err="1"/>
            <a:t>số</a:t>
          </a:r>
          <a:r>
            <a:rPr lang="en-US" sz="2200" dirty="0"/>
            <a:t> </a:t>
          </a:r>
          <a:r>
            <a:rPr lang="en-US" sz="2200" dirty="0" err="1"/>
            <a:t>lợi</a:t>
          </a:r>
          <a:r>
            <a:rPr lang="en-US" sz="2200" dirty="0"/>
            <a:t> </a:t>
          </a:r>
          <a:r>
            <a:rPr lang="en-US" sz="2200" dirty="0" err="1"/>
            <a:t>nhuận</a:t>
          </a:r>
          <a:r>
            <a:rPr lang="en-US" sz="2200" dirty="0"/>
            <a:t> </a:t>
          </a:r>
          <a:r>
            <a:rPr lang="en-US" sz="2200" dirty="0" err="1"/>
            <a:t>hoạt</a:t>
          </a:r>
          <a:r>
            <a:rPr lang="en-US" sz="2200" dirty="0"/>
            <a:t> </a:t>
          </a:r>
          <a:r>
            <a:rPr lang="en-US" sz="2200" dirty="0" err="1"/>
            <a:t>động</a:t>
          </a:r>
          <a:endParaRPr lang="en-US" sz="2200" dirty="0"/>
        </a:p>
      </dgm:t>
    </dgm:pt>
    <dgm:pt modelId="{69AF42FC-D96B-4BEF-9B9A-886525645630}" type="parTrans" cxnId="{50D9F1CA-87A9-40DB-8889-0B8234276AE9}">
      <dgm:prSet/>
      <dgm:spPr/>
      <dgm:t>
        <a:bodyPr/>
        <a:lstStyle/>
        <a:p>
          <a:endParaRPr lang="en-US"/>
        </a:p>
      </dgm:t>
    </dgm:pt>
    <dgm:pt modelId="{1B3B8682-6437-4B9D-B0EA-E8C3CCD76649}" type="sibTrans" cxnId="{50D9F1CA-87A9-40DB-8889-0B8234276AE9}">
      <dgm:prSet/>
      <dgm:spPr/>
      <dgm:t>
        <a:bodyPr/>
        <a:lstStyle/>
        <a:p>
          <a:endParaRPr lang="en-US"/>
        </a:p>
      </dgm:t>
    </dgm:pt>
    <dgm:pt modelId="{0465FEAF-7259-408E-BDA7-2196A14A59D7}">
      <dgm:prSet phldrT="[Text]" custT="1"/>
      <dgm:spPr/>
      <dgm:t>
        <a:bodyPr/>
        <a:lstStyle/>
        <a:p>
          <a:r>
            <a:rPr lang="en-US" sz="2200" dirty="0" err="1"/>
            <a:t>Chỉ</a:t>
          </a:r>
          <a:r>
            <a:rPr lang="en-US" sz="2200" dirty="0"/>
            <a:t> </a:t>
          </a:r>
          <a:r>
            <a:rPr lang="en-US" sz="2200" dirty="0" err="1"/>
            <a:t>số</a:t>
          </a:r>
          <a:r>
            <a:rPr lang="en-US" sz="2200" dirty="0"/>
            <a:t> </a:t>
          </a:r>
          <a:r>
            <a:rPr lang="en-US" sz="2200" dirty="0" err="1"/>
            <a:t>giá</a:t>
          </a:r>
          <a:r>
            <a:rPr lang="en-US" sz="2200" dirty="0"/>
            <a:t> </a:t>
          </a:r>
          <a:r>
            <a:rPr lang="en-US" sz="2200" dirty="0" err="1"/>
            <a:t>trên</a:t>
          </a:r>
          <a:r>
            <a:rPr lang="en-US" sz="2200" dirty="0"/>
            <a:t> </a:t>
          </a:r>
          <a:r>
            <a:rPr lang="en-US" sz="2200" dirty="0" err="1"/>
            <a:t>giá</a:t>
          </a:r>
          <a:r>
            <a:rPr lang="en-US" sz="2200" dirty="0"/>
            <a:t> </a:t>
          </a:r>
          <a:r>
            <a:rPr lang="en-US" sz="2200" dirty="0" err="1"/>
            <a:t>trị</a:t>
          </a:r>
          <a:r>
            <a:rPr lang="en-US" sz="2200" dirty="0"/>
            <a:t> </a:t>
          </a:r>
          <a:r>
            <a:rPr lang="en-US" sz="2200" dirty="0" err="1"/>
            <a:t>sổ</a:t>
          </a:r>
          <a:r>
            <a:rPr lang="en-US" sz="2200" dirty="0"/>
            <a:t> </a:t>
          </a:r>
          <a:r>
            <a:rPr lang="en-US" sz="2200" dirty="0" err="1"/>
            <a:t>sách</a:t>
          </a:r>
          <a:r>
            <a:rPr lang="en-US" sz="2200" dirty="0"/>
            <a:t> (P/B)</a:t>
          </a:r>
        </a:p>
      </dgm:t>
    </dgm:pt>
    <dgm:pt modelId="{80A39636-3901-446A-9379-D5C1A0AC0C0C}" type="parTrans" cxnId="{FA82A3CA-9090-4B9D-9B5A-092250C95C58}">
      <dgm:prSet/>
      <dgm:spPr/>
      <dgm:t>
        <a:bodyPr/>
        <a:lstStyle/>
        <a:p>
          <a:endParaRPr lang="en-US"/>
        </a:p>
      </dgm:t>
    </dgm:pt>
    <dgm:pt modelId="{4575C3EC-A0F7-46B0-BFC0-05230F466204}" type="sibTrans" cxnId="{FA82A3CA-9090-4B9D-9B5A-092250C95C58}">
      <dgm:prSet/>
      <dgm:spPr/>
      <dgm:t>
        <a:bodyPr/>
        <a:lstStyle/>
        <a:p>
          <a:endParaRPr lang="en-US"/>
        </a:p>
      </dgm:t>
    </dgm:pt>
    <dgm:pt modelId="{8EDD5D8E-4BAF-4EE2-A2EE-DAA20E0765EB}" type="pres">
      <dgm:prSet presAssocID="{D2232CA4-B349-462B-9AF7-D1015E1E42E5}" presName="linearFlow" presStyleCnt="0">
        <dgm:presLayoutVars>
          <dgm:dir/>
          <dgm:animLvl val="lvl"/>
          <dgm:resizeHandles val="exact"/>
        </dgm:presLayoutVars>
      </dgm:prSet>
      <dgm:spPr/>
    </dgm:pt>
    <dgm:pt modelId="{6E64670B-2A71-4AF7-A373-8F2DA69BA727}" type="pres">
      <dgm:prSet presAssocID="{B2782B1A-F52C-4D3A-8337-A7A534454374}" presName="composite" presStyleCnt="0"/>
      <dgm:spPr/>
    </dgm:pt>
    <dgm:pt modelId="{AA43D773-C0FE-41C5-8753-12898481EA09}" type="pres">
      <dgm:prSet presAssocID="{B2782B1A-F52C-4D3A-8337-A7A534454374}" presName="parentText" presStyleLbl="alignNode1" presStyleIdx="0" presStyleCnt="3">
        <dgm:presLayoutVars>
          <dgm:chMax val="1"/>
          <dgm:bulletEnabled val="1"/>
        </dgm:presLayoutVars>
      </dgm:prSet>
      <dgm:spPr/>
    </dgm:pt>
    <dgm:pt modelId="{2BF7E5AE-D893-4525-8BA6-B06BEBC0CE6F}" type="pres">
      <dgm:prSet presAssocID="{B2782B1A-F52C-4D3A-8337-A7A534454374}" presName="descendantText" presStyleLbl="alignAcc1" presStyleIdx="0" presStyleCnt="3" custScaleY="135694">
        <dgm:presLayoutVars>
          <dgm:bulletEnabled val="1"/>
        </dgm:presLayoutVars>
      </dgm:prSet>
      <dgm:spPr/>
    </dgm:pt>
    <dgm:pt modelId="{D54D655A-E926-418C-9DFC-CBC90BEBFB9C}" type="pres">
      <dgm:prSet presAssocID="{9D5171C5-B04D-4FC3-A947-D6F68AA9FD36}" presName="sp" presStyleCnt="0"/>
      <dgm:spPr/>
    </dgm:pt>
    <dgm:pt modelId="{CFB11DA8-90E7-41C3-B14B-E6FE35E78D65}" type="pres">
      <dgm:prSet presAssocID="{BB9CA2F9-7CE5-4788-8A93-B5EB1C484163}" presName="composite" presStyleCnt="0"/>
      <dgm:spPr/>
    </dgm:pt>
    <dgm:pt modelId="{99D1DBF9-011E-4CFE-A64E-947EE8CADECA}" type="pres">
      <dgm:prSet presAssocID="{BB9CA2F9-7CE5-4788-8A93-B5EB1C484163}" presName="parentText" presStyleLbl="alignNode1" presStyleIdx="1" presStyleCnt="3">
        <dgm:presLayoutVars>
          <dgm:chMax val="1"/>
          <dgm:bulletEnabled val="1"/>
        </dgm:presLayoutVars>
      </dgm:prSet>
      <dgm:spPr/>
    </dgm:pt>
    <dgm:pt modelId="{53FB7F31-17E2-4A99-B191-B69963434981}" type="pres">
      <dgm:prSet presAssocID="{BB9CA2F9-7CE5-4788-8A93-B5EB1C484163}" presName="descendantText" presStyleLbl="alignAcc1" presStyleIdx="1" presStyleCnt="3">
        <dgm:presLayoutVars>
          <dgm:bulletEnabled val="1"/>
        </dgm:presLayoutVars>
      </dgm:prSet>
      <dgm:spPr/>
    </dgm:pt>
    <dgm:pt modelId="{46D04EEC-1876-4388-9B77-39F8D37ED40C}" type="pres">
      <dgm:prSet presAssocID="{09F5CAF9-B71A-4145-9755-92D90C84EA69}" presName="sp" presStyleCnt="0"/>
      <dgm:spPr/>
    </dgm:pt>
    <dgm:pt modelId="{6383D499-4A8E-4C53-B5B8-6DF54A33A476}" type="pres">
      <dgm:prSet presAssocID="{B4966809-480B-4B17-9F38-EF37AB95EEAF}" presName="composite" presStyleCnt="0"/>
      <dgm:spPr/>
    </dgm:pt>
    <dgm:pt modelId="{A944D3FC-E41C-426C-96EB-652725930157}" type="pres">
      <dgm:prSet presAssocID="{B4966809-480B-4B17-9F38-EF37AB95EEAF}" presName="parentText" presStyleLbl="alignNode1" presStyleIdx="2" presStyleCnt="3">
        <dgm:presLayoutVars>
          <dgm:chMax val="1"/>
          <dgm:bulletEnabled val="1"/>
        </dgm:presLayoutVars>
      </dgm:prSet>
      <dgm:spPr/>
    </dgm:pt>
    <dgm:pt modelId="{A0576404-8749-4452-A021-DFE79593C97E}" type="pres">
      <dgm:prSet presAssocID="{B4966809-480B-4B17-9F38-EF37AB95EEAF}" presName="descendantText" presStyleLbl="alignAcc1" presStyleIdx="2" presStyleCnt="3">
        <dgm:presLayoutVars>
          <dgm:bulletEnabled val="1"/>
        </dgm:presLayoutVars>
      </dgm:prSet>
      <dgm:spPr/>
    </dgm:pt>
  </dgm:ptLst>
  <dgm:cxnLst>
    <dgm:cxn modelId="{DA7CF130-0BE8-4AB9-8449-7CD614A154FB}" type="presOf" srcId="{67FD5878-DA95-4EF8-9E8F-6170D0580800}" destId="{A0576404-8749-4452-A021-DFE79593C97E}" srcOrd="0" destOrd="2" presId="urn:microsoft.com/office/officeart/2005/8/layout/chevron2"/>
    <dgm:cxn modelId="{39D6F532-1AB5-47B3-A228-5499B584B764}" srcId="{D2232CA4-B349-462B-9AF7-D1015E1E42E5}" destId="{B2782B1A-F52C-4D3A-8337-A7A534454374}" srcOrd="0" destOrd="0" parTransId="{0058273E-EE5E-453D-895B-656B70A2F6A8}" sibTransId="{9D5171C5-B04D-4FC3-A947-D6F68AA9FD36}"/>
    <dgm:cxn modelId="{FB460B3C-4813-4CD3-A181-180AD8C6E7E1}" type="presOf" srcId="{BB9CA2F9-7CE5-4788-8A93-B5EB1C484163}" destId="{99D1DBF9-011E-4CFE-A64E-947EE8CADECA}" srcOrd="0" destOrd="0" presId="urn:microsoft.com/office/officeart/2005/8/layout/chevron2"/>
    <dgm:cxn modelId="{70B03A3C-6ADE-4002-8DED-4FE6F60B02EC}" type="presOf" srcId="{0465FEAF-7259-408E-BDA7-2196A14A59D7}" destId="{A0576404-8749-4452-A021-DFE79593C97E}" srcOrd="0" destOrd="1" presId="urn:microsoft.com/office/officeart/2005/8/layout/chevron2"/>
    <dgm:cxn modelId="{1B81F15E-1514-4296-B584-0E477A8C9AB1}" srcId="{BB9CA2F9-7CE5-4788-8A93-B5EB1C484163}" destId="{98D88667-EC3D-4A67-9B1A-78395F631B9F}" srcOrd="0" destOrd="0" parTransId="{4B660D65-1C55-4D43-B88A-3284B334E9A5}" sibTransId="{9134581F-2745-41E5-A526-570571883797}"/>
    <dgm:cxn modelId="{4EC4D661-616E-4C4F-AB5E-98C0CEC7D6C2}" type="presOf" srcId="{54C94F95-539A-4FF0-BA15-ABD3F27E1BD9}" destId="{2BF7E5AE-D893-4525-8BA6-B06BEBC0CE6F}" srcOrd="0" destOrd="2" presId="urn:microsoft.com/office/officeart/2005/8/layout/chevron2"/>
    <dgm:cxn modelId="{CEA35745-75CE-4215-9AA3-81C16D838103}" srcId="{BB9CA2F9-7CE5-4788-8A93-B5EB1C484163}" destId="{8B6638D0-0C4E-4021-82BF-009CCB76D2B1}" srcOrd="2" destOrd="0" parTransId="{FBEC73E4-83DD-4F68-B2D2-11FE4E2F4DE2}" sibTransId="{88D06FDA-2ED9-4605-A5DF-49805CD4EEFE}"/>
    <dgm:cxn modelId="{00CDB245-51F4-4A0C-9248-AADC23826428}" type="presOf" srcId="{B4966809-480B-4B17-9F38-EF37AB95EEAF}" destId="{A944D3FC-E41C-426C-96EB-652725930157}" srcOrd="0" destOrd="0" presId="urn:microsoft.com/office/officeart/2005/8/layout/chevron2"/>
    <dgm:cxn modelId="{0B55956C-EC36-4FD5-9736-8D68AB77F100}" type="presOf" srcId="{AF13B00E-D180-4F27-B042-9D5DBA04DFC7}" destId="{A0576404-8749-4452-A021-DFE79593C97E}" srcOrd="0" destOrd="0" presId="urn:microsoft.com/office/officeart/2005/8/layout/chevron2"/>
    <dgm:cxn modelId="{C72B586D-5C84-4B0F-B69A-BC537C8818D9}" type="presOf" srcId="{8B6638D0-0C4E-4021-82BF-009CCB76D2B1}" destId="{53FB7F31-17E2-4A99-B191-B69963434981}" srcOrd="0" destOrd="2" presId="urn:microsoft.com/office/officeart/2005/8/layout/chevron2"/>
    <dgm:cxn modelId="{47E1514F-859F-4581-A504-9A7B47AA2515}" srcId="{B2782B1A-F52C-4D3A-8337-A7A534454374}" destId="{DCD16A83-1CC3-4B85-A79D-E52A9133302E}" srcOrd="1" destOrd="0" parTransId="{9BBEA7C8-0663-45E0-ADBE-5A44C6AE628B}" sibTransId="{F8484FEA-BF0C-4E41-95F1-4837F284FA25}"/>
    <dgm:cxn modelId="{EF076887-6229-427E-B600-E280DE7BA776}" type="presOf" srcId="{DCD16A83-1CC3-4B85-A79D-E52A9133302E}" destId="{2BF7E5AE-D893-4525-8BA6-B06BEBC0CE6F}" srcOrd="0" destOrd="1" presId="urn:microsoft.com/office/officeart/2005/8/layout/chevron2"/>
    <dgm:cxn modelId="{EAA69688-9DA3-4885-A3C8-7E44481A59C0}" type="presOf" srcId="{F3ABFBFF-8D5B-4124-8895-C4D1C9C121CB}" destId="{53FB7F31-17E2-4A99-B191-B69963434981}" srcOrd="0" destOrd="1" presId="urn:microsoft.com/office/officeart/2005/8/layout/chevron2"/>
    <dgm:cxn modelId="{263C7A8F-7AC7-49C4-8E10-33C490D17594}" type="presOf" srcId="{B2782B1A-F52C-4D3A-8337-A7A534454374}" destId="{AA43D773-C0FE-41C5-8753-12898481EA09}" srcOrd="0" destOrd="0" presId="urn:microsoft.com/office/officeart/2005/8/layout/chevron2"/>
    <dgm:cxn modelId="{F98FEC9D-C8B6-4BA1-B887-C186400A3C30}" type="presOf" srcId="{D2232CA4-B349-462B-9AF7-D1015E1E42E5}" destId="{8EDD5D8E-4BAF-4EE2-A2EE-DAA20E0765EB}" srcOrd="0" destOrd="0" presId="urn:microsoft.com/office/officeart/2005/8/layout/chevron2"/>
    <dgm:cxn modelId="{03C58AA2-369C-4636-ACA3-6ED92595A3F1}" type="presOf" srcId="{4F0A7749-8056-4FF9-A0CB-ADBCB814A706}" destId="{2BF7E5AE-D893-4525-8BA6-B06BEBC0CE6F}" srcOrd="0" destOrd="0" presId="urn:microsoft.com/office/officeart/2005/8/layout/chevron2"/>
    <dgm:cxn modelId="{0E8F29AD-1F29-4820-BF4C-37F73237179D}" srcId="{D2232CA4-B349-462B-9AF7-D1015E1E42E5}" destId="{BB9CA2F9-7CE5-4788-8A93-B5EB1C484163}" srcOrd="1" destOrd="0" parTransId="{A13336C8-A1CC-4579-A5A0-EF01E8EDB5AD}" sibTransId="{09F5CAF9-B71A-4145-9755-92D90C84EA69}"/>
    <dgm:cxn modelId="{F39816B2-9E27-4F7D-A2F5-F837AF26D986}" srcId="{B4966809-480B-4B17-9F38-EF37AB95EEAF}" destId="{67FD5878-DA95-4EF8-9E8F-6170D0580800}" srcOrd="2" destOrd="0" parTransId="{C7D5164A-B877-430C-89E7-746E6B3C6545}" sibTransId="{11B7EFA9-8233-4C7F-A232-51DA86D9476C}"/>
    <dgm:cxn modelId="{1B044EB2-BD71-4846-B688-160996356E35}" type="presOf" srcId="{6D3435EC-3C1A-4359-971D-779425FF4430}" destId="{2BF7E5AE-D893-4525-8BA6-B06BEBC0CE6F}" srcOrd="0" destOrd="3" presId="urn:microsoft.com/office/officeart/2005/8/layout/chevron2"/>
    <dgm:cxn modelId="{1942C2B5-6E18-41C2-8B11-FDC73F1839AD}" srcId="{B4966809-480B-4B17-9F38-EF37AB95EEAF}" destId="{AF13B00E-D180-4F27-B042-9D5DBA04DFC7}" srcOrd="0" destOrd="0" parTransId="{3664DB57-EBD1-482C-90B7-BBE23D1DCD9A}" sibTransId="{7CB3BAB9-C072-4E32-B642-6DA251C936FB}"/>
    <dgm:cxn modelId="{6CD49EBC-B020-4316-B04B-F657D71D40FF}" srcId="{B2782B1A-F52C-4D3A-8337-A7A534454374}" destId="{6D3435EC-3C1A-4359-971D-779425FF4430}" srcOrd="3" destOrd="0" parTransId="{0E3B9B9A-4628-49BB-AD5A-76A72070786C}" sibTransId="{6CA8A2E9-D641-4B02-931A-3D41A65FD002}"/>
    <dgm:cxn modelId="{DCAFA5C2-448B-4321-8BC4-8CA9AB90CC5E}" srcId="{BB9CA2F9-7CE5-4788-8A93-B5EB1C484163}" destId="{F3ABFBFF-8D5B-4124-8895-C4D1C9C121CB}" srcOrd="1" destOrd="0" parTransId="{BAE31635-9E24-49CE-A6FB-62F43C5A4018}" sibTransId="{2B49285D-6B82-4544-8016-A44E7B29B063}"/>
    <dgm:cxn modelId="{FA82A3CA-9090-4B9D-9B5A-092250C95C58}" srcId="{B4966809-480B-4B17-9F38-EF37AB95EEAF}" destId="{0465FEAF-7259-408E-BDA7-2196A14A59D7}" srcOrd="1" destOrd="0" parTransId="{80A39636-3901-446A-9379-D5C1A0AC0C0C}" sibTransId="{4575C3EC-A0F7-46B0-BFC0-05230F466204}"/>
    <dgm:cxn modelId="{50D9F1CA-87A9-40DB-8889-0B8234276AE9}" srcId="{B2782B1A-F52C-4D3A-8337-A7A534454374}" destId="{4F0A7749-8056-4FF9-A0CB-ADBCB814A706}" srcOrd="0" destOrd="0" parTransId="{69AF42FC-D96B-4BEF-9B9A-886525645630}" sibTransId="{1B3B8682-6437-4B9D-B0EA-E8C3CCD76649}"/>
    <dgm:cxn modelId="{79BD28D6-43FF-4FD5-AD6E-CAC2AA9BC9A9}" srcId="{D2232CA4-B349-462B-9AF7-D1015E1E42E5}" destId="{B4966809-480B-4B17-9F38-EF37AB95EEAF}" srcOrd="2" destOrd="0" parTransId="{0B221ECD-04F0-4BEE-B84D-04FB7C62D5CC}" sibTransId="{2C872058-803D-4E59-BC00-D0D855453E11}"/>
    <dgm:cxn modelId="{3491A7F5-2072-4F1C-8466-D131106D9F6D}" srcId="{B2782B1A-F52C-4D3A-8337-A7A534454374}" destId="{54C94F95-539A-4FF0-BA15-ABD3F27E1BD9}" srcOrd="2" destOrd="0" parTransId="{E1F2179C-D608-46D1-A660-B21AB07EE752}" sibTransId="{708CA2A9-5CA8-48B8-AE59-F5059B3FFE0D}"/>
    <dgm:cxn modelId="{BAA906FF-051B-4272-B931-F20B2A333BEC}" type="presOf" srcId="{98D88667-EC3D-4A67-9B1A-78395F631B9F}" destId="{53FB7F31-17E2-4A99-B191-B69963434981}" srcOrd="0" destOrd="0" presId="urn:microsoft.com/office/officeart/2005/8/layout/chevron2"/>
    <dgm:cxn modelId="{3DAA0F9E-F87E-4AFB-A627-4095061BB4B2}" type="presParOf" srcId="{8EDD5D8E-4BAF-4EE2-A2EE-DAA20E0765EB}" destId="{6E64670B-2A71-4AF7-A373-8F2DA69BA727}" srcOrd="0" destOrd="0" presId="urn:microsoft.com/office/officeart/2005/8/layout/chevron2"/>
    <dgm:cxn modelId="{22637A46-406B-4A04-A1D7-366F90F1ED61}" type="presParOf" srcId="{6E64670B-2A71-4AF7-A373-8F2DA69BA727}" destId="{AA43D773-C0FE-41C5-8753-12898481EA09}" srcOrd="0" destOrd="0" presId="urn:microsoft.com/office/officeart/2005/8/layout/chevron2"/>
    <dgm:cxn modelId="{130884DA-0619-49DA-8869-68DE21476BF0}" type="presParOf" srcId="{6E64670B-2A71-4AF7-A373-8F2DA69BA727}" destId="{2BF7E5AE-D893-4525-8BA6-B06BEBC0CE6F}" srcOrd="1" destOrd="0" presId="urn:microsoft.com/office/officeart/2005/8/layout/chevron2"/>
    <dgm:cxn modelId="{BD8080D1-F45A-4F7E-9387-FD6EF6DDC3D9}" type="presParOf" srcId="{8EDD5D8E-4BAF-4EE2-A2EE-DAA20E0765EB}" destId="{D54D655A-E926-418C-9DFC-CBC90BEBFB9C}" srcOrd="1" destOrd="0" presId="urn:microsoft.com/office/officeart/2005/8/layout/chevron2"/>
    <dgm:cxn modelId="{0D9F590D-10A1-4519-87B7-F771988012EC}" type="presParOf" srcId="{8EDD5D8E-4BAF-4EE2-A2EE-DAA20E0765EB}" destId="{CFB11DA8-90E7-41C3-B14B-E6FE35E78D65}" srcOrd="2" destOrd="0" presId="urn:microsoft.com/office/officeart/2005/8/layout/chevron2"/>
    <dgm:cxn modelId="{0923A20A-CC7C-4F61-9D44-542F8818B1DC}" type="presParOf" srcId="{CFB11DA8-90E7-41C3-B14B-E6FE35E78D65}" destId="{99D1DBF9-011E-4CFE-A64E-947EE8CADECA}" srcOrd="0" destOrd="0" presId="urn:microsoft.com/office/officeart/2005/8/layout/chevron2"/>
    <dgm:cxn modelId="{6F100FA1-0018-4EED-8F88-2E4A391734ED}" type="presParOf" srcId="{CFB11DA8-90E7-41C3-B14B-E6FE35E78D65}" destId="{53FB7F31-17E2-4A99-B191-B69963434981}" srcOrd="1" destOrd="0" presId="urn:microsoft.com/office/officeart/2005/8/layout/chevron2"/>
    <dgm:cxn modelId="{F95309A6-C18D-459F-8603-D41D524F9A4E}" type="presParOf" srcId="{8EDD5D8E-4BAF-4EE2-A2EE-DAA20E0765EB}" destId="{46D04EEC-1876-4388-9B77-39F8D37ED40C}" srcOrd="3" destOrd="0" presId="urn:microsoft.com/office/officeart/2005/8/layout/chevron2"/>
    <dgm:cxn modelId="{B97CCE1E-981E-4616-8B41-D67B6227E03F}" type="presParOf" srcId="{8EDD5D8E-4BAF-4EE2-A2EE-DAA20E0765EB}" destId="{6383D499-4A8E-4C53-B5B8-6DF54A33A476}" srcOrd="4" destOrd="0" presId="urn:microsoft.com/office/officeart/2005/8/layout/chevron2"/>
    <dgm:cxn modelId="{4F6DFBF0-A160-46AC-B2B5-E9AF25FB6B76}" type="presParOf" srcId="{6383D499-4A8E-4C53-B5B8-6DF54A33A476}" destId="{A944D3FC-E41C-426C-96EB-652725930157}" srcOrd="0" destOrd="0" presId="urn:microsoft.com/office/officeart/2005/8/layout/chevron2"/>
    <dgm:cxn modelId="{9A0D09E4-0FEE-4E0B-B45A-4E4FB1982844}" type="presParOf" srcId="{6383D499-4A8E-4C53-B5B8-6DF54A33A476}" destId="{A0576404-8749-4452-A021-DFE79593C97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9C5672-A3E0-4632-BE09-1610305974E4}">
      <dsp:nvSpPr>
        <dsp:cNvPr id="0" name=""/>
        <dsp:cNvSpPr/>
      </dsp:nvSpPr>
      <dsp:spPr>
        <a:xfrm>
          <a:off x="-4165525" y="-639217"/>
          <a:ext cx="4963419" cy="4963419"/>
        </a:xfrm>
        <a:prstGeom prst="blockArc">
          <a:avLst>
            <a:gd name="adj1" fmla="val 18900000"/>
            <a:gd name="adj2" fmla="val 2700000"/>
            <a:gd name="adj3" fmla="val 435"/>
          </a:avLst>
        </a:prstGeom>
        <a:noFill/>
        <a:ln w="19050" cap="rnd"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FDEC7C43-D61A-4F31-81C5-0D1BB0858D0A}">
      <dsp:nvSpPr>
        <dsp:cNvPr id="0" name=""/>
        <dsp:cNvSpPr/>
      </dsp:nvSpPr>
      <dsp:spPr>
        <a:xfrm>
          <a:off x="298293" y="194051"/>
          <a:ext cx="6804192" cy="387955"/>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7939"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1. </a:t>
          </a:r>
          <a:r>
            <a:rPr lang="en-US" sz="2100" kern="1200" dirty="0" err="1"/>
            <a:t>Khả</a:t>
          </a:r>
          <a:r>
            <a:rPr lang="en-US" sz="2100" kern="1200" dirty="0"/>
            <a:t> </a:t>
          </a:r>
          <a:r>
            <a:rPr lang="en-US" sz="2100" kern="1200" dirty="0" err="1"/>
            <a:t>năng</a:t>
          </a:r>
          <a:r>
            <a:rPr lang="en-US" sz="2100" kern="1200" dirty="0"/>
            <a:t> </a:t>
          </a:r>
          <a:r>
            <a:rPr lang="en-US" sz="2100" kern="1200" dirty="0" err="1"/>
            <a:t>thanh</a:t>
          </a:r>
          <a:r>
            <a:rPr lang="en-US" sz="2100" kern="1200" dirty="0"/>
            <a:t> </a:t>
          </a:r>
          <a:r>
            <a:rPr lang="en-US" sz="2100" kern="1200" dirty="0" err="1"/>
            <a:t>toán</a:t>
          </a:r>
          <a:r>
            <a:rPr lang="en-US" sz="2100" kern="1200" dirty="0"/>
            <a:t> </a:t>
          </a:r>
          <a:r>
            <a:rPr lang="en-US" sz="2100" kern="1200" dirty="0" err="1"/>
            <a:t>nợ</a:t>
          </a:r>
          <a:r>
            <a:rPr lang="en-US" sz="2100" kern="1200" dirty="0"/>
            <a:t> </a:t>
          </a:r>
          <a:r>
            <a:rPr lang="en-US" sz="2100" kern="1200" dirty="0" err="1"/>
            <a:t>ngắn</a:t>
          </a:r>
          <a:r>
            <a:rPr lang="en-US" sz="2100" kern="1200" dirty="0"/>
            <a:t> </a:t>
          </a:r>
          <a:r>
            <a:rPr lang="en-US" sz="2100" kern="1200" dirty="0" err="1"/>
            <a:t>hạn</a:t>
          </a:r>
          <a:endParaRPr lang="en-US" sz="2100" kern="1200" dirty="0"/>
        </a:p>
      </dsp:txBody>
      <dsp:txXfrm>
        <a:off x="298293" y="194051"/>
        <a:ext cx="6804192" cy="387955"/>
      </dsp:txXfrm>
    </dsp:sp>
    <dsp:sp modelId="{B8092394-F2F5-4527-867A-AB3FCE71A8F8}">
      <dsp:nvSpPr>
        <dsp:cNvPr id="0" name=""/>
        <dsp:cNvSpPr/>
      </dsp:nvSpPr>
      <dsp:spPr>
        <a:xfrm>
          <a:off x="55821" y="145556"/>
          <a:ext cx="484944" cy="484944"/>
        </a:xfrm>
        <a:prstGeom prst="ellipse">
          <a:avLst/>
        </a:prstGeom>
        <a:solidFill>
          <a:schemeClr val="lt1">
            <a:hueOff val="0"/>
            <a:satOff val="0"/>
            <a:lumOff val="0"/>
            <a:alphaOff val="0"/>
          </a:schemeClr>
        </a:solidFill>
        <a:ln w="12700"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855023B3-9946-44AE-9B2B-F13A89DB6365}">
      <dsp:nvSpPr>
        <dsp:cNvPr id="0" name=""/>
        <dsp:cNvSpPr/>
      </dsp:nvSpPr>
      <dsp:spPr>
        <a:xfrm>
          <a:off x="617413" y="775910"/>
          <a:ext cx="6485073" cy="387955"/>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7939"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2. </a:t>
          </a:r>
          <a:r>
            <a:rPr lang="en-US" sz="2100" kern="1200" dirty="0" err="1"/>
            <a:t>Cơ</a:t>
          </a:r>
          <a:r>
            <a:rPr lang="en-US" sz="2100" kern="1200" dirty="0"/>
            <a:t> </a:t>
          </a:r>
          <a:r>
            <a:rPr lang="en-US" sz="2100" kern="1200" dirty="0" err="1"/>
            <a:t>cấu</a:t>
          </a:r>
          <a:r>
            <a:rPr lang="en-US" sz="2100" kern="1200" dirty="0"/>
            <a:t> </a:t>
          </a:r>
          <a:r>
            <a:rPr lang="en-US" sz="2100" kern="1200" dirty="0" err="1"/>
            <a:t>vốn</a:t>
          </a:r>
          <a:r>
            <a:rPr lang="en-US" sz="2100" kern="1200" dirty="0"/>
            <a:t> </a:t>
          </a:r>
        </a:p>
      </dsp:txBody>
      <dsp:txXfrm>
        <a:off x="617413" y="775910"/>
        <a:ext cx="6485073" cy="387955"/>
      </dsp:txXfrm>
    </dsp:sp>
    <dsp:sp modelId="{DC2722DB-C73D-4054-BC2D-D84D79394992}">
      <dsp:nvSpPr>
        <dsp:cNvPr id="0" name=""/>
        <dsp:cNvSpPr/>
      </dsp:nvSpPr>
      <dsp:spPr>
        <a:xfrm>
          <a:off x="374941" y="727416"/>
          <a:ext cx="484944" cy="484944"/>
        </a:xfrm>
        <a:prstGeom prst="ellipse">
          <a:avLst/>
        </a:prstGeom>
        <a:solidFill>
          <a:schemeClr val="lt1">
            <a:hueOff val="0"/>
            <a:satOff val="0"/>
            <a:lumOff val="0"/>
            <a:alphaOff val="0"/>
          </a:schemeClr>
        </a:solidFill>
        <a:ln w="12700"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11A74F2B-B139-4B0D-BA96-912EB4320E7B}">
      <dsp:nvSpPr>
        <dsp:cNvPr id="0" name=""/>
        <dsp:cNvSpPr/>
      </dsp:nvSpPr>
      <dsp:spPr>
        <a:xfrm>
          <a:off x="763338" y="1357769"/>
          <a:ext cx="6339147" cy="387955"/>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7939"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3. </a:t>
          </a:r>
          <a:r>
            <a:rPr lang="en-US" sz="2100" kern="1200" dirty="0" err="1"/>
            <a:t>Bảo</a:t>
          </a:r>
          <a:r>
            <a:rPr lang="en-US" sz="2100" kern="1200" dirty="0"/>
            <a:t> </a:t>
          </a:r>
          <a:r>
            <a:rPr lang="en-US" sz="2100" kern="1200" dirty="0" err="1"/>
            <a:t>chứng</a:t>
          </a:r>
          <a:endParaRPr lang="en-US" sz="2100" kern="1200" dirty="0"/>
        </a:p>
      </dsp:txBody>
      <dsp:txXfrm>
        <a:off x="763338" y="1357769"/>
        <a:ext cx="6339147" cy="387955"/>
      </dsp:txXfrm>
    </dsp:sp>
    <dsp:sp modelId="{2603DF58-6FF9-4029-829B-236BEB4C240B}">
      <dsp:nvSpPr>
        <dsp:cNvPr id="0" name=""/>
        <dsp:cNvSpPr/>
      </dsp:nvSpPr>
      <dsp:spPr>
        <a:xfrm>
          <a:off x="520866" y="1309275"/>
          <a:ext cx="484944" cy="484944"/>
        </a:xfrm>
        <a:prstGeom prst="ellipse">
          <a:avLst/>
        </a:prstGeom>
        <a:solidFill>
          <a:schemeClr val="lt1">
            <a:hueOff val="0"/>
            <a:satOff val="0"/>
            <a:lumOff val="0"/>
            <a:alphaOff val="0"/>
          </a:schemeClr>
        </a:solidFill>
        <a:ln w="12700"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B6DB4292-E2BC-41E0-A1F3-06133F4D9FB2}">
      <dsp:nvSpPr>
        <dsp:cNvPr id="0" name=""/>
        <dsp:cNvSpPr/>
      </dsp:nvSpPr>
      <dsp:spPr>
        <a:xfrm>
          <a:off x="763338" y="1939260"/>
          <a:ext cx="6339147" cy="387955"/>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7939"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4. </a:t>
          </a:r>
          <a:r>
            <a:rPr lang="en-US" sz="2100" kern="1200" dirty="0" err="1"/>
            <a:t>Hiệu</a:t>
          </a:r>
          <a:r>
            <a:rPr lang="en-US" sz="2100" kern="1200" dirty="0"/>
            <a:t> </a:t>
          </a:r>
          <a:r>
            <a:rPr lang="en-US" sz="2100" kern="1200" dirty="0" err="1"/>
            <a:t>quả</a:t>
          </a:r>
          <a:r>
            <a:rPr lang="en-US" sz="2100" kern="1200" dirty="0"/>
            <a:t> </a:t>
          </a:r>
          <a:r>
            <a:rPr lang="en-US" sz="2100" kern="1200" dirty="0" err="1"/>
            <a:t>hoạt</a:t>
          </a:r>
          <a:r>
            <a:rPr lang="en-US" sz="2100" kern="1200" dirty="0"/>
            <a:t> </a:t>
          </a:r>
          <a:r>
            <a:rPr lang="en-US" sz="2100" kern="1200" dirty="0" err="1"/>
            <a:t>động</a:t>
          </a:r>
          <a:r>
            <a:rPr lang="en-US" sz="2100" kern="1200" dirty="0"/>
            <a:t> </a:t>
          </a:r>
          <a:r>
            <a:rPr lang="en-US" sz="2100" kern="1200" dirty="0" err="1"/>
            <a:t>kinh</a:t>
          </a:r>
          <a:r>
            <a:rPr lang="en-US" sz="2100" kern="1200" dirty="0"/>
            <a:t> </a:t>
          </a:r>
          <a:r>
            <a:rPr lang="en-US" sz="2100" kern="1200" dirty="0" err="1"/>
            <a:t>doanh</a:t>
          </a:r>
          <a:endParaRPr lang="en-US" sz="2100" kern="1200" dirty="0"/>
        </a:p>
      </dsp:txBody>
      <dsp:txXfrm>
        <a:off x="763338" y="1939260"/>
        <a:ext cx="6339147" cy="387955"/>
      </dsp:txXfrm>
    </dsp:sp>
    <dsp:sp modelId="{90EB568F-61CA-42A5-B821-0D002E15D142}">
      <dsp:nvSpPr>
        <dsp:cNvPr id="0" name=""/>
        <dsp:cNvSpPr/>
      </dsp:nvSpPr>
      <dsp:spPr>
        <a:xfrm>
          <a:off x="520866" y="1890765"/>
          <a:ext cx="484944" cy="484944"/>
        </a:xfrm>
        <a:prstGeom prst="ellipse">
          <a:avLst/>
        </a:prstGeom>
        <a:solidFill>
          <a:schemeClr val="lt1">
            <a:hueOff val="0"/>
            <a:satOff val="0"/>
            <a:lumOff val="0"/>
            <a:alphaOff val="0"/>
          </a:schemeClr>
        </a:solidFill>
        <a:ln w="12700"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5372C6AC-A4E2-4DB3-8CE5-4EB062973489}">
      <dsp:nvSpPr>
        <dsp:cNvPr id="0" name=""/>
        <dsp:cNvSpPr/>
      </dsp:nvSpPr>
      <dsp:spPr>
        <a:xfrm>
          <a:off x="617413" y="2521119"/>
          <a:ext cx="6485073" cy="387955"/>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7939"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5. </a:t>
          </a:r>
          <a:r>
            <a:rPr lang="en-US" sz="2100" kern="1200" dirty="0" err="1"/>
            <a:t>Tỷ</a:t>
          </a:r>
          <a:r>
            <a:rPr lang="en-US" sz="2100" kern="1200" dirty="0"/>
            <a:t> </a:t>
          </a:r>
          <a:r>
            <a:rPr lang="en-US" sz="2100" kern="1200" dirty="0" err="1"/>
            <a:t>suất</a:t>
          </a:r>
          <a:r>
            <a:rPr lang="en-US" sz="2100" kern="1200" dirty="0"/>
            <a:t> </a:t>
          </a:r>
          <a:r>
            <a:rPr lang="en-US" sz="2100" kern="1200" dirty="0" err="1"/>
            <a:t>sinh</a:t>
          </a:r>
          <a:r>
            <a:rPr lang="en-US" sz="2100" kern="1200" dirty="0"/>
            <a:t> </a:t>
          </a:r>
          <a:r>
            <a:rPr lang="en-US" sz="2100" kern="1200" dirty="0" err="1"/>
            <a:t>lời</a:t>
          </a:r>
          <a:endParaRPr lang="en-US" sz="2100" kern="1200" dirty="0"/>
        </a:p>
      </dsp:txBody>
      <dsp:txXfrm>
        <a:off x="617413" y="2521119"/>
        <a:ext cx="6485073" cy="387955"/>
      </dsp:txXfrm>
    </dsp:sp>
    <dsp:sp modelId="{89D6B325-8F17-490E-B379-6302E4A51873}">
      <dsp:nvSpPr>
        <dsp:cNvPr id="0" name=""/>
        <dsp:cNvSpPr/>
      </dsp:nvSpPr>
      <dsp:spPr>
        <a:xfrm>
          <a:off x="374941" y="2472624"/>
          <a:ext cx="484944" cy="484944"/>
        </a:xfrm>
        <a:prstGeom prst="ellipse">
          <a:avLst/>
        </a:prstGeom>
        <a:solidFill>
          <a:schemeClr val="lt1">
            <a:hueOff val="0"/>
            <a:satOff val="0"/>
            <a:lumOff val="0"/>
            <a:alphaOff val="0"/>
          </a:schemeClr>
        </a:solidFill>
        <a:ln w="12700"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FD6BB323-940E-4723-BD5B-A0EF7977F818}">
      <dsp:nvSpPr>
        <dsp:cNvPr id="0" name=""/>
        <dsp:cNvSpPr/>
      </dsp:nvSpPr>
      <dsp:spPr>
        <a:xfrm>
          <a:off x="298293" y="3102978"/>
          <a:ext cx="6804192" cy="387955"/>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7939"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6. </a:t>
          </a:r>
          <a:r>
            <a:rPr lang="en-US" sz="2100" kern="1200" dirty="0" err="1"/>
            <a:t>Triển</a:t>
          </a:r>
          <a:r>
            <a:rPr lang="en-US" sz="2100" kern="1200" dirty="0"/>
            <a:t> </a:t>
          </a:r>
          <a:r>
            <a:rPr lang="en-US" sz="2100" kern="1200" dirty="0" err="1"/>
            <a:t>vọng</a:t>
          </a:r>
          <a:r>
            <a:rPr lang="en-US" sz="2100" kern="1200" dirty="0"/>
            <a:t> </a:t>
          </a:r>
          <a:r>
            <a:rPr lang="en-US" sz="2100" kern="1200" dirty="0" err="1"/>
            <a:t>phát</a:t>
          </a:r>
          <a:r>
            <a:rPr lang="en-US" sz="2100" kern="1200" dirty="0"/>
            <a:t> </a:t>
          </a:r>
          <a:r>
            <a:rPr lang="en-US" sz="2100" kern="1200" dirty="0" err="1"/>
            <a:t>triển</a:t>
          </a:r>
          <a:endParaRPr lang="en-US" sz="2100" kern="1200" dirty="0"/>
        </a:p>
      </dsp:txBody>
      <dsp:txXfrm>
        <a:off x="298293" y="3102978"/>
        <a:ext cx="6804192" cy="387955"/>
      </dsp:txXfrm>
    </dsp:sp>
    <dsp:sp modelId="{CA3F0391-CA9C-4AE9-824D-91447E26B666}">
      <dsp:nvSpPr>
        <dsp:cNvPr id="0" name=""/>
        <dsp:cNvSpPr/>
      </dsp:nvSpPr>
      <dsp:spPr>
        <a:xfrm>
          <a:off x="55821" y="3054484"/>
          <a:ext cx="484944" cy="484944"/>
        </a:xfrm>
        <a:prstGeom prst="ellipse">
          <a:avLst/>
        </a:prstGeom>
        <a:solidFill>
          <a:schemeClr val="lt1">
            <a:hueOff val="0"/>
            <a:satOff val="0"/>
            <a:lumOff val="0"/>
            <a:alphaOff val="0"/>
          </a:schemeClr>
        </a:solidFill>
        <a:ln w="12700" cap="rnd"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43D773-C0FE-41C5-8753-12898481EA09}">
      <dsp:nvSpPr>
        <dsp:cNvPr id="0" name=""/>
        <dsp:cNvSpPr/>
      </dsp:nvSpPr>
      <dsp:spPr>
        <a:xfrm rot="5400000">
          <a:off x="-227542" y="231335"/>
          <a:ext cx="1516952" cy="1061866"/>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err="1"/>
            <a:t>Nhóm</a:t>
          </a:r>
          <a:r>
            <a:rPr lang="en-US" sz="2400" kern="1200" dirty="0"/>
            <a:t> 1</a:t>
          </a:r>
        </a:p>
      </dsp:txBody>
      <dsp:txXfrm rot="-5400000">
        <a:off x="1" y="534725"/>
        <a:ext cx="1061866" cy="455086"/>
      </dsp:txXfrm>
    </dsp:sp>
    <dsp:sp modelId="{2BF7E5AE-D893-4525-8BA6-B06BEBC0CE6F}">
      <dsp:nvSpPr>
        <dsp:cNvPr id="0" name=""/>
        <dsp:cNvSpPr/>
      </dsp:nvSpPr>
      <dsp:spPr>
        <a:xfrm rot="5400000">
          <a:off x="4059854" y="-2997988"/>
          <a:ext cx="986018" cy="6981995"/>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err="1"/>
            <a:t>Chỉ</a:t>
          </a:r>
          <a:r>
            <a:rPr lang="en-US" sz="2400" kern="1200" dirty="0"/>
            <a:t> </a:t>
          </a:r>
          <a:r>
            <a:rPr lang="en-US" sz="2400" kern="1200" dirty="0" err="1"/>
            <a:t>số</a:t>
          </a:r>
          <a:r>
            <a:rPr lang="en-US" sz="2400" kern="1200" dirty="0"/>
            <a:t> </a:t>
          </a:r>
          <a:r>
            <a:rPr lang="en-US" sz="2400" kern="1200" dirty="0" err="1"/>
            <a:t>thanh</a:t>
          </a:r>
          <a:r>
            <a:rPr lang="en-US" sz="2400" kern="1200" dirty="0"/>
            <a:t> </a:t>
          </a:r>
          <a:r>
            <a:rPr lang="en-US" sz="2400" kern="1200" dirty="0" err="1"/>
            <a:t>toán</a:t>
          </a:r>
          <a:r>
            <a:rPr lang="en-US" sz="2400" kern="1200" dirty="0"/>
            <a:t> </a:t>
          </a:r>
          <a:r>
            <a:rPr lang="en-US" sz="2400" kern="1200" dirty="0" err="1"/>
            <a:t>hiện</a:t>
          </a:r>
          <a:r>
            <a:rPr lang="en-US" sz="2400" kern="1200" dirty="0"/>
            <a:t> </a:t>
          </a:r>
          <a:r>
            <a:rPr lang="en-US" sz="2400" kern="1200" dirty="0" err="1"/>
            <a:t>tại</a:t>
          </a:r>
          <a:endParaRPr lang="en-US" sz="2400" kern="1200" dirty="0"/>
        </a:p>
        <a:p>
          <a:pPr marL="228600" lvl="1" indent="-228600" algn="l" defTabSz="1066800">
            <a:lnSpc>
              <a:spcPct val="90000"/>
            </a:lnSpc>
            <a:spcBef>
              <a:spcPct val="0"/>
            </a:spcBef>
            <a:spcAft>
              <a:spcPct val="15000"/>
            </a:spcAft>
            <a:buChar char="•"/>
          </a:pPr>
          <a:r>
            <a:rPr lang="en-US" sz="2400" kern="1200" dirty="0" err="1"/>
            <a:t>Chỉ</a:t>
          </a:r>
          <a:r>
            <a:rPr lang="en-US" sz="2400" kern="1200" dirty="0"/>
            <a:t> </a:t>
          </a:r>
          <a:r>
            <a:rPr lang="en-US" sz="2400" kern="1200" dirty="0" err="1"/>
            <a:t>số</a:t>
          </a:r>
          <a:r>
            <a:rPr lang="en-US" sz="2400" kern="1200" dirty="0"/>
            <a:t> </a:t>
          </a:r>
          <a:r>
            <a:rPr lang="en-US" sz="2400" kern="1200" dirty="0" err="1"/>
            <a:t>thanh</a:t>
          </a:r>
          <a:r>
            <a:rPr lang="en-US" sz="2400" kern="1200" dirty="0"/>
            <a:t> </a:t>
          </a:r>
          <a:r>
            <a:rPr lang="en-US" sz="2400" kern="1200" dirty="0" err="1"/>
            <a:t>toán</a:t>
          </a:r>
          <a:r>
            <a:rPr lang="en-US" sz="2400" kern="1200" dirty="0"/>
            <a:t> </a:t>
          </a:r>
          <a:r>
            <a:rPr lang="en-US" sz="2400" kern="1200" dirty="0" err="1"/>
            <a:t>nhanh</a:t>
          </a:r>
          <a:endParaRPr lang="en-US" sz="2400" kern="1200" dirty="0"/>
        </a:p>
        <a:p>
          <a:pPr marL="228600" lvl="1" indent="-228600" algn="l" defTabSz="1066800">
            <a:lnSpc>
              <a:spcPct val="90000"/>
            </a:lnSpc>
            <a:spcBef>
              <a:spcPct val="0"/>
            </a:spcBef>
            <a:spcAft>
              <a:spcPct val="15000"/>
            </a:spcAft>
            <a:buChar char="•"/>
          </a:pPr>
          <a:r>
            <a:rPr lang="en-US" sz="2400" kern="1200" dirty="0" err="1"/>
            <a:t>Lưu</a:t>
          </a:r>
          <a:r>
            <a:rPr lang="en-US" sz="2400" kern="1200" dirty="0"/>
            <a:t> </a:t>
          </a:r>
          <a:r>
            <a:rPr lang="en-US" sz="2400" kern="1200" dirty="0" err="1"/>
            <a:t>lượng</a:t>
          </a:r>
          <a:r>
            <a:rPr lang="en-US" sz="2400" kern="1200" dirty="0"/>
            <a:t> </a:t>
          </a:r>
          <a:r>
            <a:rPr lang="en-US" sz="2400" kern="1200" dirty="0" err="1"/>
            <a:t>tiền</a:t>
          </a:r>
          <a:r>
            <a:rPr lang="en-US" sz="2400" kern="1200" dirty="0"/>
            <a:t> </a:t>
          </a:r>
          <a:r>
            <a:rPr lang="en-US" sz="2400" kern="1200" dirty="0" err="1"/>
            <a:t>mặt</a:t>
          </a:r>
          <a:endParaRPr lang="en-US" sz="2400" kern="1200" dirty="0"/>
        </a:p>
      </dsp:txBody>
      <dsp:txXfrm rot="-5400000">
        <a:off x="1061866" y="48133"/>
        <a:ext cx="6933862" cy="889752"/>
      </dsp:txXfrm>
    </dsp:sp>
    <dsp:sp modelId="{99D1DBF9-011E-4CFE-A64E-947EE8CADECA}">
      <dsp:nvSpPr>
        <dsp:cNvPr id="0" name=""/>
        <dsp:cNvSpPr/>
      </dsp:nvSpPr>
      <dsp:spPr>
        <a:xfrm rot="5400000">
          <a:off x="-227542" y="1553352"/>
          <a:ext cx="1516952" cy="1061866"/>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err="1"/>
            <a:t>Nhóm</a:t>
          </a:r>
          <a:r>
            <a:rPr lang="en-US" sz="2400" kern="1200" dirty="0"/>
            <a:t> 2</a:t>
          </a:r>
        </a:p>
      </dsp:txBody>
      <dsp:txXfrm rot="-5400000">
        <a:off x="1" y="1856742"/>
        <a:ext cx="1061866" cy="455086"/>
      </dsp:txXfrm>
    </dsp:sp>
    <dsp:sp modelId="{53FB7F31-17E2-4A99-B191-B69963434981}">
      <dsp:nvSpPr>
        <dsp:cNvPr id="0" name=""/>
        <dsp:cNvSpPr/>
      </dsp:nvSpPr>
      <dsp:spPr>
        <a:xfrm rot="5400000">
          <a:off x="4059854" y="-1672178"/>
          <a:ext cx="986018" cy="6981995"/>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err="1"/>
            <a:t>Chỉ</a:t>
          </a:r>
          <a:r>
            <a:rPr lang="en-US" sz="2400" kern="1200" dirty="0"/>
            <a:t> </a:t>
          </a:r>
          <a:r>
            <a:rPr lang="en-US" sz="2400" kern="1200" dirty="0" err="1"/>
            <a:t>số</a:t>
          </a:r>
          <a:r>
            <a:rPr lang="en-US" sz="2400" kern="1200" dirty="0"/>
            <a:t> </a:t>
          </a:r>
          <a:r>
            <a:rPr lang="en-US" sz="2400" kern="1200" dirty="0" err="1"/>
            <a:t>trái</a:t>
          </a:r>
          <a:r>
            <a:rPr lang="en-US" sz="2400" kern="1200" dirty="0"/>
            <a:t> </a:t>
          </a:r>
          <a:r>
            <a:rPr lang="en-US" sz="2400" kern="1200" dirty="0" err="1"/>
            <a:t>phiếu</a:t>
          </a:r>
          <a:endParaRPr lang="en-US" sz="2400" kern="1200" dirty="0"/>
        </a:p>
        <a:p>
          <a:pPr marL="228600" lvl="1" indent="-228600" algn="l" defTabSz="1066800">
            <a:lnSpc>
              <a:spcPct val="90000"/>
            </a:lnSpc>
            <a:spcBef>
              <a:spcPct val="0"/>
            </a:spcBef>
            <a:spcAft>
              <a:spcPct val="15000"/>
            </a:spcAft>
            <a:buChar char="•"/>
          </a:pPr>
          <a:r>
            <a:rPr lang="en-US" sz="2400" kern="1200" dirty="0" err="1"/>
            <a:t>Chỉ</a:t>
          </a:r>
          <a:r>
            <a:rPr lang="en-US" sz="2400" kern="1200" dirty="0"/>
            <a:t> </a:t>
          </a:r>
          <a:r>
            <a:rPr lang="en-US" sz="2400" kern="1200" dirty="0" err="1"/>
            <a:t>số</a:t>
          </a:r>
          <a:r>
            <a:rPr lang="en-US" sz="2400" kern="1200" dirty="0"/>
            <a:t> </a:t>
          </a:r>
          <a:r>
            <a:rPr lang="en-US" sz="2400" kern="1200" dirty="0" err="1"/>
            <a:t>cổ</a:t>
          </a:r>
          <a:r>
            <a:rPr lang="en-US" sz="2400" kern="1200" dirty="0"/>
            <a:t> </a:t>
          </a:r>
          <a:r>
            <a:rPr lang="en-US" sz="2400" kern="1200" dirty="0" err="1"/>
            <a:t>phiếu</a:t>
          </a:r>
          <a:r>
            <a:rPr lang="en-US" sz="2400" kern="1200" dirty="0"/>
            <a:t> </a:t>
          </a:r>
          <a:r>
            <a:rPr lang="en-US" sz="2400" kern="1200" dirty="0" err="1"/>
            <a:t>ưu</a:t>
          </a:r>
          <a:r>
            <a:rPr lang="en-US" sz="2400" kern="1200" dirty="0"/>
            <a:t> </a:t>
          </a:r>
          <a:r>
            <a:rPr lang="en-US" sz="2400" kern="1200" dirty="0" err="1"/>
            <a:t>đãi</a:t>
          </a:r>
          <a:endParaRPr lang="en-US" sz="2400" kern="1200" dirty="0"/>
        </a:p>
        <a:p>
          <a:pPr marL="228600" lvl="1" indent="-228600" algn="l" defTabSz="1066800">
            <a:lnSpc>
              <a:spcPct val="90000"/>
            </a:lnSpc>
            <a:spcBef>
              <a:spcPct val="0"/>
            </a:spcBef>
            <a:spcAft>
              <a:spcPct val="15000"/>
            </a:spcAft>
            <a:buChar char="•"/>
          </a:pPr>
          <a:r>
            <a:rPr lang="en-US" sz="2400" kern="1200" dirty="0" err="1"/>
            <a:t>Chỉ</a:t>
          </a:r>
          <a:r>
            <a:rPr lang="en-US" sz="2400" kern="1200" dirty="0"/>
            <a:t> </a:t>
          </a:r>
          <a:r>
            <a:rPr lang="en-US" sz="2400" kern="1200" dirty="0" err="1"/>
            <a:t>số</a:t>
          </a:r>
          <a:r>
            <a:rPr lang="en-US" sz="2400" kern="1200" dirty="0"/>
            <a:t> </a:t>
          </a:r>
          <a:r>
            <a:rPr lang="en-US" sz="2400" kern="1200" dirty="0" err="1"/>
            <a:t>cổ</a:t>
          </a:r>
          <a:r>
            <a:rPr lang="en-US" sz="2400" kern="1200" dirty="0"/>
            <a:t> </a:t>
          </a:r>
          <a:r>
            <a:rPr lang="en-US" sz="2400" kern="1200" dirty="0" err="1"/>
            <a:t>phiếu</a:t>
          </a:r>
          <a:r>
            <a:rPr lang="en-US" sz="2400" kern="1200" dirty="0"/>
            <a:t> </a:t>
          </a:r>
          <a:r>
            <a:rPr lang="en-US" sz="2400" kern="1200" dirty="0" err="1"/>
            <a:t>thường</a:t>
          </a:r>
          <a:endParaRPr lang="en-US" sz="2400" kern="1200" dirty="0"/>
        </a:p>
      </dsp:txBody>
      <dsp:txXfrm rot="-5400000">
        <a:off x="1061866" y="1373943"/>
        <a:ext cx="6933862" cy="889752"/>
      </dsp:txXfrm>
    </dsp:sp>
    <dsp:sp modelId="{A944D3FC-E41C-426C-96EB-652725930157}">
      <dsp:nvSpPr>
        <dsp:cNvPr id="0" name=""/>
        <dsp:cNvSpPr/>
      </dsp:nvSpPr>
      <dsp:spPr>
        <a:xfrm rot="5400000">
          <a:off x="-227542" y="2875369"/>
          <a:ext cx="1516952" cy="1061866"/>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err="1"/>
            <a:t>Nhóm</a:t>
          </a:r>
          <a:r>
            <a:rPr lang="en-US" sz="2400" kern="1200" dirty="0"/>
            <a:t> 3</a:t>
          </a:r>
        </a:p>
      </dsp:txBody>
      <dsp:txXfrm rot="-5400000">
        <a:off x="1" y="3178759"/>
        <a:ext cx="1061866" cy="455086"/>
      </dsp:txXfrm>
    </dsp:sp>
    <dsp:sp modelId="{A0576404-8749-4452-A021-DFE79593C97E}">
      <dsp:nvSpPr>
        <dsp:cNvPr id="0" name=""/>
        <dsp:cNvSpPr/>
      </dsp:nvSpPr>
      <dsp:spPr>
        <a:xfrm rot="5400000">
          <a:off x="4059854" y="-350161"/>
          <a:ext cx="986018" cy="6981995"/>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err="1"/>
            <a:t>Bảo</a:t>
          </a:r>
          <a:r>
            <a:rPr lang="en-US" sz="2400" kern="1200" dirty="0"/>
            <a:t> </a:t>
          </a:r>
          <a:r>
            <a:rPr lang="en-US" sz="2400" kern="1200" dirty="0" err="1"/>
            <a:t>chứng</a:t>
          </a:r>
          <a:r>
            <a:rPr lang="en-US" sz="2400" kern="1200" dirty="0"/>
            <a:t> </a:t>
          </a:r>
          <a:r>
            <a:rPr lang="en-US" sz="2400" kern="1200" dirty="0" err="1"/>
            <a:t>tiền</a:t>
          </a:r>
          <a:r>
            <a:rPr lang="en-US" sz="2400" kern="1200" dirty="0"/>
            <a:t> </a:t>
          </a:r>
          <a:r>
            <a:rPr lang="en-US" sz="2400" kern="1200" dirty="0" err="1"/>
            <a:t>lãi</a:t>
          </a:r>
          <a:r>
            <a:rPr lang="en-US" sz="2400" kern="1200" dirty="0"/>
            <a:t> </a:t>
          </a:r>
          <a:r>
            <a:rPr lang="en-US" sz="2400" kern="1200" dirty="0" err="1"/>
            <a:t>trái</a:t>
          </a:r>
          <a:r>
            <a:rPr lang="en-US" sz="2400" kern="1200" dirty="0"/>
            <a:t> </a:t>
          </a:r>
          <a:r>
            <a:rPr lang="en-US" sz="2400" kern="1200" dirty="0" err="1"/>
            <a:t>phiếu</a:t>
          </a:r>
          <a:endParaRPr lang="en-US" sz="2400" kern="1200" dirty="0"/>
        </a:p>
        <a:p>
          <a:pPr marL="228600" lvl="1" indent="-228600" algn="l" defTabSz="1066800">
            <a:lnSpc>
              <a:spcPct val="90000"/>
            </a:lnSpc>
            <a:spcBef>
              <a:spcPct val="0"/>
            </a:spcBef>
            <a:spcAft>
              <a:spcPct val="15000"/>
            </a:spcAft>
            <a:buChar char="•"/>
          </a:pPr>
          <a:r>
            <a:rPr lang="en-US" sz="2400" kern="1200" dirty="0" err="1"/>
            <a:t>Bảo</a:t>
          </a:r>
          <a:r>
            <a:rPr lang="en-US" sz="2400" kern="1200" dirty="0"/>
            <a:t> </a:t>
          </a:r>
          <a:r>
            <a:rPr lang="en-US" sz="2400" kern="1200" dirty="0" err="1"/>
            <a:t>chứng</a:t>
          </a:r>
          <a:r>
            <a:rPr lang="en-US" sz="2400" kern="1200" dirty="0"/>
            <a:t> </a:t>
          </a:r>
          <a:r>
            <a:rPr lang="en-US" sz="2400" kern="1200" dirty="0" err="1"/>
            <a:t>cổ</a:t>
          </a:r>
          <a:r>
            <a:rPr lang="en-US" sz="2400" kern="1200" dirty="0"/>
            <a:t> </a:t>
          </a:r>
          <a:r>
            <a:rPr lang="en-US" sz="2400" kern="1200" dirty="0" err="1"/>
            <a:t>tức</a:t>
          </a:r>
          <a:r>
            <a:rPr lang="en-US" sz="2400" kern="1200" dirty="0"/>
            <a:t> </a:t>
          </a:r>
          <a:r>
            <a:rPr lang="en-US" sz="2400" kern="1200" dirty="0" err="1"/>
            <a:t>cổ</a:t>
          </a:r>
          <a:r>
            <a:rPr lang="en-US" sz="2400" kern="1200" dirty="0"/>
            <a:t> </a:t>
          </a:r>
          <a:r>
            <a:rPr lang="en-US" sz="2400" kern="1200" dirty="0" err="1"/>
            <a:t>phiếu</a:t>
          </a:r>
          <a:r>
            <a:rPr lang="en-US" sz="2400" kern="1200" dirty="0"/>
            <a:t> </a:t>
          </a:r>
          <a:r>
            <a:rPr lang="en-US" sz="2400" kern="1200" dirty="0" err="1"/>
            <a:t>ưu</a:t>
          </a:r>
          <a:r>
            <a:rPr lang="en-US" sz="2400" kern="1200" dirty="0"/>
            <a:t> </a:t>
          </a:r>
          <a:r>
            <a:rPr lang="en-US" sz="2400" kern="1200" dirty="0" err="1"/>
            <a:t>đãi</a:t>
          </a:r>
          <a:endParaRPr lang="en-US" sz="2400" kern="1200" dirty="0"/>
        </a:p>
      </dsp:txBody>
      <dsp:txXfrm rot="-5400000">
        <a:off x="1061866" y="2695960"/>
        <a:ext cx="6933862" cy="8897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43D773-C0FE-41C5-8753-12898481EA09}">
      <dsp:nvSpPr>
        <dsp:cNvPr id="0" name=""/>
        <dsp:cNvSpPr/>
      </dsp:nvSpPr>
      <dsp:spPr>
        <a:xfrm rot="5400000">
          <a:off x="-225920" y="402822"/>
          <a:ext cx="1506138" cy="1054296"/>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err="1"/>
            <a:t>Nhóm</a:t>
          </a:r>
          <a:r>
            <a:rPr lang="en-US" sz="2400" kern="1200" dirty="0"/>
            <a:t> 4</a:t>
          </a:r>
        </a:p>
      </dsp:txBody>
      <dsp:txXfrm rot="-5400000">
        <a:off x="1" y="704049"/>
        <a:ext cx="1054296" cy="451842"/>
      </dsp:txXfrm>
    </dsp:sp>
    <dsp:sp modelId="{2BF7E5AE-D893-4525-8BA6-B06BEBC0CE6F}">
      <dsp:nvSpPr>
        <dsp:cNvPr id="0" name=""/>
        <dsp:cNvSpPr/>
      </dsp:nvSpPr>
      <dsp:spPr>
        <a:xfrm rot="5400000">
          <a:off x="4053933" y="-2997455"/>
          <a:ext cx="1328430" cy="7327704"/>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err="1"/>
            <a:t>Chỉ</a:t>
          </a:r>
          <a:r>
            <a:rPr lang="en-US" sz="2200" kern="1200" dirty="0"/>
            <a:t> </a:t>
          </a:r>
          <a:r>
            <a:rPr lang="en-US" sz="2200" kern="1200" dirty="0" err="1"/>
            <a:t>số</a:t>
          </a:r>
          <a:r>
            <a:rPr lang="en-US" sz="2200" kern="1200" dirty="0"/>
            <a:t> </a:t>
          </a:r>
          <a:r>
            <a:rPr lang="en-US" sz="2200" kern="1200" dirty="0" err="1"/>
            <a:t>lợi</a:t>
          </a:r>
          <a:r>
            <a:rPr lang="en-US" sz="2200" kern="1200" dirty="0"/>
            <a:t> </a:t>
          </a:r>
          <a:r>
            <a:rPr lang="en-US" sz="2200" kern="1200" dirty="0" err="1"/>
            <a:t>nhuận</a:t>
          </a:r>
          <a:r>
            <a:rPr lang="en-US" sz="2200" kern="1200" dirty="0"/>
            <a:t> </a:t>
          </a:r>
          <a:r>
            <a:rPr lang="en-US" sz="2200" kern="1200" dirty="0" err="1"/>
            <a:t>hoạt</a:t>
          </a:r>
          <a:r>
            <a:rPr lang="en-US" sz="2200" kern="1200" dirty="0"/>
            <a:t> </a:t>
          </a:r>
          <a:r>
            <a:rPr lang="en-US" sz="2200" kern="1200" dirty="0" err="1"/>
            <a:t>động</a:t>
          </a:r>
          <a:endParaRPr lang="en-US" sz="2200" kern="1200" dirty="0"/>
        </a:p>
        <a:p>
          <a:pPr marL="228600" lvl="1" indent="-228600" algn="l" defTabSz="977900">
            <a:lnSpc>
              <a:spcPct val="90000"/>
            </a:lnSpc>
            <a:spcBef>
              <a:spcPct val="0"/>
            </a:spcBef>
            <a:spcAft>
              <a:spcPct val="15000"/>
            </a:spcAft>
            <a:buChar char="•"/>
          </a:pPr>
          <a:r>
            <a:rPr lang="en-US" sz="2200" kern="1200" dirty="0" err="1"/>
            <a:t>Chỉ</a:t>
          </a:r>
          <a:r>
            <a:rPr lang="en-US" sz="2200" kern="1200" dirty="0"/>
            <a:t> </a:t>
          </a:r>
          <a:r>
            <a:rPr lang="en-US" sz="2200" kern="1200" dirty="0" err="1"/>
            <a:t>số</a:t>
          </a:r>
          <a:r>
            <a:rPr lang="en-US" sz="2200" kern="1200" dirty="0"/>
            <a:t> </a:t>
          </a:r>
          <a:r>
            <a:rPr lang="en-US" sz="2200" kern="1200" dirty="0" err="1"/>
            <a:t>lợi</a:t>
          </a:r>
          <a:r>
            <a:rPr lang="en-US" sz="2200" kern="1200" dirty="0"/>
            <a:t> </a:t>
          </a:r>
          <a:r>
            <a:rPr lang="en-US" sz="2200" kern="1200" dirty="0" err="1"/>
            <a:t>nhuận</a:t>
          </a:r>
          <a:r>
            <a:rPr lang="en-US" sz="2200" kern="1200" dirty="0"/>
            <a:t> </a:t>
          </a:r>
          <a:r>
            <a:rPr lang="en-US" sz="2200" kern="1200" dirty="0" err="1"/>
            <a:t>ròng</a:t>
          </a:r>
          <a:endParaRPr lang="en-US" sz="2200" kern="1200" dirty="0"/>
        </a:p>
        <a:p>
          <a:pPr marL="228600" lvl="1" indent="-228600" algn="l" defTabSz="977900">
            <a:lnSpc>
              <a:spcPct val="90000"/>
            </a:lnSpc>
            <a:spcBef>
              <a:spcPct val="0"/>
            </a:spcBef>
            <a:spcAft>
              <a:spcPct val="15000"/>
            </a:spcAft>
            <a:buChar char="•"/>
          </a:pPr>
          <a:r>
            <a:rPr lang="en-US" sz="2200" kern="1200" dirty="0"/>
            <a:t>Thu </a:t>
          </a:r>
          <a:r>
            <a:rPr lang="en-US" sz="2200" kern="1200" dirty="0" err="1"/>
            <a:t>nhập</a:t>
          </a:r>
          <a:r>
            <a:rPr lang="en-US" sz="2200" kern="1200" dirty="0"/>
            <a:t> </a:t>
          </a:r>
          <a:r>
            <a:rPr lang="en-US" sz="2200" kern="1200" dirty="0" err="1"/>
            <a:t>mỗi</a:t>
          </a:r>
          <a:r>
            <a:rPr lang="en-US" sz="2200" kern="1200" dirty="0"/>
            <a:t> </a:t>
          </a:r>
          <a:r>
            <a:rPr lang="en-US" sz="2200" kern="1200" dirty="0" err="1"/>
            <a:t>cổ</a:t>
          </a:r>
          <a:r>
            <a:rPr lang="en-US" sz="2200" kern="1200" dirty="0"/>
            <a:t> </a:t>
          </a:r>
          <a:r>
            <a:rPr lang="en-US" sz="2200" kern="1200" dirty="0" err="1"/>
            <a:t>phiếu</a:t>
          </a:r>
          <a:r>
            <a:rPr lang="en-US" sz="2200" kern="1200" dirty="0"/>
            <a:t> (EPS)</a:t>
          </a:r>
        </a:p>
        <a:p>
          <a:pPr marL="228600" lvl="1" indent="-228600" algn="l" defTabSz="977900">
            <a:lnSpc>
              <a:spcPct val="90000"/>
            </a:lnSpc>
            <a:spcBef>
              <a:spcPct val="0"/>
            </a:spcBef>
            <a:spcAft>
              <a:spcPct val="15000"/>
            </a:spcAft>
            <a:buChar char="•"/>
          </a:pPr>
          <a:r>
            <a:rPr lang="en-US" sz="2200" kern="1200" dirty="0" err="1"/>
            <a:t>Cổ</a:t>
          </a:r>
          <a:r>
            <a:rPr lang="en-US" sz="2200" kern="1200" dirty="0"/>
            <a:t> </a:t>
          </a:r>
          <a:r>
            <a:rPr lang="en-US" sz="2200" kern="1200" dirty="0" err="1"/>
            <a:t>tức</a:t>
          </a:r>
          <a:r>
            <a:rPr lang="en-US" sz="2200" kern="1200" dirty="0"/>
            <a:t> </a:t>
          </a:r>
          <a:r>
            <a:rPr lang="en-US" sz="2200" kern="1200" dirty="0" err="1"/>
            <a:t>mỗi</a:t>
          </a:r>
          <a:r>
            <a:rPr lang="en-US" sz="2200" kern="1200" dirty="0"/>
            <a:t> </a:t>
          </a:r>
          <a:r>
            <a:rPr lang="en-US" sz="2200" kern="1200" dirty="0" err="1"/>
            <a:t>cổ</a:t>
          </a:r>
          <a:r>
            <a:rPr lang="en-US" sz="2200" kern="1200" dirty="0"/>
            <a:t> </a:t>
          </a:r>
          <a:r>
            <a:rPr lang="en-US" sz="2200" kern="1200" dirty="0" err="1"/>
            <a:t>phiếu</a:t>
          </a:r>
          <a:r>
            <a:rPr lang="en-US" sz="2200" kern="1200" dirty="0"/>
            <a:t> (DPS)</a:t>
          </a:r>
        </a:p>
      </dsp:txBody>
      <dsp:txXfrm rot="-5400000">
        <a:off x="1054297" y="67030"/>
        <a:ext cx="7262855" cy="1198732"/>
      </dsp:txXfrm>
    </dsp:sp>
    <dsp:sp modelId="{99D1DBF9-011E-4CFE-A64E-947EE8CADECA}">
      <dsp:nvSpPr>
        <dsp:cNvPr id="0" name=""/>
        <dsp:cNvSpPr/>
      </dsp:nvSpPr>
      <dsp:spPr>
        <a:xfrm rot="5400000">
          <a:off x="-225920" y="1722386"/>
          <a:ext cx="1506138" cy="1054296"/>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err="1"/>
            <a:t>Nhóm</a:t>
          </a:r>
          <a:r>
            <a:rPr lang="en-US" sz="2400" kern="1200" dirty="0"/>
            <a:t> 5</a:t>
          </a:r>
        </a:p>
      </dsp:txBody>
      <dsp:txXfrm rot="-5400000">
        <a:off x="1" y="2023613"/>
        <a:ext cx="1054296" cy="451842"/>
      </dsp:txXfrm>
    </dsp:sp>
    <dsp:sp modelId="{53FB7F31-17E2-4A99-B191-B69963434981}">
      <dsp:nvSpPr>
        <dsp:cNvPr id="0" name=""/>
        <dsp:cNvSpPr/>
      </dsp:nvSpPr>
      <dsp:spPr>
        <a:xfrm rot="5400000">
          <a:off x="4228653" y="-1677891"/>
          <a:ext cx="978989" cy="7327704"/>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err="1"/>
            <a:t>Tỷ</a:t>
          </a:r>
          <a:r>
            <a:rPr lang="en-US" sz="2200" kern="1200" dirty="0"/>
            <a:t> </a:t>
          </a:r>
          <a:r>
            <a:rPr lang="en-US" sz="2200" kern="1200" dirty="0" err="1"/>
            <a:t>suất</a:t>
          </a:r>
          <a:r>
            <a:rPr lang="en-US" sz="2200" kern="1200" dirty="0"/>
            <a:t> </a:t>
          </a:r>
          <a:r>
            <a:rPr lang="en-US" sz="2200" kern="1200" dirty="0" err="1"/>
            <a:t>lợi</a:t>
          </a:r>
          <a:r>
            <a:rPr lang="en-US" sz="2200" kern="1200" dirty="0"/>
            <a:t> </a:t>
          </a:r>
          <a:r>
            <a:rPr lang="en-US" sz="2200" kern="1200" dirty="0" err="1"/>
            <a:t>nhuận</a:t>
          </a:r>
          <a:r>
            <a:rPr lang="en-US" sz="2200" kern="1200" dirty="0"/>
            <a:t> </a:t>
          </a:r>
          <a:r>
            <a:rPr lang="en-US" sz="2200" kern="1200" dirty="0" err="1"/>
            <a:t>ròng</a:t>
          </a:r>
          <a:r>
            <a:rPr lang="en-US" sz="2200" kern="1200" dirty="0"/>
            <a:t> </a:t>
          </a:r>
          <a:r>
            <a:rPr lang="en-US" sz="2200" kern="1200" dirty="0" err="1"/>
            <a:t>trên</a:t>
          </a:r>
          <a:r>
            <a:rPr lang="en-US" sz="2200" kern="1200" dirty="0"/>
            <a:t> </a:t>
          </a:r>
          <a:r>
            <a:rPr lang="en-US" sz="2200" kern="1200" dirty="0" err="1"/>
            <a:t>doanh</a:t>
          </a:r>
          <a:r>
            <a:rPr lang="en-US" sz="2200" kern="1200" dirty="0"/>
            <a:t> </a:t>
          </a:r>
          <a:r>
            <a:rPr lang="en-US" sz="2200" kern="1200" dirty="0" err="1"/>
            <a:t>thu</a:t>
          </a:r>
          <a:r>
            <a:rPr lang="en-US" sz="2200" kern="1200" dirty="0"/>
            <a:t> (ROS)</a:t>
          </a:r>
        </a:p>
        <a:p>
          <a:pPr marL="228600" lvl="1" indent="-228600" algn="l" defTabSz="977900">
            <a:lnSpc>
              <a:spcPct val="90000"/>
            </a:lnSpc>
            <a:spcBef>
              <a:spcPct val="0"/>
            </a:spcBef>
            <a:spcAft>
              <a:spcPct val="15000"/>
            </a:spcAft>
            <a:buChar char="•"/>
          </a:pPr>
          <a:r>
            <a:rPr lang="en-US" sz="2200" kern="1200" dirty="0" err="1"/>
            <a:t>Tỷ</a:t>
          </a:r>
          <a:r>
            <a:rPr lang="en-US" sz="2200" kern="1200" dirty="0"/>
            <a:t> </a:t>
          </a:r>
          <a:r>
            <a:rPr lang="en-US" sz="2200" kern="1200" dirty="0" err="1"/>
            <a:t>suất</a:t>
          </a:r>
          <a:r>
            <a:rPr lang="en-US" sz="2200" kern="1200" dirty="0"/>
            <a:t> </a:t>
          </a:r>
          <a:r>
            <a:rPr lang="en-US" sz="2200" kern="1200" dirty="0" err="1"/>
            <a:t>lợi</a:t>
          </a:r>
          <a:r>
            <a:rPr lang="en-US" sz="2200" kern="1200" dirty="0"/>
            <a:t> </a:t>
          </a:r>
          <a:r>
            <a:rPr lang="en-US" sz="2200" kern="1200" dirty="0" err="1"/>
            <a:t>nhuận</a:t>
          </a:r>
          <a:r>
            <a:rPr lang="en-US" sz="2200" kern="1200" dirty="0"/>
            <a:t> </a:t>
          </a:r>
          <a:r>
            <a:rPr lang="en-US" sz="2200" kern="1200" dirty="0" err="1"/>
            <a:t>ròng</a:t>
          </a:r>
          <a:r>
            <a:rPr lang="en-US" sz="2200" kern="1200" dirty="0"/>
            <a:t> </a:t>
          </a:r>
          <a:r>
            <a:rPr lang="en-US" sz="2200" kern="1200" dirty="0" err="1"/>
            <a:t>trên</a:t>
          </a:r>
          <a:r>
            <a:rPr lang="en-US" sz="2200" kern="1200" dirty="0"/>
            <a:t> </a:t>
          </a:r>
          <a:r>
            <a:rPr lang="en-US" sz="2200" kern="1200" dirty="0" err="1"/>
            <a:t>vốn</a:t>
          </a:r>
          <a:r>
            <a:rPr lang="en-US" sz="2200" kern="1200" dirty="0"/>
            <a:t> </a:t>
          </a:r>
          <a:r>
            <a:rPr lang="en-US" sz="2200" kern="1200" dirty="0" err="1"/>
            <a:t>chủ</a:t>
          </a:r>
          <a:r>
            <a:rPr lang="en-US" sz="2200" kern="1200" dirty="0"/>
            <a:t> </a:t>
          </a:r>
          <a:r>
            <a:rPr lang="en-US" sz="2200" kern="1200" dirty="0" err="1"/>
            <a:t>sở</a:t>
          </a:r>
          <a:r>
            <a:rPr lang="en-US" sz="2200" kern="1200" dirty="0"/>
            <a:t> </a:t>
          </a:r>
          <a:r>
            <a:rPr lang="en-US" sz="2200" kern="1200" dirty="0" err="1"/>
            <a:t>hữu</a:t>
          </a:r>
          <a:r>
            <a:rPr lang="en-US" sz="2200" kern="1200" dirty="0"/>
            <a:t> (ROE)</a:t>
          </a:r>
        </a:p>
        <a:p>
          <a:pPr marL="228600" lvl="1" indent="-228600" algn="l" defTabSz="977900">
            <a:lnSpc>
              <a:spcPct val="90000"/>
            </a:lnSpc>
            <a:spcBef>
              <a:spcPct val="0"/>
            </a:spcBef>
            <a:spcAft>
              <a:spcPct val="15000"/>
            </a:spcAft>
            <a:buChar char="•"/>
          </a:pPr>
          <a:r>
            <a:rPr lang="en-US" sz="2200" kern="1200" dirty="0" err="1"/>
            <a:t>Tỷ</a:t>
          </a:r>
          <a:r>
            <a:rPr lang="en-US" sz="2200" kern="1200" dirty="0"/>
            <a:t> </a:t>
          </a:r>
          <a:r>
            <a:rPr lang="en-US" sz="2200" kern="1200" dirty="0" err="1"/>
            <a:t>suất</a:t>
          </a:r>
          <a:r>
            <a:rPr lang="en-US" sz="2200" kern="1200" dirty="0"/>
            <a:t> </a:t>
          </a:r>
          <a:r>
            <a:rPr lang="en-US" sz="2200" kern="1200" dirty="0" err="1"/>
            <a:t>lợi</a:t>
          </a:r>
          <a:r>
            <a:rPr lang="en-US" sz="2200" kern="1200" dirty="0"/>
            <a:t> </a:t>
          </a:r>
          <a:r>
            <a:rPr lang="en-US" sz="2200" kern="1200" dirty="0" err="1"/>
            <a:t>nhuận</a:t>
          </a:r>
          <a:r>
            <a:rPr lang="en-US" sz="2200" kern="1200" dirty="0"/>
            <a:t> </a:t>
          </a:r>
          <a:r>
            <a:rPr lang="en-US" sz="2200" kern="1200" dirty="0" err="1"/>
            <a:t>ròng</a:t>
          </a:r>
          <a:r>
            <a:rPr lang="en-US" sz="2200" kern="1200" dirty="0"/>
            <a:t> </a:t>
          </a:r>
          <a:r>
            <a:rPr lang="en-US" sz="2200" kern="1200" dirty="0" err="1"/>
            <a:t>trên</a:t>
          </a:r>
          <a:r>
            <a:rPr lang="en-US" sz="2200" kern="1200" dirty="0"/>
            <a:t> </a:t>
          </a:r>
          <a:r>
            <a:rPr lang="en-US" sz="2200" kern="1200" dirty="0" err="1"/>
            <a:t>tổng</a:t>
          </a:r>
          <a:r>
            <a:rPr lang="en-US" sz="2200" kern="1200" dirty="0"/>
            <a:t> </a:t>
          </a:r>
          <a:r>
            <a:rPr lang="en-US" sz="2200" kern="1200" dirty="0" err="1"/>
            <a:t>tài</a:t>
          </a:r>
          <a:r>
            <a:rPr lang="en-US" sz="2200" kern="1200" dirty="0"/>
            <a:t> </a:t>
          </a:r>
          <a:r>
            <a:rPr lang="en-US" sz="2200" kern="1200" dirty="0" err="1"/>
            <a:t>sản</a:t>
          </a:r>
          <a:r>
            <a:rPr lang="en-US" sz="2200" kern="1200" dirty="0"/>
            <a:t> (ROA)</a:t>
          </a:r>
        </a:p>
      </dsp:txBody>
      <dsp:txXfrm rot="-5400000">
        <a:off x="1054296" y="1544256"/>
        <a:ext cx="7279914" cy="883409"/>
      </dsp:txXfrm>
    </dsp:sp>
    <dsp:sp modelId="{A944D3FC-E41C-426C-96EB-652725930157}">
      <dsp:nvSpPr>
        <dsp:cNvPr id="0" name=""/>
        <dsp:cNvSpPr/>
      </dsp:nvSpPr>
      <dsp:spPr>
        <a:xfrm rot="5400000">
          <a:off x="-225920" y="3041951"/>
          <a:ext cx="1506138" cy="1054296"/>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err="1"/>
            <a:t>Nhóm</a:t>
          </a:r>
          <a:r>
            <a:rPr lang="en-US" sz="2400" kern="1200" dirty="0"/>
            <a:t> 6</a:t>
          </a:r>
        </a:p>
      </dsp:txBody>
      <dsp:txXfrm rot="-5400000">
        <a:off x="1" y="3343178"/>
        <a:ext cx="1054296" cy="451842"/>
      </dsp:txXfrm>
    </dsp:sp>
    <dsp:sp modelId="{A0576404-8749-4452-A021-DFE79593C97E}">
      <dsp:nvSpPr>
        <dsp:cNvPr id="0" name=""/>
        <dsp:cNvSpPr/>
      </dsp:nvSpPr>
      <dsp:spPr>
        <a:xfrm rot="5400000">
          <a:off x="4228653" y="-358326"/>
          <a:ext cx="978989" cy="7327704"/>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err="1"/>
            <a:t>Chỉ</a:t>
          </a:r>
          <a:r>
            <a:rPr lang="en-US" sz="2200" kern="1200" dirty="0"/>
            <a:t> </a:t>
          </a:r>
          <a:r>
            <a:rPr lang="en-US" sz="2200" kern="1200" dirty="0" err="1"/>
            <a:t>số</a:t>
          </a:r>
          <a:r>
            <a:rPr lang="en-US" sz="2200" kern="1200" dirty="0"/>
            <a:t> </a:t>
          </a:r>
          <a:r>
            <a:rPr lang="en-US" sz="2200" kern="1200" dirty="0" err="1"/>
            <a:t>giá</a:t>
          </a:r>
          <a:r>
            <a:rPr lang="en-US" sz="2200" kern="1200" dirty="0"/>
            <a:t> </a:t>
          </a:r>
          <a:r>
            <a:rPr lang="en-US" sz="2200" kern="1200" dirty="0" err="1"/>
            <a:t>trên</a:t>
          </a:r>
          <a:r>
            <a:rPr lang="en-US" sz="2200" kern="1200" dirty="0"/>
            <a:t> </a:t>
          </a:r>
          <a:r>
            <a:rPr lang="en-US" sz="2200" kern="1200" dirty="0" err="1"/>
            <a:t>thu</a:t>
          </a:r>
          <a:r>
            <a:rPr lang="en-US" sz="2200" kern="1200" dirty="0"/>
            <a:t> </a:t>
          </a:r>
          <a:r>
            <a:rPr lang="en-US" sz="2200" kern="1200" dirty="0" err="1"/>
            <a:t>nhập</a:t>
          </a:r>
          <a:r>
            <a:rPr lang="en-US" sz="2200" kern="1200" dirty="0"/>
            <a:t> (P/E)</a:t>
          </a:r>
        </a:p>
        <a:p>
          <a:pPr marL="228600" lvl="1" indent="-228600" algn="l" defTabSz="977900">
            <a:lnSpc>
              <a:spcPct val="90000"/>
            </a:lnSpc>
            <a:spcBef>
              <a:spcPct val="0"/>
            </a:spcBef>
            <a:spcAft>
              <a:spcPct val="15000"/>
            </a:spcAft>
            <a:buChar char="•"/>
          </a:pPr>
          <a:r>
            <a:rPr lang="en-US" sz="2200" kern="1200" dirty="0" err="1"/>
            <a:t>Chỉ</a:t>
          </a:r>
          <a:r>
            <a:rPr lang="en-US" sz="2200" kern="1200" dirty="0"/>
            <a:t> </a:t>
          </a:r>
          <a:r>
            <a:rPr lang="en-US" sz="2200" kern="1200" dirty="0" err="1"/>
            <a:t>số</a:t>
          </a:r>
          <a:r>
            <a:rPr lang="en-US" sz="2200" kern="1200" dirty="0"/>
            <a:t> </a:t>
          </a:r>
          <a:r>
            <a:rPr lang="en-US" sz="2200" kern="1200" dirty="0" err="1"/>
            <a:t>giá</a:t>
          </a:r>
          <a:r>
            <a:rPr lang="en-US" sz="2200" kern="1200" dirty="0"/>
            <a:t> </a:t>
          </a:r>
          <a:r>
            <a:rPr lang="en-US" sz="2200" kern="1200" dirty="0" err="1"/>
            <a:t>trên</a:t>
          </a:r>
          <a:r>
            <a:rPr lang="en-US" sz="2200" kern="1200" dirty="0"/>
            <a:t> </a:t>
          </a:r>
          <a:r>
            <a:rPr lang="en-US" sz="2200" kern="1200" dirty="0" err="1"/>
            <a:t>giá</a:t>
          </a:r>
          <a:r>
            <a:rPr lang="en-US" sz="2200" kern="1200" dirty="0"/>
            <a:t> </a:t>
          </a:r>
          <a:r>
            <a:rPr lang="en-US" sz="2200" kern="1200" dirty="0" err="1"/>
            <a:t>trị</a:t>
          </a:r>
          <a:r>
            <a:rPr lang="en-US" sz="2200" kern="1200" dirty="0"/>
            <a:t> </a:t>
          </a:r>
          <a:r>
            <a:rPr lang="en-US" sz="2200" kern="1200" dirty="0" err="1"/>
            <a:t>sổ</a:t>
          </a:r>
          <a:r>
            <a:rPr lang="en-US" sz="2200" kern="1200" dirty="0"/>
            <a:t> </a:t>
          </a:r>
          <a:r>
            <a:rPr lang="en-US" sz="2200" kern="1200" dirty="0" err="1"/>
            <a:t>sách</a:t>
          </a:r>
          <a:r>
            <a:rPr lang="en-US" sz="2200" kern="1200" dirty="0"/>
            <a:t> (P/B)</a:t>
          </a:r>
        </a:p>
        <a:p>
          <a:pPr marL="228600" lvl="1" indent="-228600" algn="l" defTabSz="977900">
            <a:lnSpc>
              <a:spcPct val="90000"/>
            </a:lnSpc>
            <a:spcBef>
              <a:spcPct val="0"/>
            </a:spcBef>
            <a:spcAft>
              <a:spcPct val="15000"/>
            </a:spcAft>
            <a:buChar char="•"/>
          </a:pPr>
          <a:r>
            <a:rPr lang="en-US" sz="2200" kern="1200" dirty="0" err="1"/>
            <a:t>Tốc</a:t>
          </a:r>
          <a:r>
            <a:rPr lang="en-US" sz="2200" kern="1200" dirty="0"/>
            <a:t> </a:t>
          </a:r>
          <a:r>
            <a:rPr lang="en-US" sz="2200" kern="1200" dirty="0" err="1"/>
            <a:t>độ</a:t>
          </a:r>
          <a:r>
            <a:rPr lang="en-US" sz="2200" kern="1200" dirty="0"/>
            <a:t> </a:t>
          </a:r>
          <a:r>
            <a:rPr lang="en-US" sz="2200" kern="1200" dirty="0" err="1"/>
            <a:t>tăng</a:t>
          </a:r>
          <a:r>
            <a:rPr lang="en-US" sz="2200" kern="1200" dirty="0"/>
            <a:t> </a:t>
          </a:r>
          <a:r>
            <a:rPr lang="en-US" sz="2200" kern="1200" dirty="0" err="1"/>
            <a:t>trưởng</a:t>
          </a:r>
          <a:r>
            <a:rPr lang="en-US" sz="2200" kern="1200" dirty="0"/>
            <a:t> (g)</a:t>
          </a:r>
        </a:p>
      </dsp:txBody>
      <dsp:txXfrm rot="-5400000">
        <a:off x="1054296" y="2863821"/>
        <a:ext cx="7279914" cy="883409"/>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B8944F-6323-4ADF-A934-A9DC2EDA2F34}" type="datetimeFigureOut">
              <a:rPr lang="en-US" smtClean="0"/>
              <a:t>9/22/2019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A083A5-7CBF-4ACD-8A06-FA6FDAEAF5D7}" type="slidenum">
              <a:rPr lang="en-US" smtClean="0"/>
              <a:t>‹#›</a:t>
            </a:fld>
            <a:endParaRPr lang="en-US"/>
          </a:p>
        </p:txBody>
      </p:sp>
    </p:spTree>
    <p:extLst>
      <p:ext uri="{BB962C8B-B14F-4D97-AF65-F5344CB8AC3E}">
        <p14:creationId xmlns:p14="http://schemas.microsoft.com/office/powerpoint/2010/main" val="2410176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6.png"/><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ên môn">
    <p:spTree>
      <p:nvGrpSpPr>
        <p:cNvPr id="1" name=""/>
        <p:cNvGrpSpPr/>
        <p:nvPr/>
      </p:nvGrpSpPr>
      <p:grpSpPr>
        <a:xfrm>
          <a:off x="0" y="0"/>
          <a:ext cx="0" cy="0"/>
          <a:chOff x="0" y="0"/>
          <a:chExt cx="0" cy="0"/>
        </a:xfrm>
      </p:grpSpPr>
      <p:pic>
        <p:nvPicPr>
          <p:cNvPr id="2055" name="Picture 7" descr="C:\Users\Kim\Desktop\Baigiang\N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6" y="460051"/>
            <a:ext cx="9153526" cy="90725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Kim\Desktop\Baigiang\pic.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 y="3354117"/>
            <a:ext cx="9143354" cy="178938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342515" y="2188064"/>
            <a:ext cx="8397571" cy="556778"/>
          </a:xfrm>
          <a:prstGeom prst="rect">
            <a:avLst/>
          </a:prstGeom>
        </p:spPr>
        <p:txBody>
          <a:bodyPr anchor="b">
            <a:noAutofit/>
          </a:bodyPr>
          <a:lstStyle>
            <a:lvl1pPr algn="ctr">
              <a:defRPr sz="4000" baseline="0">
                <a:solidFill>
                  <a:schemeClr val="accent2"/>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4527755" y="3860391"/>
            <a:ext cx="4212330" cy="285211"/>
          </a:xfrm>
          <a:prstGeom prst="rect">
            <a:avLst/>
          </a:prstGeom>
        </p:spPr>
        <p:txBody>
          <a:bodyPr anchor="b" anchorCtr="0"/>
          <a:lstStyle>
            <a:lvl1pPr marL="0" indent="0" algn="ctr">
              <a:buNone/>
              <a:defRPr sz="2200" b="1" i="0" baseline="0">
                <a:solidFill>
                  <a:schemeClr val="accent1">
                    <a:lumMod val="75000"/>
                  </a:schemeClr>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38" name="Oval 113"/>
          <p:cNvSpPr>
            <a:spLocks noChangeArrowheads="1"/>
          </p:cNvSpPr>
          <p:nvPr/>
        </p:nvSpPr>
        <p:spPr bwMode="auto">
          <a:xfrm>
            <a:off x="301219" y="75391"/>
            <a:ext cx="2102012" cy="164173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chemeClr val="bg1"/>
              </a:solidFill>
            </a:endParaRPr>
          </a:p>
        </p:txBody>
      </p:sp>
      <p:pic>
        <p:nvPicPr>
          <p:cNvPr id="2050" name="Picture 2" descr="H:\Source\LogoTVU\Lo go cua Lam Le Thang\Logo-TVU-khong-ne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1568" y="275686"/>
            <a:ext cx="1701314" cy="127598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003810" y="565787"/>
            <a:ext cx="3539613" cy="369332"/>
          </a:xfrm>
          <a:prstGeom prst="rect">
            <a:avLst/>
          </a:prstGeom>
          <a:noFill/>
        </p:spPr>
        <p:txBody>
          <a:bodyPr wrap="square" rtlCol="0">
            <a:spAutoFit/>
          </a:bodyPr>
          <a:lstStyle/>
          <a:p>
            <a:r>
              <a:rPr lang="en-US" b="1" dirty="0">
                <a:solidFill>
                  <a:schemeClr val="bg1"/>
                </a:solidFill>
                <a:latin typeface="Times New Roman" panose="02020603050405020304" pitchFamily="18" charset="0"/>
                <a:cs typeface="Times New Roman" panose="02020603050405020304" pitchFamily="18" charset="0"/>
              </a:rPr>
              <a:t>TRƯỜNG</a:t>
            </a:r>
            <a:r>
              <a:rPr lang="en-US" b="1" baseline="0" dirty="0">
                <a:solidFill>
                  <a:schemeClr val="bg1"/>
                </a:solidFill>
                <a:latin typeface="Times New Roman" panose="02020603050405020304" pitchFamily="18" charset="0"/>
                <a:cs typeface="Times New Roman" panose="02020603050405020304" pitchFamily="18" charset="0"/>
              </a:rPr>
              <a:t> ĐẠI HỌC TRÀ VINH</a:t>
            </a:r>
            <a:endParaRPr lang="en-US" b="1" dirty="0">
              <a:solidFill>
                <a:schemeClr val="bg1"/>
              </a:solidFill>
              <a:latin typeface="Times New Roman" panose="02020603050405020304" pitchFamily="18" charset="0"/>
              <a:cs typeface="Times New Roman" panose="02020603050405020304" pitchFamily="18" charset="0"/>
            </a:endParaRPr>
          </a:p>
        </p:txBody>
      </p:sp>
      <p:sp>
        <p:nvSpPr>
          <p:cNvPr id="36" name="TextBox 35"/>
          <p:cNvSpPr txBox="1"/>
          <p:nvPr/>
        </p:nvSpPr>
        <p:spPr>
          <a:xfrm>
            <a:off x="2609980" y="878743"/>
            <a:ext cx="6327270" cy="461665"/>
          </a:xfrm>
          <a:prstGeom prst="rect">
            <a:avLst/>
          </a:prstGeom>
          <a:noFill/>
        </p:spPr>
        <p:txBody>
          <a:bodyPr wrap="square" rtlCol="0">
            <a:spAutoFit/>
          </a:bodyPr>
          <a:lstStyle/>
          <a:p>
            <a:pPr algn="ctr"/>
            <a:r>
              <a:rPr lang="en-US" sz="2400" b="1" baseline="0" dirty="0">
                <a:solidFill>
                  <a:schemeClr val="bg1"/>
                </a:solidFill>
                <a:latin typeface="Times New Roman" panose="02020603050405020304" pitchFamily="18" charset="0"/>
                <a:cs typeface="Times New Roman" panose="02020603050405020304" pitchFamily="18" charset="0"/>
              </a:rPr>
              <a:t>CHƯƠNG TRÌNH ĐÀO TẠO TRỰC TUYẾN</a:t>
            </a:r>
          </a:p>
        </p:txBody>
      </p:sp>
      <p:sp>
        <p:nvSpPr>
          <p:cNvPr id="5" name="TextBox 4"/>
          <p:cNvSpPr txBox="1"/>
          <p:nvPr/>
        </p:nvSpPr>
        <p:spPr>
          <a:xfrm>
            <a:off x="577726" y="1578048"/>
            <a:ext cx="1548998" cy="369332"/>
          </a:xfrm>
          <a:prstGeom prst="rect">
            <a:avLst/>
          </a:prstGeom>
          <a:noFill/>
        </p:spPr>
        <p:txBody>
          <a:bodyPr wrap="square" rtlCol="0">
            <a:spAutoFit/>
          </a:bodyPr>
          <a:lstStyle/>
          <a:p>
            <a:r>
              <a:rPr lang="en-US" sz="1800" b="0" i="0" dirty="0">
                <a:solidFill>
                  <a:srgbClr val="C00000"/>
                </a:solidFill>
                <a:latin typeface="Impact" pitchFamily="34" charset="0"/>
                <a:cs typeface="Times New Roman" pitchFamily="18" charset="0"/>
              </a:rPr>
              <a:t>ISO</a:t>
            </a:r>
            <a:r>
              <a:rPr lang="en-US" sz="1800" b="0" i="0" baseline="0" dirty="0">
                <a:solidFill>
                  <a:srgbClr val="C00000"/>
                </a:solidFill>
                <a:latin typeface="Impact" pitchFamily="34" charset="0"/>
                <a:cs typeface="Times New Roman" pitchFamily="18" charset="0"/>
              </a:rPr>
              <a:t> 9001:2008</a:t>
            </a:r>
            <a:endParaRPr lang="en-US" sz="1800" b="0" i="0" dirty="0">
              <a:solidFill>
                <a:srgbClr val="C00000"/>
              </a:solidFill>
              <a:latin typeface="Impact" pitchFamily="34" charset="0"/>
              <a:cs typeface="Times New Roman" pitchFamily="18" charset="0"/>
            </a:endParaRPr>
          </a:p>
        </p:txBody>
      </p:sp>
    </p:spTree>
    <p:custDataLst>
      <p:tags r:id="rId1"/>
    </p:custDataLst>
    <p:extLst>
      <p:ext uri="{BB962C8B-B14F-4D97-AF65-F5344CB8AC3E}">
        <p14:creationId xmlns:p14="http://schemas.microsoft.com/office/powerpoint/2010/main" val="118095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Nội dung">
    <p:spTree>
      <p:nvGrpSpPr>
        <p:cNvPr id="1" name=""/>
        <p:cNvGrpSpPr/>
        <p:nvPr/>
      </p:nvGrpSpPr>
      <p:grpSpPr>
        <a:xfrm>
          <a:off x="0" y="0"/>
          <a:ext cx="0" cy="0"/>
          <a:chOff x="0" y="0"/>
          <a:chExt cx="0" cy="0"/>
        </a:xfrm>
      </p:grpSpPr>
      <p:sp>
        <p:nvSpPr>
          <p:cNvPr id="2" name="Title 1"/>
          <p:cNvSpPr>
            <a:spLocks noGrp="1"/>
          </p:cNvSpPr>
          <p:nvPr>
            <p:ph type="title"/>
          </p:nvPr>
        </p:nvSpPr>
        <p:spPr>
          <a:xfrm>
            <a:off x="360219" y="18357"/>
            <a:ext cx="8596213" cy="570728"/>
          </a:xfrm>
          <a:prstGeom prst="rect">
            <a:avLst/>
          </a:prstGeom>
        </p:spPr>
        <p:txBody>
          <a:bodyPr anchor="ctr">
            <a:normAutofit/>
          </a:bodyPr>
          <a:lstStyle>
            <a:lvl1pPr algn="l">
              <a:defRPr sz="2800" b="0" cap="none" baseline="0">
                <a:solidFill>
                  <a:schemeClr val="accent1">
                    <a:lumMod val="75000"/>
                  </a:schemeClr>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8" name="Slide Number Placeholder 5"/>
          <p:cNvSpPr>
            <a:spLocks noGrp="1"/>
          </p:cNvSpPr>
          <p:nvPr>
            <p:ph type="sldNum" sz="quarter" idx="4"/>
          </p:nvPr>
        </p:nvSpPr>
        <p:spPr>
          <a:xfrm>
            <a:off x="8631362" y="4869657"/>
            <a:ext cx="512638" cy="273844"/>
          </a:xfrm>
          <a:prstGeom prst="rect">
            <a:avLst/>
          </a:prstGeom>
        </p:spPr>
        <p:txBody>
          <a:bodyPr/>
          <a:lstStyle>
            <a:lvl1pPr>
              <a:defRPr b="1" i="0" baseline="0">
                <a:solidFill>
                  <a:srgbClr val="0070C0"/>
                </a:solidFill>
              </a:defRPr>
            </a:lvl1pPr>
          </a:lstStyle>
          <a:p>
            <a:fld id="{07F944FE-19AD-43AC-B540-A0C937AA88BE}" type="slidenum">
              <a:rPr lang="en-US" smtClean="0"/>
              <a:pPr/>
              <a:t>‹#›</a:t>
            </a:fld>
            <a:endParaRPr lang="en-US"/>
          </a:p>
        </p:txBody>
      </p:sp>
      <p:sp>
        <p:nvSpPr>
          <p:cNvPr id="5" name="Content Placeholder 2"/>
          <p:cNvSpPr>
            <a:spLocks noGrp="1"/>
          </p:cNvSpPr>
          <p:nvPr>
            <p:ph idx="1"/>
          </p:nvPr>
        </p:nvSpPr>
        <p:spPr>
          <a:xfrm>
            <a:off x="344097" y="794605"/>
            <a:ext cx="8506826" cy="3970826"/>
          </a:xfrm>
          <a:prstGeom prst="rect">
            <a:avLst/>
          </a:prstGeom>
        </p:spPr>
        <p:txBody>
          <a:bodyPr/>
          <a:lstStyle>
            <a:lvl1pPr marL="342900" indent="-342900">
              <a:lnSpc>
                <a:spcPct val="150000"/>
              </a:lnSpc>
              <a:buFont typeface="Wingdings" pitchFamily="2" charset="2"/>
              <a:buChar char="v"/>
              <a:defRPr sz="2400" b="1" baseline="0">
                <a:solidFill>
                  <a:schemeClr val="accent1">
                    <a:lumMod val="75000"/>
                  </a:schemeClr>
                </a:solidFill>
                <a:latin typeface="Times New Roman" panose="02020603050405020304" pitchFamily="18" charset="0"/>
                <a:cs typeface="Times New Roman" panose="02020603050405020304" pitchFamily="18" charset="0"/>
              </a:defRPr>
            </a:lvl1pPr>
            <a:lvl2pPr marL="742950" indent="-285750">
              <a:lnSpc>
                <a:spcPct val="150000"/>
              </a:lnSpc>
              <a:buFontTx/>
              <a:buBlip>
                <a:blip r:embed="rId3"/>
              </a:buBlip>
              <a:defRPr sz="2400" baseline="0">
                <a:solidFill>
                  <a:schemeClr val="tx1"/>
                </a:solidFill>
                <a:latin typeface="Times New Roman" panose="02020603050405020304" pitchFamily="18" charset="0"/>
                <a:cs typeface="Times New Roman" panose="02020603050405020304" pitchFamily="18" charset="0"/>
              </a:defRPr>
            </a:lvl2pPr>
            <a:lvl3pPr marL="1257300" indent="-342900">
              <a:lnSpc>
                <a:spcPct val="150000"/>
              </a:lnSpc>
              <a:buFont typeface="Wingdings" pitchFamily="2" charset="2"/>
              <a:buChar char="Ø"/>
              <a:defRPr sz="2400" baseline="0">
                <a:solidFill>
                  <a:schemeClr val="tx1"/>
                </a:solidFill>
                <a:latin typeface="Times New Roman" panose="02020603050405020304" pitchFamily="18" charset="0"/>
                <a:cs typeface="Times New Roman" panose="02020603050405020304" pitchFamily="18" charset="0"/>
              </a:defRPr>
            </a:lvl3pPr>
            <a:lvl4pPr marL="1600200" indent="-228600">
              <a:lnSpc>
                <a:spcPct val="150000"/>
              </a:lnSpc>
              <a:buFont typeface="Courier New" pitchFamily="49" charset="0"/>
              <a:buChar char="o"/>
              <a:defRPr sz="2400" baseline="0">
                <a:solidFill>
                  <a:schemeClr val="tx1"/>
                </a:solidFill>
                <a:latin typeface="Times New Roman" panose="02020603050405020304" pitchFamily="18" charset="0"/>
                <a:cs typeface="Times New Roman" panose="02020603050405020304" pitchFamily="18" charset="0"/>
              </a:defRPr>
            </a:lvl4pPr>
            <a:lvl5pPr marL="2057400" indent="-228600">
              <a:lnSpc>
                <a:spcPct val="150000"/>
              </a:lnSpc>
              <a:buFont typeface="Wingdings" pitchFamily="2" charset="2"/>
              <a:buChar char="§"/>
              <a:defRPr sz="2400" baseline="0">
                <a:solidFill>
                  <a:schemeClr val="tx1"/>
                </a:solidFill>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ustDataLst>
      <p:tags r:id="rId1"/>
    </p:custDataLst>
    <p:extLst>
      <p:ext uri="{BB962C8B-B14F-4D97-AF65-F5344CB8AC3E}">
        <p14:creationId xmlns:p14="http://schemas.microsoft.com/office/powerpoint/2010/main" val="4149010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 nội dung (bảng, ảnh...)">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5139" y="788652"/>
            <a:ext cx="4290647" cy="3751163"/>
          </a:xfrm>
          <a:prstGeom prst="rect">
            <a:avLst/>
          </a:prstGeom>
        </p:spPr>
        <p:txBody>
          <a:bodyPr>
            <a:normAutofit/>
          </a:bodyPr>
          <a:lstStyle>
            <a:lvl1pPr marL="342900" indent="-342900">
              <a:lnSpc>
                <a:spcPct val="150000"/>
              </a:lnSpc>
              <a:buFont typeface="Wingdings" pitchFamily="2" charset="2"/>
              <a:buChar char="v"/>
              <a:defRPr sz="2400" b="1" i="0" baseline="0">
                <a:solidFill>
                  <a:schemeClr val="accent1">
                    <a:lumMod val="75000"/>
                  </a:schemeClr>
                </a:solidFill>
                <a:latin typeface="Times New Roman" panose="02020603050405020304" pitchFamily="18" charset="0"/>
                <a:cs typeface="Times New Roman" panose="02020603050405020304" pitchFamily="18" charset="0"/>
              </a:defRPr>
            </a:lvl1pPr>
            <a:lvl2pPr marL="742950" indent="-285750">
              <a:lnSpc>
                <a:spcPct val="150000"/>
              </a:lnSpc>
              <a:buFontTx/>
              <a:buBlip>
                <a:blip r:embed="rId3"/>
              </a:buBlip>
              <a:defRPr sz="2400" baseline="0">
                <a:solidFill>
                  <a:schemeClr val="tx1"/>
                </a:solidFill>
                <a:latin typeface="Times New Roman" panose="02020603050405020304" pitchFamily="18" charset="0"/>
                <a:cs typeface="Times New Roman" panose="02020603050405020304" pitchFamily="18" charset="0"/>
              </a:defRPr>
            </a:lvl2pPr>
            <a:lvl3pPr marL="1143000" indent="-228600">
              <a:lnSpc>
                <a:spcPct val="150000"/>
              </a:lnSpc>
              <a:buFont typeface="Wingdings" pitchFamily="2" charset="2"/>
              <a:buChar char="Ø"/>
              <a:defRPr sz="2400" baseline="0">
                <a:solidFill>
                  <a:schemeClr val="tx1"/>
                </a:solidFill>
                <a:latin typeface="Times New Roman" panose="02020603050405020304" pitchFamily="18" charset="0"/>
                <a:cs typeface="Times New Roman" panose="02020603050405020304" pitchFamily="18" charset="0"/>
              </a:defRPr>
            </a:lvl3pPr>
            <a:lvl4pPr marL="1828800" indent="-457200">
              <a:lnSpc>
                <a:spcPct val="150000"/>
              </a:lnSpc>
              <a:buFont typeface="Courier New" pitchFamily="49" charset="0"/>
              <a:buChar char="o"/>
              <a:defRPr sz="2400" baseline="0">
                <a:solidFill>
                  <a:schemeClr val="tx1"/>
                </a:solidFill>
                <a:latin typeface="Times New Roman" panose="02020603050405020304" pitchFamily="18" charset="0"/>
                <a:cs typeface="Times New Roman" panose="02020603050405020304" pitchFamily="18" charset="0"/>
              </a:defRPr>
            </a:lvl4pPr>
            <a:lvl5pPr marL="2057400" indent="-228600">
              <a:lnSpc>
                <a:spcPct val="150000"/>
              </a:lnSpc>
              <a:buFont typeface="Wingdings" pitchFamily="2" charset="2"/>
              <a:buChar char="§"/>
              <a:defRPr sz="2400" baseline="0">
                <a:solidFill>
                  <a:schemeClr val="tx1"/>
                </a:solidFill>
                <a:latin typeface="Times New Roman" panose="02020603050405020304" pitchFamily="18" charset="0"/>
                <a:cs typeface="Times New Roman" panose="02020603050405020304" pitchFamily="18" charset="0"/>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955" y="789111"/>
            <a:ext cx="4078165" cy="3751163"/>
          </a:xfrm>
          <a:prstGeom prst="rect">
            <a:avLst/>
          </a:prstGeom>
        </p:spPr>
        <p:txBody>
          <a:bodyPr>
            <a:normAutofit/>
          </a:bodyPr>
          <a:lstStyle>
            <a:lvl1pPr marL="342900" indent="-342900">
              <a:lnSpc>
                <a:spcPct val="150000"/>
              </a:lnSpc>
              <a:buFont typeface="Wingdings" pitchFamily="2" charset="2"/>
              <a:buChar char="v"/>
              <a:defRPr sz="2400" b="1" i="0" baseline="0">
                <a:solidFill>
                  <a:schemeClr val="accent1">
                    <a:lumMod val="75000"/>
                  </a:schemeClr>
                </a:solidFill>
                <a:latin typeface="Times New Roman" panose="02020603050405020304" pitchFamily="18" charset="0"/>
                <a:cs typeface="Times New Roman" panose="02020603050405020304" pitchFamily="18" charset="0"/>
              </a:defRPr>
            </a:lvl1pPr>
            <a:lvl2pPr marL="742950" indent="-285750">
              <a:lnSpc>
                <a:spcPct val="150000"/>
              </a:lnSpc>
              <a:buFontTx/>
              <a:buBlip>
                <a:blip r:embed="rId3"/>
              </a:buBlip>
              <a:defRPr sz="2400" baseline="0">
                <a:solidFill>
                  <a:schemeClr val="tx1"/>
                </a:solidFill>
                <a:latin typeface="Times New Roman" panose="02020603050405020304" pitchFamily="18" charset="0"/>
                <a:cs typeface="Times New Roman" panose="02020603050405020304" pitchFamily="18" charset="0"/>
              </a:defRPr>
            </a:lvl2pPr>
            <a:lvl3pPr marL="1143000" indent="-228600">
              <a:lnSpc>
                <a:spcPct val="150000"/>
              </a:lnSpc>
              <a:buFont typeface="Wingdings" pitchFamily="2" charset="2"/>
              <a:buChar char="Ø"/>
              <a:defRPr sz="2400" baseline="0">
                <a:solidFill>
                  <a:schemeClr val="tx1"/>
                </a:solidFill>
                <a:latin typeface="Times New Roman" panose="02020603050405020304" pitchFamily="18" charset="0"/>
                <a:cs typeface="Times New Roman" panose="02020603050405020304" pitchFamily="18" charset="0"/>
              </a:defRPr>
            </a:lvl3pPr>
            <a:lvl4pPr marL="1600200" indent="-228600">
              <a:lnSpc>
                <a:spcPct val="150000"/>
              </a:lnSpc>
              <a:buFont typeface="Courier New" pitchFamily="49" charset="0"/>
              <a:buChar char="o"/>
              <a:defRPr sz="2400" baseline="0">
                <a:solidFill>
                  <a:schemeClr val="tx1"/>
                </a:solidFill>
                <a:latin typeface="Times New Roman" panose="02020603050405020304" pitchFamily="18" charset="0"/>
                <a:cs typeface="Times New Roman" panose="02020603050405020304" pitchFamily="18" charset="0"/>
              </a:defRPr>
            </a:lvl4pPr>
            <a:lvl5pPr marL="2057400" indent="-228600">
              <a:lnSpc>
                <a:spcPct val="150000"/>
              </a:lnSpc>
              <a:buFont typeface="Wingdings" pitchFamily="2" charset="2"/>
              <a:buChar char="§"/>
              <a:defRPr sz="2400" baseline="0">
                <a:solidFill>
                  <a:schemeClr val="tx1"/>
                </a:solidFill>
                <a:latin typeface="Times New Roman" panose="02020603050405020304" pitchFamily="18" charset="0"/>
                <a:cs typeface="Times New Roman" panose="02020603050405020304" pitchFamily="18" charset="0"/>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5"/>
          <p:cNvSpPr>
            <a:spLocks noGrp="1"/>
          </p:cNvSpPr>
          <p:nvPr>
            <p:ph type="sldNum" sz="quarter" idx="4"/>
          </p:nvPr>
        </p:nvSpPr>
        <p:spPr>
          <a:xfrm>
            <a:off x="7727778" y="4884141"/>
            <a:ext cx="512638" cy="273844"/>
          </a:xfrm>
          <a:prstGeom prst="rect">
            <a:avLst/>
          </a:prstGeom>
        </p:spPr>
        <p:txBody>
          <a:bodyPr/>
          <a:lstStyle>
            <a:lvl1pPr>
              <a:defRPr>
                <a:solidFill>
                  <a:schemeClr val="tx1"/>
                </a:solidFill>
              </a:defRPr>
            </a:lvl1pPr>
          </a:lstStyle>
          <a:p>
            <a:fld id="{07F944FE-19AD-43AC-B540-A0C937AA88BE}" type="slidenum">
              <a:rPr lang="en-US" smtClean="0"/>
              <a:pPr/>
              <a:t>‹#›</a:t>
            </a:fld>
            <a:endParaRPr lang="en-US"/>
          </a:p>
        </p:txBody>
      </p:sp>
      <p:sp>
        <p:nvSpPr>
          <p:cNvPr id="6" name="Title 1"/>
          <p:cNvSpPr>
            <a:spLocks noGrp="1"/>
          </p:cNvSpPr>
          <p:nvPr>
            <p:ph type="title"/>
          </p:nvPr>
        </p:nvSpPr>
        <p:spPr>
          <a:xfrm>
            <a:off x="360219" y="18357"/>
            <a:ext cx="8596213" cy="570728"/>
          </a:xfrm>
          <a:prstGeom prst="rect">
            <a:avLst/>
          </a:prstGeom>
        </p:spPr>
        <p:txBody>
          <a:bodyPr anchor="ctr">
            <a:normAutofit/>
          </a:bodyPr>
          <a:lstStyle>
            <a:lvl1pPr algn="l">
              <a:defRPr sz="2800" b="0" cap="none" baseline="0">
                <a:solidFill>
                  <a:schemeClr val="accent1">
                    <a:lumMod val="75000"/>
                  </a:schemeClr>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custDataLst>
      <p:tags r:id="rId1"/>
    </p:custDataLst>
    <p:extLst>
      <p:ext uri="{BB962C8B-B14F-4D97-AF65-F5344CB8AC3E}">
        <p14:creationId xmlns:p14="http://schemas.microsoft.com/office/powerpoint/2010/main" val="1113294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ình, table, ... và diễn giải">
    <p:spTree>
      <p:nvGrpSpPr>
        <p:cNvPr id="1" name=""/>
        <p:cNvGrpSpPr/>
        <p:nvPr/>
      </p:nvGrpSpPr>
      <p:grpSpPr>
        <a:xfrm>
          <a:off x="0" y="0"/>
          <a:ext cx="0" cy="0"/>
          <a:chOff x="0" y="0"/>
          <a:chExt cx="0" cy="0"/>
        </a:xfrm>
      </p:grpSpPr>
      <p:sp>
        <p:nvSpPr>
          <p:cNvPr id="3" name="Content Placeholder 2"/>
          <p:cNvSpPr>
            <a:spLocks noGrp="1"/>
          </p:cNvSpPr>
          <p:nvPr>
            <p:ph idx="1"/>
          </p:nvPr>
        </p:nvSpPr>
        <p:spPr>
          <a:xfrm>
            <a:off x="3629892" y="998673"/>
            <a:ext cx="4982175" cy="4144828"/>
          </a:xfrm>
          <a:prstGeom prst="rect">
            <a:avLst/>
          </a:prstGeom>
        </p:spPr>
        <p:txBody>
          <a:bodyPr>
            <a:normAutofit/>
          </a:bodyPr>
          <a:lstStyle>
            <a:lvl1pPr marL="342900" indent="-342900">
              <a:lnSpc>
                <a:spcPct val="150000"/>
              </a:lnSpc>
              <a:buFont typeface="Wingdings" pitchFamily="2" charset="2"/>
              <a:buChar char="v"/>
              <a:defRPr sz="2400" b="1" i="0" baseline="0">
                <a:solidFill>
                  <a:schemeClr val="accent1">
                    <a:lumMod val="75000"/>
                  </a:schemeClr>
                </a:solidFill>
                <a:latin typeface="Times New Roman" pitchFamily="18" charset="0"/>
                <a:cs typeface="Times New Roman" pitchFamily="18" charset="0"/>
              </a:defRPr>
            </a:lvl1pPr>
            <a:lvl2pPr marL="742950" indent="-285750">
              <a:lnSpc>
                <a:spcPct val="150000"/>
              </a:lnSpc>
              <a:buFontTx/>
              <a:buBlip>
                <a:blip r:embed="rId3"/>
              </a:buBlip>
              <a:defRPr sz="2400" baseline="0">
                <a:solidFill>
                  <a:schemeClr val="tx1"/>
                </a:solidFill>
                <a:latin typeface="Times New Roman" pitchFamily="18" charset="0"/>
                <a:cs typeface="Times New Roman" pitchFamily="18" charset="0"/>
              </a:defRPr>
            </a:lvl2pPr>
            <a:lvl3pPr marL="1143000" indent="-228600">
              <a:lnSpc>
                <a:spcPct val="150000"/>
              </a:lnSpc>
              <a:buFont typeface="Wingdings" pitchFamily="2" charset="2"/>
              <a:buChar char="Ø"/>
              <a:defRPr sz="2400">
                <a:solidFill>
                  <a:schemeClr val="tx1"/>
                </a:solidFill>
                <a:latin typeface="Times New Roman" pitchFamily="18" charset="0"/>
                <a:cs typeface="Times New Roman" pitchFamily="18" charset="0"/>
              </a:defRPr>
            </a:lvl3pPr>
            <a:lvl4pPr marL="1600200" indent="-228600">
              <a:lnSpc>
                <a:spcPct val="150000"/>
              </a:lnSpc>
              <a:buFont typeface="Courier New" pitchFamily="49" charset="0"/>
              <a:buChar char="o"/>
              <a:defRPr sz="2400">
                <a:solidFill>
                  <a:schemeClr val="tx1"/>
                </a:solidFill>
                <a:latin typeface="Times New Roman" pitchFamily="18" charset="0"/>
                <a:cs typeface="Times New Roman" pitchFamily="18" charset="0"/>
              </a:defRPr>
            </a:lvl4pPr>
            <a:lvl5pPr marL="2057400" indent="-228600">
              <a:lnSpc>
                <a:spcPct val="150000"/>
              </a:lnSpc>
              <a:buFont typeface="Wingdings" pitchFamily="2" charset="2"/>
              <a:buChar char="§"/>
              <a:defRPr sz="2400">
                <a:solidFill>
                  <a:schemeClr val="tx1"/>
                </a:solidFill>
                <a:latin typeface="Times New Roman" pitchFamily="18" charset="0"/>
                <a:cs typeface="Times New Roman"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12125" y="1023206"/>
            <a:ext cx="2987657" cy="2320926"/>
          </a:xfrm>
          <a:prstGeom prst="rect">
            <a:avLst/>
          </a:prstGeom>
        </p:spPr>
        <p:txBody>
          <a:bodyPr>
            <a:normAutofit/>
          </a:bodyPr>
          <a:lstStyle>
            <a:lvl1pPr marL="0" indent="0">
              <a:buNone/>
              <a:defRPr sz="2400">
                <a:solidFill>
                  <a:schemeClr val="accent1">
                    <a:lumMod val="75000"/>
                  </a:schemeClr>
                </a:solidFill>
                <a:latin typeface="Times New Roman" pitchFamily="18" charset="0"/>
                <a:cs typeface="Times New Roman" pitchFamily="18"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9" name="Slide Number Placeholder 5"/>
          <p:cNvSpPr>
            <a:spLocks noGrp="1"/>
          </p:cNvSpPr>
          <p:nvPr>
            <p:ph type="sldNum" sz="quarter" idx="4"/>
          </p:nvPr>
        </p:nvSpPr>
        <p:spPr>
          <a:xfrm>
            <a:off x="7727778" y="4884141"/>
            <a:ext cx="512638" cy="273844"/>
          </a:xfrm>
          <a:prstGeom prst="rect">
            <a:avLst/>
          </a:prstGeom>
        </p:spPr>
        <p:txBody>
          <a:bodyPr/>
          <a:lstStyle>
            <a:lvl1pPr>
              <a:defRPr>
                <a:solidFill>
                  <a:schemeClr val="tx1"/>
                </a:solidFill>
              </a:defRPr>
            </a:lvl1pPr>
          </a:lstStyle>
          <a:p>
            <a:fld id="{07F944FE-19AD-43AC-B540-A0C937AA88BE}" type="slidenum">
              <a:rPr lang="en-US" smtClean="0"/>
              <a:pPr/>
              <a:t>‹#›</a:t>
            </a:fld>
            <a:endParaRPr lang="en-US"/>
          </a:p>
        </p:txBody>
      </p:sp>
      <p:sp>
        <p:nvSpPr>
          <p:cNvPr id="7" name="Title 1"/>
          <p:cNvSpPr>
            <a:spLocks noGrp="1"/>
          </p:cNvSpPr>
          <p:nvPr>
            <p:ph type="title"/>
          </p:nvPr>
        </p:nvSpPr>
        <p:spPr>
          <a:xfrm>
            <a:off x="360219" y="18357"/>
            <a:ext cx="8596213" cy="570728"/>
          </a:xfrm>
          <a:prstGeom prst="rect">
            <a:avLst/>
          </a:prstGeom>
        </p:spPr>
        <p:txBody>
          <a:bodyPr anchor="ctr">
            <a:normAutofit/>
          </a:bodyPr>
          <a:lstStyle>
            <a:lvl1pPr algn="l">
              <a:defRPr sz="2800" b="0" cap="none" baseline="0">
                <a:solidFill>
                  <a:schemeClr val="accent1">
                    <a:lumMod val="75000"/>
                  </a:schemeClr>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custDataLst>
      <p:tags r:id="rId1"/>
    </p:custDataLst>
    <p:extLst>
      <p:ext uri="{BB962C8B-B14F-4D97-AF65-F5344CB8AC3E}">
        <p14:creationId xmlns:p14="http://schemas.microsoft.com/office/powerpoint/2010/main" val="440458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Hình minh họa">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37882" y="884723"/>
            <a:ext cx="8483380" cy="3608146"/>
          </a:xfrm>
          <a:prstGeom prst="rect">
            <a:avLst/>
          </a:prstGeom>
        </p:spPr>
        <p:txBody>
          <a:bodyPr anchor="t">
            <a:normAutofit/>
          </a:bodyPr>
          <a:lstStyle>
            <a:lvl1pPr marL="0" indent="0" algn="ctr">
              <a:buNone/>
              <a:defRPr sz="1600">
                <a:solidFill>
                  <a:schemeClr val="tx1"/>
                </a:solidFill>
                <a:latin typeface="Times New Roman" panose="02020603050405020304" pitchFamily="18" charset="0"/>
                <a:cs typeface="Times New Roman" panose="02020603050405020304" pitchFamily="18" charset="0"/>
              </a:defRPr>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Slide Number Placeholder 5"/>
          <p:cNvSpPr>
            <a:spLocks noGrp="1"/>
          </p:cNvSpPr>
          <p:nvPr>
            <p:ph type="sldNum" sz="quarter" idx="4"/>
          </p:nvPr>
        </p:nvSpPr>
        <p:spPr>
          <a:xfrm>
            <a:off x="7727778" y="4884141"/>
            <a:ext cx="512638" cy="273844"/>
          </a:xfrm>
          <a:prstGeom prst="rect">
            <a:avLst/>
          </a:prstGeom>
        </p:spPr>
        <p:txBody>
          <a:bodyPr/>
          <a:lstStyle>
            <a:lvl1pPr>
              <a:defRPr>
                <a:solidFill>
                  <a:schemeClr val="tx1"/>
                </a:solidFill>
              </a:defRPr>
            </a:lvl1pPr>
          </a:lstStyle>
          <a:p>
            <a:fld id="{07F944FE-19AD-43AC-B540-A0C937AA88BE}" type="slidenum">
              <a:rPr lang="en-US" smtClean="0"/>
              <a:pPr/>
              <a:t>‹#›</a:t>
            </a:fld>
            <a:endParaRPr lang="en-US"/>
          </a:p>
        </p:txBody>
      </p:sp>
      <p:sp>
        <p:nvSpPr>
          <p:cNvPr id="6" name="Title 1"/>
          <p:cNvSpPr>
            <a:spLocks noGrp="1"/>
          </p:cNvSpPr>
          <p:nvPr>
            <p:ph type="title"/>
          </p:nvPr>
        </p:nvSpPr>
        <p:spPr>
          <a:xfrm>
            <a:off x="360219" y="18357"/>
            <a:ext cx="8596213" cy="570728"/>
          </a:xfrm>
          <a:prstGeom prst="rect">
            <a:avLst/>
          </a:prstGeom>
        </p:spPr>
        <p:txBody>
          <a:bodyPr anchor="ctr">
            <a:normAutofit/>
          </a:bodyPr>
          <a:lstStyle>
            <a:lvl1pPr algn="l">
              <a:defRPr sz="2800" b="0" cap="none" baseline="0">
                <a:solidFill>
                  <a:schemeClr val="accent1">
                    <a:lumMod val="75000"/>
                  </a:schemeClr>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custDataLst>
      <p:tags r:id="rId1"/>
    </p:custDataLst>
    <p:extLst>
      <p:ext uri="{BB962C8B-B14F-4D97-AF65-F5344CB8AC3E}">
        <p14:creationId xmlns:p14="http://schemas.microsoft.com/office/powerpoint/2010/main" val="3578252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Trang trắn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7727778" y="4884141"/>
            <a:ext cx="512638" cy="273844"/>
          </a:xfrm>
          <a:prstGeom prst="rect">
            <a:avLst/>
          </a:prstGeom>
        </p:spPr>
        <p:txBody>
          <a:bodyPr/>
          <a:lstStyle/>
          <a:p>
            <a:fld id="{07F944FE-19AD-43AC-B540-A0C937AA88BE}" type="slidenum">
              <a:rPr lang="en-US" smtClean="0"/>
              <a:pPr/>
              <a:t>‹#›</a:t>
            </a:fld>
            <a:endParaRPr lang="en-US"/>
          </a:p>
        </p:txBody>
      </p:sp>
    </p:spTree>
    <p:custDataLst>
      <p:tags r:id="rId1"/>
    </p:custDataLst>
    <p:extLst>
      <p:ext uri="{BB962C8B-B14F-4D97-AF65-F5344CB8AC3E}">
        <p14:creationId xmlns:p14="http://schemas.microsoft.com/office/powerpoint/2010/main" val="196402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ỉ có tiêu đề">
    <p:spTree>
      <p:nvGrpSpPr>
        <p:cNvPr id="1" name=""/>
        <p:cNvGrpSpPr/>
        <p:nvPr/>
      </p:nvGrpSpPr>
      <p:grpSpPr>
        <a:xfrm>
          <a:off x="0" y="0"/>
          <a:ext cx="0" cy="0"/>
          <a:chOff x="0" y="0"/>
          <a:chExt cx="0" cy="0"/>
        </a:xfrm>
      </p:grpSpPr>
      <p:sp>
        <p:nvSpPr>
          <p:cNvPr id="3" name="Title 1"/>
          <p:cNvSpPr>
            <a:spLocks noGrp="1"/>
          </p:cNvSpPr>
          <p:nvPr>
            <p:ph type="title"/>
          </p:nvPr>
        </p:nvSpPr>
        <p:spPr>
          <a:xfrm>
            <a:off x="360219" y="18357"/>
            <a:ext cx="8596213" cy="570728"/>
          </a:xfrm>
          <a:prstGeom prst="rect">
            <a:avLst/>
          </a:prstGeom>
        </p:spPr>
        <p:txBody>
          <a:bodyPr anchor="ctr">
            <a:normAutofit/>
          </a:bodyPr>
          <a:lstStyle>
            <a:lvl1pPr algn="l">
              <a:defRPr sz="2800" b="0" cap="none" baseline="0">
                <a:solidFill>
                  <a:schemeClr val="accent1">
                    <a:lumMod val="75000"/>
                  </a:schemeClr>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custDataLst>
      <p:tags r:id="rId1"/>
    </p:custDataLst>
    <p:extLst>
      <p:ext uri="{BB962C8B-B14F-4D97-AF65-F5344CB8AC3E}">
        <p14:creationId xmlns:p14="http://schemas.microsoft.com/office/powerpoint/2010/main" val="2768235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a:xfrm>
            <a:off x="1534884" y="79578"/>
            <a:ext cx="7467600" cy="939546"/>
          </a:xfrm>
        </p:spPr>
        <p:txBody>
          <a:bodyPr/>
          <a:lstStyle>
            <a:lvl1pPr>
              <a:defRPr>
                <a:solidFill>
                  <a:srgbClr val="FF0000"/>
                </a:solidFill>
              </a:defRPr>
            </a:lvl1pPr>
          </a:lstStyle>
          <a:p>
            <a:r>
              <a:rPr lang="en-US"/>
              <a:t>Click to edit Master title style</a:t>
            </a:r>
            <a:endParaRPr lang="en-US" dirty="0"/>
          </a:p>
        </p:txBody>
      </p:sp>
      <p:sp>
        <p:nvSpPr>
          <p:cNvPr id="5" name="Content Placeholder 2"/>
          <p:cNvSpPr>
            <a:spLocks noGrp="1"/>
          </p:cNvSpPr>
          <p:nvPr>
            <p:ph idx="1"/>
          </p:nvPr>
        </p:nvSpPr>
        <p:spPr>
          <a:xfrm>
            <a:off x="872068" y="1371601"/>
            <a:ext cx="8043333" cy="32230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97481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ags" Target="../tags/tag1.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7" name="Picture 3" descr="C:\Users\Kim\Desktop\Baigiang\background.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3592996"/>
            <a:ext cx="9144000" cy="168821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Kim\Desktop\Baigiang\TRAVINH.jp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601795"/>
            <a:ext cx="9144000" cy="178594"/>
          </a:xfrm>
          <a:prstGeom prst="rect">
            <a:avLst/>
          </a:prstGeom>
          <a:noFill/>
          <a:extLst>
            <a:ext uri="{909E8E84-426E-40DD-AFC4-6F175D3DCCD1}">
              <a14:hiddenFill xmlns:a14="http://schemas.microsoft.com/office/drawing/2010/main">
                <a:solidFill>
                  <a:srgbClr val="FFFFFF"/>
                </a:solidFill>
              </a14:hiddenFill>
            </a:ext>
          </a:extLst>
        </p:spPr>
      </p:pic>
      <p:sp>
        <p:nvSpPr>
          <p:cNvPr id="5" name="Oval 113"/>
          <p:cNvSpPr>
            <a:spLocks noChangeArrowheads="1"/>
          </p:cNvSpPr>
          <p:nvPr/>
        </p:nvSpPr>
        <p:spPr bwMode="auto">
          <a:xfrm>
            <a:off x="39180" y="446683"/>
            <a:ext cx="604431" cy="472079"/>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chemeClr val="bg1"/>
              </a:solidFill>
            </a:endParaRPr>
          </a:p>
        </p:txBody>
      </p:sp>
      <p:pic>
        <p:nvPicPr>
          <p:cNvPr id="4" name="Picture 2" descr="H:\Source\LogoTVU\Lo go cua Lam Le Thang\Logo-TVU-khong-nen.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4692" y="485539"/>
            <a:ext cx="522876" cy="39215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0"/>
    </p:custDataLst>
    <p:extLst>
      <p:ext uri="{BB962C8B-B14F-4D97-AF65-F5344CB8AC3E}">
        <p14:creationId xmlns:p14="http://schemas.microsoft.com/office/powerpoint/2010/main" val="334937234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hyperlink" Target="https://dautuchungkhoan.org/chung-khoan-phan-tich-co-ban-vs-phan-tich-ki-thuat/" TargetMode="External"/><Relationship Id="rId2" Type="http://schemas.openxmlformats.org/officeDocument/2006/relationships/hyperlink" Target="http://www.fetp.edu.vn/cache/MPP04-531-R1302V-2012-05-11-14520734.pdf"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038350"/>
            <a:ext cx="7924800" cy="762000"/>
          </a:xfrm>
        </p:spPr>
        <p:txBody>
          <a:bodyPr/>
          <a:lstStyle/>
          <a:p>
            <a:r>
              <a:rPr lang="en-US" sz="3600" b="1" dirty="0">
                <a:solidFill>
                  <a:srgbClr val="002060"/>
                </a:solidFill>
                <a:latin typeface="+mj-lt"/>
              </a:rPr>
              <a:t>PHÂN TÍCH TÀI CHÍNH CÔNG TY</a:t>
            </a:r>
          </a:p>
        </p:txBody>
      </p:sp>
      <p:sp>
        <p:nvSpPr>
          <p:cNvPr id="3" name="Subtitle 2"/>
          <p:cNvSpPr>
            <a:spLocks noGrp="1"/>
          </p:cNvSpPr>
          <p:nvPr>
            <p:ph type="subTitle" idx="1"/>
          </p:nvPr>
        </p:nvSpPr>
        <p:spPr/>
        <p:txBody>
          <a:bodyPr/>
          <a:lstStyle/>
          <a:p>
            <a:r>
              <a:rPr lang="en-US" b="1" i="1" dirty="0" err="1"/>
              <a:t>Ths</a:t>
            </a:r>
            <a:r>
              <a:rPr lang="en-US" b="1" i="1" dirty="0"/>
              <a:t> </a:t>
            </a:r>
            <a:r>
              <a:rPr lang="en-US" b="1" i="1" dirty="0" err="1"/>
              <a:t>Lê</a:t>
            </a:r>
            <a:r>
              <a:rPr lang="en-US" b="1" i="1" dirty="0"/>
              <a:t> </a:t>
            </a:r>
            <a:r>
              <a:rPr lang="en-US" b="1" i="1" dirty="0" err="1"/>
              <a:t>Trung</a:t>
            </a:r>
            <a:r>
              <a:rPr lang="en-US" b="1" i="1" dirty="0"/>
              <a:t> </a:t>
            </a:r>
            <a:r>
              <a:rPr lang="en-US" b="1" i="1" dirty="0" err="1"/>
              <a:t>Hiếu</a:t>
            </a:r>
            <a:endParaRPr lang="en-US" b="1" i="1" dirty="0"/>
          </a:p>
        </p:txBody>
      </p:sp>
      <p:pic>
        <p:nvPicPr>
          <p:cNvPr id="1331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73" y="3485917"/>
            <a:ext cx="816064" cy="435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885337" y="3552354"/>
            <a:ext cx="2900153" cy="369332"/>
          </a:xfrm>
          <a:prstGeom prst="rect">
            <a:avLst/>
          </a:prstGeom>
          <a:noFill/>
        </p:spPr>
        <p:txBody>
          <a:bodyPr wrap="none" rtlCol="0">
            <a:spAutoFit/>
          </a:bodyPr>
          <a:lstStyle/>
          <a:p>
            <a:r>
              <a:rPr lang="en-US" b="1" dirty="0"/>
              <a:t>letrunghieutvu@tvu.edu.vn</a:t>
            </a:r>
          </a:p>
        </p:txBody>
      </p:sp>
      <p:pic>
        <p:nvPicPr>
          <p:cNvPr id="1331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319" y="4071505"/>
            <a:ext cx="816064" cy="425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885337" y="4075272"/>
            <a:ext cx="3249608" cy="369332"/>
          </a:xfrm>
          <a:prstGeom prst="rect">
            <a:avLst/>
          </a:prstGeom>
          <a:noFill/>
        </p:spPr>
        <p:txBody>
          <a:bodyPr wrap="none" rtlCol="0">
            <a:spAutoFit/>
          </a:bodyPr>
          <a:lstStyle/>
          <a:p>
            <a:r>
              <a:rPr lang="en-US" b="1" dirty="0"/>
              <a:t>letrunghieutvu.yolasite.com</a:t>
            </a:r>
          </a:p>
        </p:txBody>
      </p:sp>
      <p:pic>
        <p:nvPicPr>
          <p:cNvPr id="13317"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794" y="4629150"/>
            <a:ext cx="804589"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850701" y="4646515"/>
            <a:ext cx="1454244" cy="369332"/>
          </a:xfrm>
          <a:prstGeom prst="rect">
            <a:avLst/>
          </a:prstGeom>
          <a:noFill/>
        </p:spPr>
        <p:txBody>
          <a:bodyPr wrap="none" rtlCol="0">
            <a:spAutoFit/>
          </a:bodyPr>
          <a:lstStyle/>
          <a:p>
            <a:r>
              <a:rPr lang="en-US" b="1" dirty="0"/>
              <a:t>0939.999.983</a:t>
            </a:r>
          </a:p>
        </p:txBody>
      </p:sp>
    </p:spTree>
    <p:extLst>
      <p:ext uri="{BB962C8B-B14F-4D97-AF65-F5344CB8AC3E}">
        <p14:creationId xmlns:p14="http://schemas.microsoft.com/office/powerpoint/2010/main" val="972238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9578"/>
            <a:ext cx="8621484" cy="939546"/>
          </a:xfrm>
        </p:spPr>
        <p:txBody>
          <a:bodyPr/>
          <a:lstStyle/>
          <a:p>
            <a:r>
              <a:rPr lang="en-US" altLang="en-US" sz="2100" b="1" dirty="0">
                <a:solidFill>
                  <a:schemeClr val="accent1">
                    <a:lumMod val="75000"/>
                  </a:schemeClr>
                </a:solidFill>
                <a:cs typeface="Tahoma" pitchFamily="34" charset="0"/>
              </a:rPr>
              <a:t>2.Các </a:t>
            </a:r>
            <a:r>
              <a:rPr lang="en-US" altLang="en-US" sz="2100" b="1" dirty="0" err="1">
                <a:solidFill>
                  <a:schemeClr val="accent1">
                    <a:lumMod val="75000"/>
                  </a:schemeClr>
                </a:solidFill>
                <a:cs typeface="Tahoma" pitchFamily="34" charset="0"/>
              </a:rPr>
              <a:t>chỉ</a:t>
            </a:r>
            <a:r>
              <a:rPr lang="en-US" altLang="en-US" sz="2100" b="1" dirty="0">
                <a:solidFill>
                  <a:schemeClr val="accent1">
                    <a:lumMod val="75000"/>
                  </a:schemeClr>
                </a:solidFill>
                <a:cs typeface="Tahoma" pitchFamily="34" charset="0"/>
              </a:rPr>
              <a:t> </a:t>
            </a:r>
            <a:r>
              <a:rPr lang="en-US" altLang="en-US" sz="2100" b="1" dirty="0" err="1">
                <a:solidFill>
                  <a:schemeClr val="accent1">
                    <a:lumMod val="75000"/>
                  </a:schemeClr>
                </a:solidFill>
                <a:cs typeface="Tahoma" pitchFamily="34" charset="0"/>
              </a:rPr>
              <a:t>số</a:t>
            </a:r>
            <a:r>
              <a:rPr lang="en-US" altLang="en-US" sz="2100" b="1" dirty="0">
                <a:solidFill>
                  <a:schemeClr val="accent1">
                    <a:lumMod val="75000"/>
                  </a:schemeClr>
                </a:solidFill>
                <a:cs typeface="Tahoma" pitchFamily="34" charset="0"/>
              </a:rPr>
              <a:t> </a:t>
            </a:r>
            <a:r>
              <a:rPr lang="en-US" altLang="en-US" sz="2100" b="1" dirty="0" err="1">
                <a:solidFill>
                  <a:schemeClr val="accent1">
                    <a:lumMod val="75000"/>
                  </a:schemeClr>
                </a:solidFill>
                <a:cs typeface="Tahoma" pitchFamily="34" charset="0"/>
              </a:rPr>
              <a:t>về</a:t>
            </a:r>
            <a:r>
              <a:rPr lang="en-US" altLang="en-US" sz="2100" b="1" dirty="0">
                <a:solidFill>
                  <a:schemeClr val="accent1">
                    <a:lumMod val="75000"/>
                  </a:schemeClr>
                </a:solidFill>
                <a:cs typeface="Tahoma" pitchFamily="34" charset="0"/>
              </a:rPr>
              <a:t> </a:t>
            </a:r>
            <a:r>
              <a:rPr lang="en-US" altLang="en-US" sz="2100" b="1" dirty="0" err="1">
                <a:solidFill>
                  <a:schemeClr val="accent1">
                    <a:lumMod val="75000"/>
                  </a:schemeClr>
                </a:solidFill>
                <a:cs typeface="Tahoma" pitchFamily="34" charset="0"/>
              </a:rPr>
              <a:t>ph</a:t>
            </a:r>
            <a:r>
              <a:rPr lang="vi-VN" altLang="en-US" sz="2100" b="1" dirty="0">
                <a:solidFill>
                  <a:schemeClr val="accent1">
                    <a:lumMod val="75000"/>
                  </a:schemeClr>
                </a:solidFill>
                <a:cs typeface="Tahoma" pitchFamily="34" charset="0"/>
              </a:rPr>
              <a:t>ươ</a:t>
            </a:r>
            <a:r>
              <a:rPr lang="en-US" altLang="en-US" sz="2100" b="1" dirty="0">
                <a:solidFill>
                  <a:schemeClr val="accent1">
                    <a:lumMod val="75000"/>
                  </a:schemeClr>
                </a:solidFill>
                <a:cs typeface="Tahoma" pitchFamily="34" charset="0"/>
              </a:rPr>
              <a:t>ng </a:t>
            </a:r>
            <a:r>
              <a:rPr lang="en-US" altLang="en-US" sz="2100" b="1" dirty="0" err="1">
                <a:solidFill>
                  <a:schemeClr val="accent1">
                    <a:lumMod val="75000"/>
                  </a:schemeClr>
                </a:solidFill>
                <a:cs typeface="Tahoma" pitchFamily="34" charset="0"/>
              </a:rPr>
              <a:t>cách</a:t>
            </a:r>
            <a:r>
              <a:rPr lang="en-US" altLang="en-US" sz="2100" b="1" dirty="0">
                <a:solidFill>
                  <a:schemeClr val="accent1">
                    <a:lumMod val="75000"/>
                  </a:schemeClr>
                </a:solidFill>
                <a:cs typeface="Tahoma" pitchFamily="34" charset="0"/>
              </a:rPr>
              <a:t> </a:t>
            </a:r>
            <a:r>
              <a:rPr lang="en-US" altLang="en-US" sz="2100" b="1" dirty="0" err="1">
                <a:solidFill>
                  <a:schemeClr val="accent1">
                    <a:lumMod val="75000"/>
                  </a:schemeClr>
                </a:solidFill>
                <a:cs typeface="Tahoma" pitchFamily="34" charset="0"/>
              </a:rPr>
              <a:t>tạo</a:t>
            </a:r>
            <a:r>
              <a:rPr lang="en-US" altLang="en-US" sz="2100" b="1" dirty="0">
                <a:solidFill>
                  <a:schemeClr val="accent1">
                    <a:lumMod val="75000"/>
                  </a:schemeClr>
                </a:solidFill>
                <a:cs typeface="Tahoma" pitchFamily="34" charset="0"/>
              </a:rPr>
              <a:t> </a:t>
            </a:r>
            <a:r>
              <a:rPr lang="en-US" altLang="en-US" sz="2100" b="1" dirty="0" err="1">
                <a:solidFill>
                  <a:schemeClr val="accent1">
                    <a:lumMod val="75000"/>
                  </a:schemeClr>
                </a:solidFill>
                <a:cs typeface="Tahoma" pitchFamily="34" charset="0"/>
              </a:rPr>
              <a:t>vốn</a:t>
            </a:r>
            <a:endParaRPr lang="en-US" sz="2100" b="1" dirty="0">
              <a:solidFill>
                <a:schemeClr val="accent1">
                  <a:lumMod val="75000"/>
                </a:schemeClr>
              </a:solidFill>
            </a:endParaRPr>
          </a:p>
        </p:txBody>
      </p:sp>
      <p:sp>
        <p:nvSpPr>
          <p:cNvPr id="3" name="Content Placeholder 2"/>
          <p:cNvSpPr>
            <a:spLocks noGrp="1"/>
          </p:cNvSpPr>
          <p:nvPr>
            <p:ph idx="1"/>
          </p:nvPr>
        </p:nvSpPr>
        <p:spPr>
          <a:xfrm>
            <a:off x="381000" y="895350"/>
            <a:ext cx="8534401" cy="4038600"/>
          </a:xfrm>
        </p:spPr>
        <p:txBody>
          <a:bodyPr/>
          <a:lstStyle/>
          <a:p>
            <a:pPr marL="0" indent="0" algn="just">
              <a:buNone/>
            </a:pPr>
            <a:r>
              <a:rPr lang="en-US" altLang="en-US" sz="1800" b="1" dirty="0">
                <a:solidFill>
                  <a:schemeClr val="accent1">
                    <a:lumMod val="75000"/>
                  </a:schemeClr>
                </a:solidFill>
                <a:latin typeface="+mj-lt"/>
                <a:cs typeface="Tahoma" pitchFamily="34" charset="0"/>
              </a:rPr>
              <a:t>2.1. Chỉ </a:t>
            </a:r>
            <a:r>
              <a:rPr lang="en-US" altLang="en-US" sz="1800" b="1" dirty="0" err="1">
                <a:solidFill>
                  <a:schemeClr val="accent1">
                    <a:lumMod val="75000"/>
                  </a:schemeClr>
                </a:solidFill>
                <a:latin typeface="+mj-lt"/>
                <a:cs typeface="Tahoma" pitchFamily="34" charset="0"/>
              </a:rPr>
              <a:t>số</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trái</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phiếu</a:t>
            </a:r>
            <a:r>
              <a:rPr lang="en-US" altLang="en-US" sz="1800" b="1" dirty="0">
                <a:solidFill>
                  <a:schemeClr val="accent1">
                    <a:lumMod val="75000"/>
                  </a:schemeClr>
                </a:solidFill>
                <a:latin typeface="+mj-lt"/>
                <a:cs typeface="Tahoma" pitchFamily="34" charset="0"/>
              </a:rPr>
              <a:t> = </a:t>
            </a:r>
            <a:r>
              <a:rPr lang="en-US" altLang="en-US" sz="1800" dirty="0" err="1">
                <a:solidFill>
                  <a:schemeClr val="accent1">
                    <a:lumMod val="75000"/>
                  </a:schemeClr>
                </a:solidFill>
                <a:latin typeface="+mj-lt"/>
                <a:cs typeface="Tahoma" pitchFamily="34" charset="0"/>
              </a:rPr>
              <a:t>Tổng</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mệnh</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giá</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trái</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phiếu</a:t>
            </a:r>
            <a:r>
              <a:rPr lang="en-US" altLang="en-US" sz="1800" dirty="0">
                <a:solidFill>
                  <a:schemeClr val="accent1">
                    <a:lumMod val="75000"/>
                  </a:schemeClr>
                </a:solidFill>
                <a:latin typeface="+mj-lt"/>
                <a:cs typeface="Tahoma" pitchFamily="34" charset="0"/>
              </a:rPr>
              <a:t>/Toàn </a:t>
            </a:r>
            <a:r>
              <a:rPr lang="en-US" altLang="en-US" sz="1800" dirty="0" err="1">
                <a:solidFill>
                  <a:schemeClr val="accent1">
                    <a:lumMod val="75000"/>
                  </a:schemeClr>
                </a:solidFill>
                <a:latin typeface="+mj-lt"/>
                <a:cs typeface="Tahoma" pitchFamily="34" charset="0"/>
              </a:rPr>
              <a:t>bộ</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vốn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dài</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hạn</a:t>
            </a:r>
            <a:r>
              <a:rPr lang="en-US" altLang="en-US" sz="1800" dirty="0">
                <a:solidFill>
                  <a:schemeClr val="accent1">
                    <a:lumMod val="75000"/>
                  </a:schemeClr>
                </a:solidFill>
                <a:latin typeface="+mj-lt"/>
                <a:cs typeface="Tahoma" pitchFamily="34" charset="0"/>
              </a:rPr>
              <a:t> = 300.000/(300.000+862.000) = 0,26 (26%)</a:t>
            </a:r>
          </a:p>
          <a:p>
            <a:pPr marL="0" indent="0" algn="just">
              <a:buNone/>
            </a:pPr>
            <a:r>
              <a:rPr lang="en-US" altLang="en-US" sz="1800" dirty="0">
                <a:solidFill>
                  <a:schemeClr val="accent1">
                    <a:lumMod val="75000"/>
                  </a:schemeClr>
                </a:solidFill>
                <a:latin typeface="+mj-lt"/>
                <a:cs typeface="Tahoma" pitchFamily="34" charset="0"/>
              </a:rPr>
              <a:t>	Toàn </a:t>
            </a:r>
            <a:r>
              <a:rPr lang="en-US" altLang="en-US" sz="1800" dirty="0" err="1">
                <a:solidFill>
                  <a:schemeClr val="accent1">
                    <a:lumMod val="75000"/>
                  </a:schemeClr>
                </a:solidFill>
                <a:latin typeface="+mj-lt"/>
                <a:cs typeface="Tahoma" pitchFamily="34" charset="0"/>
              </a:rPr>
              <a:t>bộ</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vốn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dài</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hạn</a:t>
            </a:r>
            <a:r>
              <a:rPr lang="en-US" altLang="en-US" sz="1800" dirty="0">
                <a:solidFill>
                  <a:schemeClr val="accent1">
                    <a:lumMod val="75000"/>
                  </a:schemeClr>
                </a:solidFill>
                <a:latin typeface="+mj-lt"/>
                <a:cs typeface="Tahoma" pitchFamily="34" charset="0"/>
              </a:rPr>
              <a:t> = </a:t>
            </a:r>
            <a:r>
              <a:rPr lang="en-US" altLang="en-US" sz="1800" dirty="0" err="1">
                <a:solidFill>
                  <a:schemeClr val="accent1">
                    <a:lumMod val="75000"/>
                  </a:schemeClr>
                </a:solidFill>
                <a:latin typeface="+mj-lt"/>
                <a:cs typeface="Tahoma" pitchFamily="34" charset="0"/>
              </a:rPr>
              <a:t>nợ</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dài</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hạn</a:t>
            </a:r>
            <a:r>
              <a:rPr lang="en-US" altLang="en-US" sz="1800" dirty="0">
                <a:solidFill>
                  <a:schemeClr val="accent1">
                    <a:lumMod val="75000"/>
                  </a:schemeClr>
                </a:solidFill>
                <a:latin typeface="+mj-lt"/>
                <a:cs typeface="Tahoma" pitchFamily="34" charset="0"/>
              </a:rPr>
              <a:t> + </a:t>
            </a:r>
            <a:r>
              <a:rPr lang="en-US" altLang="en-US" sz="1800" dirty="0" err="1">
                <a:solidFill>
                  <a:schemeClr val="accent1">
                    <a:lumMod val="75000"/>
                  </a:schemeClr>
                </a:solidFill>
                <a:latin typeface="+mj-lt"/>
                <a:cs typeface="Tahoma" pitchFamily="34" charset="0"/>
              </a:rPr>
              <a:t>vốn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cổ</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đông</a:t>
            </a:r>
            <a:r>
              <a:rPr lang="en-US" altLang="en-US" sz="1800" dirty="0">
                <a:solidFill>
                  <a:schemeClr val="accent1">
                    <a:lumMod val="75000"/>
                  </a:schemeClr>
                </a:solidFill>
                <a:latin typeface="+mj-lt"/>
                <a:cs typeface="Tahoma" pitchFamily="34" charset="0"/>
              </a:rPr>
              <a:t> = 300.000 + 862.000 = 1.162.000</a:t>
            </a:r>
          </a:p>
          <a:p>
            <a:pPr marL="0" indent="0" algn="just">
              <a:buNone/>
            </a:pP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Tổng</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mệnh</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giá</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trái</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phiếu</a:t>
            </a:r>
            <a:r>
              <a:rPr lang="en-US" altLang="en-US" sz="1800" dirty="0">
                <a:solidFill>
                  <a:schemeClr val="accent1">
                    <a:lumMod val="75000"/>
                  </a:schemeClr>
                </a:solidFill>
                <a:latin typeface="+mj-lt"/>
                <a:cs typeface="Tahoma" pitchFamily="34" charset="0"/>
              </a:rPr>
              <a:t> = 300.000</a:t>
            </a:r>
          </a:p>
          <a:p>
            <a:pPr marL="0" indent="0" algn="just">
              <a:buNone/>
            </a:pPr>
            <a:r>
              <a:rPr lang="en-US" altLang="en-US" sz="1800" dirty="0">
                <a:solidFill>
                  <a:schemeClr val="accent1">
                    <a:lumMod val="75000"/>
                  </a:schemeClr>
                </a:solidFill>
                <a:latin typeface="+mj-lt"/>
                <a:cs typeface="Tahoma" pitchFamily="34" charset="0"/>
              </a:rPr>
              <a:t>	Chỉ </a:t>
            </a:r>
            <a:r>
              <a:rPr lang="en-US" altLang="en-US" sz="1800" dirty="0" err="1">
                <a:solidFill>
                  <a:schemeClr val="accent1">
                    <a:lumMod val="75000"/>
                  </a:schemeClr>
                </a:solidFill>
                <a:latin typeface="+mj-lt"/>
                <a:cs typeface="Tahoma" pitchFamily="34" charset="0"/>
              </a:rPr>
              <a:t>số</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này</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chỉ</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ra</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số</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phần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tr</a:t>
            </a:r>
            <a:r>
              <a:rPr lang="vi-VN" altLang="en-US" sz="1800" dirty="0">
                <a:solidFill>
                  <a:schemeClr val="accent1">
                    <a:lumMod val="75000"/>
                  </a:schemeClr>
                </a:solidFill>
                <a:latin typeface="+mj-lt"/>
                <a:cs typeface="Tahoma" pitchFamily="34" charset="0"/>
              </a:rPr>
              <a:t>ă</a:t>
            </a:r>
            <a:r>
              <a:rPr lang="en-US" altLang="en-US" sz="1800" dirty="0">
                <a:solidFill>
                  <a:schemeClr val="accent1">
                    <a:lumMod val="75000"/>
                  </a:schemeClr>
                </a:solidFill>
                <a:latin typeface="+mj-lt"/>
                <a:cs typeface="Tahoma" pitchFamily="34" charset="0"/>
              </a:rPr>
              <a:t>m </a:t>
            </a:r>
            <a:r>
              <a:rPr lang="en-US" altLang="en-US" sz="1800" dirty="0" err="1">
                <a:solidFill>
                  <a:schemeClr val="accent1">
                    <a:lumMod val="75000"/>
                  </a:schemeClr>
                </a:solidFill>
                <a:latin typeface="+mj-lt"/>
                <a:cs typeface="Tahoma" pitchFamily="34" charset="0"/>
              </a:rPr>
              <a:t>nợ</a:t>
            </a:r>
            <a:r>
              <a:rPr lang="en-US" altLang="en-US" sz="1800" dirty="0">
                <a:solidFill>
                  <a:schemeClr val="accent1">
                    <a:lumMod val="75000"/>
                  </a:schemeClr>
                </a:solidFill>
                <a:latin typeface="+mj-lt"/>
                <a:cs typeface="Tahoma" pitchFamily="34" charset="0"/>
              </a:rPr>
              <a:t> so </a:t>
            </a:r>
            <a:r>
              <a:rPr lang="en-US" altLang="en-US" sz="1800" dirty="0" err="1">
                <a:solidFill>
                  <a:schemeClr val="accent1">
                    <a:lumMod val="75000"/>
                  </a:schemeClr>
                </a:solidFill>
                <a:latin typeface="+mj-lt"/>
                <a:cs typeface="Tahoma" pitchFamily="34" charset="0"/>
              </a:rPr>
              <a:t>với</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vốn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dài</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hạn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Một</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cấu</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trúc</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vốn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chắc</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chắn</a:t>
            </a:r>
            <a:r>
              <a:rPr lang="en-US" altLang="en-US" sz="1800" dirty="0">
                <a:solidFill>
                  <a:schemeClr val="accent1">
                    <a:lumMod val="75000"/>
                  </a:schemeClr>
                </a:solidFill>
                <a:latin typeface="+mj-lt"/>
                <a:cs typeface="Tahoma" pitchFamily="34" charset="0"/>
              </a:rPr>
              <a:t> không </a:t>
            </a:r>
            <a:r>
              <a:rPr lang="en-US" altLang="en-US" sz="1800" dirty="0" err="1">
                <a:solidFill>
                  <a:schemeClr val="accent1">
                    <a:lumMod val="75000"/>
                  </a:schemeClr>
                </a:solidFill>
                <a:latin typeface="+mj-lt"/>
                <a:cs typeface="Tahoma" pitchFamily="34" charset="0"/>
              </a:rPr>
              <a:t>cho</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phép</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có</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quá</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nhiều</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nợ</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khoảng</a:t>
            </a:r>
            <a:r>
              <a:rPr lang="en-US" altLang="en-US" sz="1800" dirty="0">
                <a:solidFill>
                  <a:schemeClr val="accent1">
                    <a:lumMod val="75000"/>
                  </a:schemeClr>
                </a:solidFill>
                <a:latin typeface="+mj-lt"/>
                <a:cs typeface="Tahoma" pitchFamily="34" charset="0"/>
              </a:rPr>
              <a:t> ≤ 50%)</a:t>
            </a:r>
          </a:p>
          <a:p>
            <a:pPr algn="just">
              <a:buNone/>
            </a:pPr>
            <a:r>
              <a:rPr lang="en-US" altLang="en-US" sz="1800" b="1" dirty="0">
                <a:solidFill>
                  <a:schemeClr val="accent1">
                    <a:lumMod val="75000"/>
                  </a:schemeClr>
                </a:solidFill>
                <a:latin typeface="+mj-lt"/>
                <a:cs typeface="Tahoma" pitchFamily="34" charset="0"/>
              </a:rPr>
              <a:t>2.2. Chỉ </a:t>
            </a:r>
            <a:r>
              <a:rPr lang="en-US" altLang="en-US" sz="1800" b="1" dirty="0" err="1">
                <a:solidFill>
                  <a:schemeClr val="accent1">
                    <a:lumMod val="75000"/>
                  </a:schemeClr>
                </a:solidFill>
                <a:latin typeface="+mj-lt"/>
                <a:cs typeface="Tahoma" pitchFamily="34" charset="0"/>
              </a:rPr>
              <a:t>số</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cổ</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phiếu</a:t>
            </a:r>
            <a:r>
              <a:rPr lang="en-US" altLang="en-US" sz="1800" b="1" dirty="0">
                <a:solidFill>
                  <a:schemeClr val="accent1">
                    <a:lumMod val="75000"/>
                  </a:schemeClr>
                </a:solidFill>
                <a:latin typeface="+mj-lt"/>
                <a:cs typeface="Tahoma" pitchFamily="34" charset="0"/>
              </a:rPr>
              <a:t> </a:t>
            </a:r>
            <a:r>
              <a:rPr lang="vi-VN" altLang="en-US" sz="1800" b="1" dirty="0">
                <a:solidFill>
                  <a:schemeClr val="accent1">
                    <a:lumMod val="75000"/>
                  </a:schemeClr>
                </a:solidFill>
                <a:latin typeface="+mj-lt"/>
                <a:cs typeface="Tahoma" pitchFamily="34" charset="0"/>
              </a:rPr>
              <a:t>ư</a:t>
            </a:r>
            <a:r>
              <a:rPr lang="en-US" altLang="en-US" sz="1800" b="1" dirty="0">
                <a:solidFill>
                  <a:schemeClr val="accent1">
                    <a:lumMod val="75000"/>
                  </a:schemeClr>
                </a:solidFill>
                <a:latin typeface="+mj-lt"/>
                <a:cs typeface="Tahoma" pitchFamily="34" charset="0"/>
              </a:rPr>
              <a:t>u </a:t>
            </a:r>
            <a:r>
              <a:rPr lang="vi-VN" altLang="en-US" sz="1800" b="1" dirty="0">
                <a:solidFill>
                  <a:schemeClr val="accent1">
                    <a:lumMod val="75000"/>
                  </a:schemeClr>
                </a:solidFill>
                <a:latin typeface="+mj-lt"/>
                <a:cs typeface="Tahoma" pitchFamily="34" charset="0"/>
              </a:rPr>
              <a:t>đãi</a:t>
            </a:r>
            <a:r>
              <a:rPr lang="en-US" altLang="en-US" sz="1800" b="1" dirty="0">
                <a:solidFill>
                  <a:schemeClr val="accent1">
                    <a:lumMod val="75000"/>
                  </a:schemeClr>
                </a:solidFill>
                <a:latin typeface="+mj-lt"/>
                <a:cs typeface="Tahoma" pitchFamily="34" charset="0"/>
              </a:rPr>
              <a:t> = </a:t>
            </a:r>
            <a:r>
              <a:rPr lang="en-US" altLang="en-US" sz="1800" dirty="0" err="1">
                <a:solidFill>
                  <a:schemeClr val="accent1">
                    <a:lumMod val="75000"/>
                  </a:schemeClr>
                </a:solidFill>
                <a:latin typeface="+mj-lt"/>
                <a:cs typeface="Tahoma" pitchFamily="34" charset="0"/>
              </a:rPr>
              <a:t>Tổng</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mệnh</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giá</a:t>
            </a:r>
            <a:r>
              <a:rPr lang="en-US" altLang="en-US" sz="1800" dirty="0">
                <a:solidFill>
                  <a:schemeClr val="accent1">
                    <a:lumMod val="75000"/>
                  </a:schemeClr>
                </a:solidFill>
                <a:latin typeface="+mj-lt"/>
                <a:cs typeface="Tahoma" pitchFamily="34" charset="0"/>
              </a:rPr>
              <a:t> CP </a:t>
            </a:r>
            <a:r>
              <a:rPr lang="vi-VN" altLang="en-US" sz="1800" dirty="0">
                <a:solidFill>
                  <a:schemeClr val="accent1">
                    <a:lumMod val="75000"/>
                  </a:schemeClr>
                </a:solidFill>
                <a:latin typeface="+mj-lt"/>
                <a:cs typeface="Tahoma" pitchFamily="34" charset="0"/>
              </a:rPr>
              <a:t>ư</a:t>
            </a:r>
            <a:r>
              <a:rPr lang="en-US" altLang="en-US" sz="1800" dirty="0">
                <a:solidFill>
                  <a:schemeClr val="accent1">
                    <a:lumMod val="75000"/>
                  </a:schemeClr>
                </a:solidFill>
                <a:latin typeface="+mj-lt"/>
                <a:cs typeface="Tahoma" pitchFamily="34" charset="0"/>
              </a:rPr>
              <a:t>u </a:t>
            </a:r>
            <a:r>
              <a:rPr lang="vi-VN" altLang="en-US" sz="1800" dirty="0">
                <a:solidFill>
                  <a:schemeClr val="accent1">
                    <a:lumMod val="75000"/>
                  </a:schemeClr>
                </a:solidFill>
                <a:latin typeface="+mj-lt"/>
                <a:cs typeface="Tahoma" pitchFamily="34" charset="0"/>
              </a:rPr>
              <a:t>đãi</a:t>
            </a:r>
            <a:r>
              <a:rPr lang="en-US" altLang="en-US" sz="1800" dirty="0">
                <a:solidFill>
                  <a:schemeClr val="accent1">
                    <a:lumMod val="75000"/>
                  </a:schemeClr>
                </a:solidFill>
                <a:latin typeface="+mj-lt"/>
                <a:cs typeface="Tahoma" pitchFamily="34" charset="0"/>
              </a:rPr>
              <a:t>/ Toàn </a:t>
            </a:r>
            <a:r>
              <a:rPr lang="en-US" altLang="en-US" sz="1800" dirty="0" err="1">
                <a:solidFill>
                  <a:schemeClr val="accent1">
                    <a:lumMod val="75000"/>
                  </a:schemeClr>
                </a:solidFill>
                <a:latin typeface="+mj-lt"/>
                <a:cs typeface="Tahoma" pitchFamily="34" charset="0"/>
              </a:rPr>
              <a:t>bộ</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vốn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dài</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hạn</a:t>
            </a:r>
            <a:r>
              <a:rPr lang="en-US" altLang="en-US" sz="1800" dirty="0">
                <a:solidFill>
                  <a:schemeClr val="accent1">
                    <a:lumMod val="75000"/>
                  </a:schemeClr>
                </a:solidFill>
                <a:latin typeface="+mj-lt"/>
                <a:cs typeface="Tahoma" pitchFamily="34" charset="0"/>
              </a:rPr>
              <a:t> = 50.000/1.162.000 = 0,04 (4%)</a:t>
            </a:r>
          </a:p>
          <a:p>
            <a:pPr marL="0" indent="0" algn="just">
              <a:buNone/>
            </a:pPr>
            <a:r>
              <a:rPr lang="en-US" altLang="en-US" sz="1800" dirty="0">
                <a:solidFill>
                  <a:schemeClr val="accent1">
                    <a:lumMod val="75000"/>
                  </a:schemeClr>
                </a:solidFill>
                <a:latin typeface="+mj-lt"/>
                <a:cs typeface="Tahoma" pitchFamily="34" charset="0"/>
              </a:rPr>
              <a:t>	Chỉ </a:t>
            </a:r>
            <a:r>
              <a:rPr lang="en-US" altLang="en-US" sz="1800" dirty="0" err="1">
                <a:solidFill>
                  <a:schemeClr val="accent1">
                    <a:lumMod val="75000"/>
                  </a:schemeClr>
                </a:solidFill>
                <a:latin typeface="+mj-lt"/>
                <a:cs typeface="Tahoma" pitchFamily="34" charset="0"/>
              </a:rPr>
              <a:t>số</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này</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chỉ</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ra</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tỷ</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lệ</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vốn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dài</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hạn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có</a:t>
            </a:r>
            <a:r>
              <a:rPr lang="en-US" altLang="en-US" sz="1800" dirty="0">
                <a:solidFill>
                  <a:schemeClr val="accent1">
                    <a:lumMod val="75000"/>
                  </a:schemeClr>
                </a:solidFill>
                <a:latin typeface="+mj-lt"/>
                <a:cs typeface="Tahoma" pitchFamily="34" charset="0"/>
              </a:rPr>
              <a:t> </a:t>
            </a:r>
            <a:r>
              <a:rPr lang="vi-VN" altLang="en-US" sz="1800" dirty="0">
                <a:solidFill>
                  <a:schemeClr val="accent1">
                    <a:lumMod val="75000"/>
                  </a:schemeClr>
                </a:solidFill>
                <a:latin typeface="+mj-lt"/>
                <a:cs typeface="Tahoma" pitchFamily="34" charset="0"/>
              </a:rPr>
              <a:t>được</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từ</a:t>
            </a:r>
            <a:r>
              <a:rPr lang="en-US" altLang="en-US" sz="1800" dirty="0">
                <a:solidFill>
                  <a:schemeClr val="accent1">
                    <a:lumMod val="75000"/>
                  </a:schemeClr>
                </a:solidFill>
                <a:latin typeface="+mj-lt"/>
                <a:cs typeface="Tahoma" pitchFamily="34" charset="0"/>
              </a:rPr>
              <a:t> CP </a:t>
            </a:r>
            <a:r>
              <a:rPr lang="vi-VN" altLang="en-US" sz="1800" dirty="0">
                <a:solidFill>
                  <a:schemeClr val="accent1">
                    <a:lumMod val="75000"/>
                  </a:schemeClr>
                </a:solidFill>
                <a:latin typeface="+mj-lt"/>
                <a:cs typeface="Tahoma" pitchFamily="34" charset="0"/>
              </a:rPr>
              <a:t>ư</a:t>
            </a:r>
            <a:r>
              <a:rPr lang="en-US" altLang="en-US" sz="1800" dirty="0">
                <a:solidFill>
                  <a:schemeClr val="accent1">
                    <a:lumMod val="75000"/>
                  </a:schemeClr>
                </a:solidFill>
                <a:latin typeface="+mj-lt"/>
                <a:cs typeface="Tahoma" pitchFamily="34" charset="0"/>
              </a:rPr>
              <a:t>u </a:t>
            </a:r>
            <a:r>
              <a:rPr lang="vi-VN" altLang="en-US" sz="1800" dirty="0">
                <a:solidFill>
                  <a:schemeClr val="accent1">
                    <a:lumMod val="75000"/>
                  </a:schemeClr>
                </a:solidFill>
                <a:latin typeface="+mj-lt"/>
                <a:cs typeface="Tahoma" pitchFamily="34" charset="0"/>
              </a:rPr>
              <a:t>đãi</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Phát</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hành</a:t>
            </a:r>
            <a:r>
              <a:rPr lang="en-US" altLang="en-US" sz="1800" dirty="0">
                <a:solidFill>
                  <a:schemeClr val="accent1">
                    <a:lumMod val="75000"/>
                  </a:schemeClr>
                </a:solidFill>
                <a:latin typeface="+mj-lt"/>
                <a:cs typeface="Tahoma" pitchFamily="34" charset="0"/>
              </a:rPr>
              <a:t> CPUĐ là </a:t>
            </a:r>
            <a:r>
              <a:rPr lang="en-US" altLang="en-US" sz="1800" dirty="0" err="1">
                <a:solidFill>
                  <a:schemeClr val="accent1">
                    <a:lumMod val="75000"/>
                  </a:schemeClr>
                </a:solidFill>
                <a:latin typeface="+mj-lt"/>
                <a:cs typeface="Tahoma" pitchFamily="34" charset="0"/>
              </a:rPr>
              <a:t>một</a:t>
            </a:r>
            <a:r>
              <a:rPr lang="en-US" altLang="en-US" sz="1800" dirty="0">
                <a:solidFill>
                  <a:schemeClr val="accent1">
                    <a:lumMod val="75000"/>
                  </a:schemeClr>
                </a:solidFill>
                <a:latin typeface="+mj-lt"/>
                <a:cs typeface="Tahoma" pitchFamily="34" charset="0"/>
              </a:rPr>
              <a:t> giải </a:t>
            </a:r>
            <a:r>
              <a:rPr lang="en-US" altLang="en-US" sz="1800" dirty="0" err="1">
                <a:solidFill>
                  <a:schemeClr val="accent1">
                    <a:lumMod val="75000"/>
                  </a:schemeClr>
                </a:solidFill>
                <a:latin typeface="+mj-lt"/>
                <a:cs typeface="Tahoma" pitchFamily="34" charset="0"/>
              </a:rPr>
              <a:t>pháp</a:t>
            </a:r>
            <a:r>
              <a:rPr lang="en-US" altLang="en-US" sz="1800" dirty="0">
                <a:solidFill>
                  <a:schemeClr val="accent1">
                    <a:lumMod val="75000"/>
                  </a:schemeClr>
                </a:solidFill>
                <a:latin typeface="+mj-lt"/>
                <a:cs typeface="Tahoma" pitchFamily="34" charset="0"/>
              </a:rPr>
              <a:t> dung </a:t>
            </a:r>
            <a:r>
              <a:rPr lang="en-US" altLang="en-US" sz="1800" dirty="0" err="1">
                <a:solidFill>
                  <a:schemeClr val="accent1">
                    <a:lumMod val="75000"/>
                  </a:schemeClr>
                </a:solidFill>
                <a:latin typeface="+mj-lt"/>
                <a:cs typeface="Tahoma" pitchFamily="34" charset="0"/>
              </a:rPr>
              <a:t>hoà</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khi</a:t>
            </a:r>
            <a:r>
              <a:rPr lang="en-US" altLang="en-US" sz="1800" dirty="0">
                <a:solidFill>
                  <a:schemeClr val="accent1">
                    <a:lumMod val="75000"/>
                  </a:schemeClr>
                </a:solidFill>
                <a:latin typeface="+mj-lt"/>
                <a:cs typeface="Tahoma" pitchFamily="34" charset="0"/>
              </a:rPr>
              <a:t> Cty không </a:t>
            </a:r>
            <a:r>
              <a:rPr lang="en-US" altLang="en-US" sz="1800" dirty="0" err="1">
                <a:solidFill>
                  <a:schemeClr val="accent1">
                    <a:lumMod val="75000"/>
                  </a:schemeClr>
                </a:solidFill>
                <a:latin typeface="+mj-lt"/>
                <a:cs typeface="Tahoma" pitchFamily="34" charset="0"/>
              </a:rPr>
              <a:t>muốn</a:t>
            </a:r>
            <a:r>
              <a:rPr lang="en-US" altLang="en-US" sz="1800" dirty="0">
                <a:solidFill>
                  <a:schemeClr val="accent1">
                    <a:lumMod val="75000"/>
                  </a:schemeClr>
                </a:solidFill>
                <a:latin typeface="+mj-lt"/>
                <a:cs typeface="Tahoma" pitchFamily="34" charset="0"/>
              </a:rPr>
              <a:t> t</a:t>
            </a:r>
            <a:r>
              <a:rPr lang="vi-VN" altLang="en-US" sz="1800" dirty="0">
                <a:solidFill>
                  <a:schemeClr val="accent1">
                    <a:lumMod val="75000"/>
                  </a:schemeClr>
                </a:solidFill>
                <a:latin typeface="+mj-lt"/>
                <a:cs typeface="Tahoma" pitchFamily="34" charset="0"/>
              </a:rPr>
              <a:t>ă</a:t>
            </a:r>
            <a:r>
              <a:rPr lang="en-US" altLang="en-US" sz="1800" dirty="0">
                <a:solidFill>
                  <a:schemeClr val="accent1">
                    <a:lumMod val="75000"/>
                  </a:schemeClr>
                </a:solidFill>
                <a:latin typeface="+mj-lt"/>
                <a:cs typeface="Tahoma" pitchFamily="34" charset="0"/>
              </a:rPr>
              <a:t>ng </a:t>
            </a:r>
            <a:r>
              <a:rPr lang="en-US" altLang="en-US" sz="1800" dirty="0" err="1">
                <a:solidFill>
                  <a:schemeClr val="accent1">
                    <a:lumMod val="75000"/>
                  </a:schemeClr>
                </a:solidFill>
                <a:latin typeface="+mj-lt"/>
                <a:cs typeface="Tahoma" pitchFamily="34" charset="0"/>
              </a:rPr>
              <a:t>thêm</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nợ</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mà</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cũng</a:t>
            </a:r>
            <a:r>
              <a:rPr lang="en-US" altLang="en-US" sz="1800" dirty="0">
                <a:solidFill>
                  <a:schemeClr val="accent1">
                    <a:lumMod val="75000"/>
                  </a:schemeClr>
                </a:solidFill>
                <a:latin typeface="+mj-lt"/>
                <a:cs typeface="Tahoma" pitchFamily="34" charset="0"/>
              </a:rPr>
              <a:t> không </a:t>
            </a:r>
            <a:r>
              <a:rPr lang="en-US" altLang="en-US" sz="1800" dirty="0" err="1">
                <a:solidFill>
                  <a:schemeClr val="accent1">
                    <a:lumMod val="75000"/>
                  </a:schemeClr>
                </a:solidFill>
                <a:latin typeface="+mj-lt"/>
                <a:cs typeface="Tahoma" pitchFamily="34" charset="0"/>
              </a:rPr>
              <a:t>muốn</a:t>
            </a:r>
            <a:r>
              <a:rPr lang="en-US" altLang="en-US" sz="1800" dirty="0">
                <a:solidFill>
                  <a:schemeClr val="accent1">
                    <a:lumMod val="75000"/>
                  </a:schemeClr>
                </a:solidFill>
                <a:latin typeface="+mj-lt"/>
                <a:cs typeface="Tahoma" pitchFamily="34" charset="0"/>
              </a:rPr>
              <a:t> chia </a:t>
            </a:r>
            <a:r>
              <a:rPr lang="en-US" altLang="en-US" sz="1800" dirty="0" err="1">
                <a:solidFill>
                  <a:schemeClr val="accent1">
                    <a:lumMod val="75000"/>
                  </a:schemeClr>
                </a:solidFill>
                <a:latin typeface="+mj-lt"/>
                <a:cs typeface="Tahoma" pitchFamily="34" charset="0"/>
              </a:rPr>
              <a:t>sẽ</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quyền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kiểm</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soát</a:t>
            </a:r>
            <a:r>
              <a:rPr lang="en-US" altLang="en-US" sz="1800" dirty="0">
                <a:solidFill>
                  <a:schemeClr val="accent1">
                    <a:lumMod val="75000"/>
                  </a:schemeClr>
                </a:solidFill>
                <a:latin typeface="+mj-lt"/>
                <a:cs typeface="Tahoma" pitchFamily="34" charset="0"/>
              </a:rPr>
              <a:t> Cty </a:t>
            </a:r>
            <a:r>
              <a:rPr lang="en-US" altLang="en-US" sz="1800" dirty="0" err="1">
                <a:solidFill>
                  <a:schemeClr val="accent1">
                    <a:lumMod val="75000"/>
                  </a:schemeClr>
                </a:solidFill>
                <a:latin typeface="+mj-lt"/>
                <a:cs typeface="Tahoma" pitchFamily="34" charset="0"/>
              </a:rPr>
              <a:t>cho</a:t>
            </a:r>
            <a:r>
              <a:rPr lang="en-US" altLang="en-US" sz="1800" dirty="0">
                <a:solidFill>
                  <a:schemeClr val="accent1">
                    <a:lumMod val="75000"/>
                  </a:schemeClr>
                </a:solidFill>
                <a:latin typeface="+mj-lt"/>
                <a:cs typeface="Tahoma" pitchFamily="34" charset="0"/>
              </a:rPr>
              <a:t> CĐ mới.</a:t>
            </a:r>
          </a:p>
          <a:p>
            <a:pPr marL="0" indent="0" algn="just">
              <a:buNone/>
            </a:pPr>
            <a:endParaRPr lang="en-US" altLang="en-US" sz="1800" dirty="0">
              <a:solidFill>
                <a:schemeClr val="accent1">
                  <a:lumMod val="75000"/>
                </a:schemeClr>
              </a:solidFill>
              <a:latin typeface="+mj-lt"/>
              <a:cs typeface="Tahoma" pitchFamily="34" charset="0"/>
            </a:endParaRPr>
          </a:p>
        </p:txBody>
      </p:sp>
    </p:spTree>
    <p:extLst>
      <p:ext uri="{BB962C8B-B14F-4D97-AF65-F5344CB8AC3E}">
        <p14:creationId xmlns:p14="http://schemas.microsoft.com/office/powerpoint/2010/main" val="3805526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9578"/>
            <a:ext cx="8621484" cy="939546"/>
          </a:xfrm>
        </p:spPr>
        <p:txBody>
          <a:bodyPr/>
          <a:lstStyle/>
          <a:p>
            <a:endParaRPr lang="en-US" dirty="0"/>
          </a:p>
        </p:txBody>
      </p:sp>
      <p:sp>
        <p:nvSpPr>
          <p:cNvPr id="3" name="Content Placeholder 2"/>
          <p:cNvSpPr>
            <a:spLocks noGrp="1"/>
          </p:cNvSpPr>
          <p:nvPr>
            <p:ph idx="1"/>
          </p:nvPr>
        </p:nvSpPr>
        <p:spPr>
          <a:xfrm>
            <a:off x="381000" y="895350"/>
            <a:ext cx="8534401" cy="3886200"/>
          </a:xfrm>
        </p:spPr>
        <p:txBody>
          <a:bodyPr/>
          <a:lstStyle/>
          <a:p>
            <a:pPr algn="just">
              <a:buNone/>
            </a:pPr>
            <a:r>
              <a:rPr lang="en-US" altLang="en-US" sz="1800" b="1" dirty="0">
                <a:solidFill>
                  <a:schemeClr val="accent1">
                    <a:lumMod val="75000"/>
                  </a:schemeClr>
                </a:solidFill>
                <a:latin typeface="+mj-lt"/>
                <a:cs typeface="Tahoma" pitchFamily="34" charset="0"/>
              </a:rPr>
              <a:t>2.3. Chỉ </a:t>
            </a:r>
            <a:r>
              <a:rPr lang="en-US" altLang="en-US" sz="1800" b="1" dirty="0" err="1">
                <a:solidFill>
                  <a:schemeClr val="accent1">
                    <a:lumMod val="75000"/>
                  </a:schemeClr>
                </a:solidFill>
                <a:latin typeface="+mj-lt"/>
                <a:cs typeface="Tahoma" pitchFamily="34" charset="0"/>
              </a:rPr>
              <a:t>số</a:t>
            </a:r>
            <a:r>
              <a:rPr lang="en-US" altLang="en-US" sz="1800" b="1" dirty="0">
                <a:solidFill>
                  <a:schemeClr val="accent1">
                    <a:lumMod val="75000"/>
                  </a:schemeClr>
                </a:solidFill>
                <a:latin typeface="+mj-lt"/>
                <a:cs typeface="Tahoma" pitchFamily="34" charset="0"/>
              </a:rPr>
              <a:t> CP </a:t>
            </a:r>
            <a:r>
              <a:rPr lang="en-US" altLang="en-US" sz="1800" b="1" dirty="0" err="1">
                <a:solidFill>
                  <a:schemeClr val="accent1">
                    <a:lumMod val="75000"/>
                  </a:schemeClr>
                </a:solidFill>
                <a:latin typeface="+mj-lt"/>
                <a:cs typeface="Tahoma" pitchFamily="34" charset="0"/>
              </a:rPr>
              <a:t>th</a:t>
            </a:r>
            <a:r>
              <a:rPr lang="vi-VN" altLang="en-US" sz="1800" b="1" dirty="0">
                <a:solidFill>
                  <a:schemeClr val="accent1">
                    <a:lumMod val="75000"/>
                  </a:schemeClr>
                </a:solidFill>
                <a:latin typeface="+mj-lt"/>
                <a:cs typeface="Tahoma" pitchFamily="34" charset="0"/>
              </a:rPr>
              <a:t>ường</a:t>
            </a:r>
            <a:r>
              <a:rPr lang="en-US" altLang="en-US" sz="1800" b="1" dirty="0">
                <a:solidFill>
                  <a:schemeClr val="accent1">
                    <a:lumMod val="75000"/>
                  </a:schemeClr>
                </a:solidFill>
                <a:latin typeface="+mj-lt"/>
                <a:cs typeface="Tahoma" pitchFamily="34" charset="0"/>
              </a:rPr>
              <a:t> = </a:t>
            </a:r>
            <a:r>
              <a:rPr lang="en-US" altLang="en-US" sz="1800" dirty="0">
                <a:solidFill>
                  <a:schemeClr val="accent1">
                    <a:lumMod val="75000"/>
                  </a:schemeClr>
                </a:solidFill>
                <a:latin typeface="+mj-lt"/>
                <a:cs typeface="Tahoma" pitchFamily="34" charset="0"/>
              </a:rPr>
              <a:t>(</a:t>
            </a:r>
            <a:r>
              <a:rPr lang="en-US" altLang="en-US" sz="1800" dirty="0" err="1">
                <a:solidFill>
                  <a:schemeClr val="accent1">
                    <a:lumMod val="75000"/>
                  </a:schemeClr>
                </a:solidFill>
                <a:latin typeface="+mj-lt"/>
                <a:cs typeface="Tahoma" pitchFamily="34" charset="0"/>
              </a:rPr>
              <a:t>Tổng</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mệnh</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giá</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CPT+Vốn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thặng</a:t>
            </a:r>
            <a:r>
              <a:rPr lang="en-US" altLang="en-US" sz="1800" dirty="0">
                <a:solidFill>
                  <a:schemeClr val="accent1">
                    <a:lumMod val="75000"/>
                  </a:schemeClr>
                </a:solidFill>
                <a:latin typeface="+mj-lt"/>
                <a:cs typeface="Tahoma" pitchFamily="34" charset="0"/>
              </a:rPr>
              <a:t> d</a:t>
            </a:r>
            <a:r>
              <a:rPr lang="vi-VN" altLang="en-US" sz="1800" dirty="0">
                <a:solidFill>
                  <a:schemeClr val="accent1">
                    <a:lumMod val="75000"/>
                  </a:schemeClr>
                </a:solidFill>
                <a:latin typeface="+mj-lt"/>
                <a:cs typeface="Tahoma" pitchFamily="34" charset="0"/>
              </a:rPr>
              <a:t>ư</a:t>
            </a:r>
            <a:r>
              <a:rPr lang="en-US" altLang="en-US" sz="1800" dirty="0">
                <a:solidFill>
                  <a:schemeClr val="accent1">
                    <a:lumMod val="75000"/>
                  </a:schemeClr>
                </a:solidFill>
                <a:latin typeface="+mj-lt"/>
                <a:cs typeface="Tahoma" pitchFamily="34" charset="0"/>
              </a:rPr>
              <a:t>+Thu </a:t>
            </a:r>
            <a:r>
              <a:rPr lang="en-US" altLang="en-US" sz="1800" dirty="0" err="1">
                <a:solidFill>
                  <a:schemeClr val="accent1">
                    <a:lumMod val="75000"/>
                  </a:schemeClr>
                </a:solidFill>
                <a:latin typeface="+mj-lt"/>
                <a:cs typeface="Tahoma" pitchFamily="34" charset="0"/>
              </a:rPr>
              <a:t>nhập</a:t>
            </a:r>
            <a:r>
              <a:rPr lang="en-US" altLang="en-US" sz="1800" dirty="0">
                <a:solidFill>
                  <a:schemeClr val="accent1">
                    <a:lumMod val="75000"/>
                  </a:schemeClr>
                </a:solidFill>
                <a:latin typeface="+mj-lt"/>
                <a:cs typeface="Tahoma" pitchFamily="34" charset="0"/>
              </a:rPr>
              <a:t> </a:t>
            </a:r>
            <a:r>
              <a:rPr lang="vi-VN" altLang="en-US" sz="1800" dirty="0">
                <a:solidFill>
                  <a:schemeClr val="accent1">
                    <a:lumMod val="75000"/>
                  </a:schemeClr>
                </a:solidFill>
                <a:latin typeface="+mj-lt"/>
                <a:cs typeface="Tahoma" pitchFamily="34" charset="0"/>
              </a:rPr>
              <a:t>để</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lại</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toàn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bộ</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vốn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dài</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hạn</a:t>
            </a:r>
            <a:r>
              <a:rPr lang="en-US" altLang="en-US" sz="1800" dirty="0">
                <a:solidFill>
                  <a:schemeClr val="accent1">
                    <a:lumMod val="75000"/>
                  </a:schemeClr>
                </a:solidFill>
                <a:latin typeface="+mj-lt"/>
                <a:cs typeface="Tahoma" pitchFamily="34" charset="0"/>
              </a:rPr>
              <a:t> = (600.000+52.000+160.000)/1.162.000 = 0,7 (70%)</a:t>
            </a:r>
          </a:p>
          <a:p>
            <a:pPr marL="0" indent="0" algn="just">
              <a:buNone/>
            </a:pPr>
            <a:r>
              <a:rPr lang="en-US" altLang="en-US" sz="1800" dirty="0">
                <a:solidFill>
                  <a:schemeClr val="accent1">
                    <a:lumMod val="75000"/>
                  </a:schemeClr>
                </a:solidFill>
                <a:latin typeface="+mj-lt"/>
                <a:cs typeface="Tahoma" pitchFamily="34" charset="0"/>
              </a:rPr>
              <a:t>	Chỉ </a:t>
            </a:r>
            <a:r>
              <a:rPr lang="en-US" altLang="en-US" sz="1800" dirty="0" err="1">
                <a:solidFill>
                  <a:schemeClr val="accent1">
                    <a:lumMod val="75000"/>
                  </a:schemeClr>
                </a:solidFill>
                <a:latin typeface="+mj-lt"/>
                <a:cs typeface="Tahoma" pitchFamily="34" charset="0"/>
              </a:rPr>
              <a:t>số</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này</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chỉ</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ra</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phần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tr</a:t>
            </a:r>
            <a:r>
              <a:rPr lang="vi-VN" altLang="en-US" sz="1800" dirty="0">
                <a:solidFill>
                  <a:schemeClr val="accent1">
                    <a:lumMod val="75000"/>
                  </a:schemeClr>
                </a:solidFill>
                <a:latin typeface="+mj-lt"/>
                <a:cs typeface="Tahoma" pitchFamily="34" charset="0"/>
              </a:rPr>
              <a:t>ă</a:t>
            </a:r>
            <a:r>
              <a:rPr lang="en-US" altLang="en-US" sz="1800" dirty="0">
                <a:solidFill>
                  <a:schemeClr val="accent1">
                    <a:lumMod val="75000"/>
                  </a:schemeClr>
                </a:solidFill>
                <a:latin typeface="+mj-lt"/>
                <a:cs typeface="Tahoma" pitchFamily="34" charset="0"/>
              </a:rPr>
              <a:t>m </a:t>
            </a:r>
            <a:r>
              <a:rPr lang="en-US" altLang="en-US" sz="1800" dirty="0" err="1">
                <a:solidFill>
                  <a:schemeClr val="accent1">
                    <a:lumMod val="75000"/>
                  </a:schemeClr>
                </a:solidFill>
                <a:latin typeface="+mj-lt"/>
                <a:cs typeface="Tahoma" pitchFamily="34" charset="0"/>
              </a:rPr>
              <a:t>của</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vốn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dài</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hạn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huy</a:t>
            </a:r>
            <a:r>
              <a:rPr lang="en-US" altLang="en-US" sz="1800" dirty="0">
                <a:solidFill>
                  <a:schemeClr val="accent1">
                    <a:lumMod val="75000"/>
                  </a:schemeClr>
                </a:solidFill>
                <a:latin typeface="+mj-lt"/>
                <a:cs typeface="Tahoma" pitchFamily="34" charset="0"/>
              </a:rPr>
              <a:t> </a:t>
            </a:r>
            <a:r>
              <a:rPr lang="vi-VN" altLang="en-US" sz="1800" dirty="0">
                <a:solidFill>
                  <a:schemeClr val="accent1">
                    <a:lumMod val="75000"/>
                  </a:schemeClr>
                </a:solidFill>
                <a:latin typeface="+mj-lt"/>
                <a:cs typeface="Tahoma" pitchFamily="34" charset="0"/>
              </a:rPr>
              <a:t>động</a:t>
            </a:r>
            <a:r>
              <a:rPr lang="en-US" altLang="en-US" sz="1800" dirty="0">
                <a:solidFill>
                  <a:schemeClr val="accent1">
                    <a:lumMod val="75000"/>
                  </a:schemeClr>
                </a:solidFill>
                <a:latin typeface="+mj-lt"/>
                <a:cs typeface="Tahoma" pitchFamily="34" charset="0"/>
              </a:rPr>
              <a:t> </a:t>
            </a:r>
            <a:r>
              <a:rPr lang="vi-VN" altLang="en-US" sz="1800" dirty="0">
                <a:solidFill>
                  <a:schemeClr val="accent1">
                    <a:lumMod val="75000"/>
                  </a:schemeClr>
                </a:solidFill>
                <a:latin typeface="+mj-lt"/>
                <a:cs typeface="Tahoma" pitchFamily="34" charset="0"/>
              </a:rPr>
              <a:t>được</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từ</a:t>
            </a:r>
            <a:r>
              <a:rPr lang="en-US" altLang="en-US" sz="1800" dirty="0">
                <a:solidFill>
                  <a:schemeClr val="accent1">
                    <a:lumMod val="75000"/>
                  </a:schemeClr>
                </a:solidFill>
                <a:latin typeface="+mj-lt"/>
                <a:cs typeface="Tahoma" pitchFamily="34" charset="0"/>
              </a:rPr>
              <a:t> CPT. Chỉ </a:t>
            </a:r>
            <a:r>
              <a:rPr lang="en-US" altLang="en-US" sz="1800" dirty="0" err="1">
                <a:solidFill>
                  <a:schemeClr val="accent1">
                    <a:lumMod val="75000"/>
                  </a:schemeClr>
                </a:solidFill>
                <a:latin typeface="+mj-lt"/>
                <a:cs typeface="Tahoma" pitchFamily="34" charset="0"/>
              </a:rPr>
              <a:t>số</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này</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nói</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lên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thực</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lực</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vốn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tự</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có</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của</a:t>
            </a:r>
            <a:r>
              <a:rPr lang="en-US" altLang="en-US" sz="1800" dirty="0">
                <a:solidFill>
                  <a:schemeClr val="accent1">
                    <a:lumMod val="75000"/>
                  </a:schemeClr>
                </a:solidFill>
                <a:latin typeface="+mj-lt"/>
                <a:cs typeface="Tahoma" pitchFamily="34" charset="0"/>
              </a:rPr>
              <a:t> Cty, </a:t>
            </a:r>
            <a:r>
              <a:rPr lang="en-US" altLang="en-US" sz="1800" dirty="0" err="1">
                <a:solidFill>
                  <a:schemeClr val="accent1">
                    <a:lumMod val="75000"/>
                  </a:schemeClr>
                </a:solidFill>
                <a:latin typeface="+mj-lt"/>
                <a:cs typeface="Tahoma" pitchFamily="34" charset="0"/>
              </a:rPr>
              <a:t>chỉ</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số</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này</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càng</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cao</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thì</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tính</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tự</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chủ</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về</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tài</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chính</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càng</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chắc</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chắn</a:t>
            </a:r>
            <a:r>
              <a:rPr lang="en-US" altLang="en-US" sz="1800" dirty="0">
                <a:solidFill>
                  <a:schemeClr val="accent1">
                    <a:lumMod val="75000"/>
                  </a:schemeClr>
                </a:solidFill>
                <a:latin typeface="+mj-lt"/>
                <a:cs typeface="Tahoma" pitchFamily="34" charset="0"/>
              </a:rPr>
              <a:t>. </a:t>
            </a:r>
          </a:p>
          <a:p>
            <a:pPr marL="0" indent="0" algn="just">
              <a:buNone/>
            </a:pPr>
            <a:r>
              <a:rPr lang="en-US" altLang="en-US" sz="1800" dirty="0">
                <a:solidFill>
                  <a:schemeClr val="accent1">
                    <a:lumMod val="75000"/>
                  </a:schemeClr>
                </a:solidFill>
                <a:latin typeface="+mj-lt"/>
                <a:cs typeface="Tahoma" pitchFamily="34" charset="0"/>
              </a:rPr>
              <a:t>	Chỉ </a:t>
            </a:r>
            <a:r>
              <a:rPr lang="en-US" altLang="en-US" sz="1800" dirty="0" err="1">
                <a:solidFill>
                  <a:schemeClr val="accent1">
                    <a:lumMod val="75000"/>
                  </a:schemeClr>
                </a:solidFill>
                <a:latin typeface="+mj-lt"/>
                <a:cs typeface="Tahoma" pitchFamily="34" charset="0"/>
              </a:rPr>
              <a:t>tiêu</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này</a:t>
            </a:r>
            <a:r>
              <a:rPr lang="en-US" altLang="en-US" sz="1800" dirty="0">
                <a:solidFill>
                  <a:schemeClr val="accent1">
                    <a:lumMod val="75000"/>
                  </a:schemeClr>
                </a:solidFill>
                <a:latin typeface="+mj-lt"/>
                <a:cs typeface="Tahoma" pitchFamily="34" charset="0"/>
              </a:rPr>
              <a:t> ở </a:t>
            </a:r>
            <a:r>
              <a:rPr lang="en-US" altLang="en-US" sz="1800" dirty="0" err="1">
                <a:solidFill>
                  <a:schemeClr val="accent1">
                    <a:lumMod val="75000"/>
                  </a:schemeClr>
                </a:solidFill>
                <a:latin typeface="+mj-lt"/>
                <a:cs typeface="Tahoma" pitchFamily="34" charset="0"/>
              </a:rPr>
              <a:t>mức</a:t>
            </a:r>
            <a:r>
              <a:rPr lang="en-US" altLang="en-US" sz="1800" dirty="0">
                <a:solidFill>
                  <a:schemeClr val="accent1">
                    <a:lumMod val="75000"/>
                  </a:schemeClr>
                </a:solidFill>
                <a:latin typeface="+mj-lt"/>
                <a:cs typeface="Tahoma" pitchFamily="34" charset="0"/>
              </a:rPr>
              <a:t> hợp </a:t>
            </a:r>
            <a:r>
              <a:rPr lang="en-US" altLang="en-US" sz="1800" dirty="0" err="1">
                <a:solidFill>
                  <a:schemeClr val="accent1">
                    <a:lumMod val="75000"/>
                  </a:schemeClr>
                </a:solidFill>
                <a:latin typeface="+mj-lt"/>
                <a:cs typeface="Tahoma" pitchFamily="34" charset="0"/>
              </a:rPr>
              <a:t>lý</a:t>
            </a:r>
            <a:r>
              <a:rPr lang="en-US" altLang="en-US" sz="1800" dirty="0">
                <a:solidFill>
                  <a:schemeClr val="accent1">
                    <a:lumMod val="75000"/>
                  </a:schemeClr>
                </a:solidFill>
                <a:latin typeface="+mj-lt"/>
                <a:cs typeface="Tahoma" pitchFamily="34" charset="0"/>
              </a:rPr>
              <a:t> là </a:t>
            </a:r>
            <a:r>
              <a:rPr lang="en-US" altLang="en-US" sz="1800" dirty="0" err="1">
                <a:solidFill>
                  <a:schemeClr val="accent1">
                    <a:lumMod val="75000"/>
                  </a:schemeClr>
                </a:solidFill>
                <a:latin typeface="+mj-lt"/>
                <a:cs typeface="Tahoma" pitchFamily="34" charset="0"/>
              </a:rPr>
              <a:t>khoảng</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trên</a:t>
            </a:r>
            <a:r>
              <a:rPr lang="en-US" altLang="en-US" sz="1800" dirty="0">
                <a:solidFill>
                  <a:schemeClr val="accent1">
                    <a:lumMod val="75000"/>
                  </a:schemeClr>
                </a:solidFill>
                <a:latin typeface="+mj-lt"/>
                <a:cs typeface="Tahoma" pitchFamily="34" charset="0"/>
              </a:rPr>
              <a:t> 50%, </a:t>
            </a:r>
            <a:r>
              <a:rPr lang="en-US" altLang="en-US" sz="1800" dirty="0" err="1">
                <a:solidFill>
                  <a:schemeClr val="accent1">
                    <a:lumMod val="75000"/>
                  </a:schemeClr>
                </a:solidFill>
                <a:latin typeface="+mj-lt"/>
                <a:cs typeface="Tahoma" pitchFamily="34" charset="0"/>
              </a:rPr>
              <a:t>nếu</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thấp</a:t>
            </a:r>
            <a:r>
              <a:rPr lang="en-US" altLang="en-US" sz="1800" dirty="0">
                <a:solidFill>
                  <a:schemeClr val="accent1">
                    <a:lumMod val="75000"/>
                  </a:schemeClr>
                </a:solidFill>
                <a:latin typeface="+mj-lt"/>
                <a:cs typeface="Tahoma" pitchFamily="34" charset="0"/>
              </a:rPr>
              <a:t> h</a:t>
            </a:r>
            <a:r>
              <a:rPr lang="vi-VN" altLang="en-US" sz="1800" dirty="0">
                <a:solidFill>
                  <a:schemeClr val="accent1">
                    <a:lumMod val="75000"/>
                  </a:schemeClr>
                </a:solidFill>
                <a:latin typeface="+mj-lt"/>
                <a:cs typeface="Tahoma" pitchFamily="34" charset="0"/>
              </a:rPr>
              <a:t>ơ</a:t>
            </a:r>
            <a:r>
              <a:rPr lang="en-US" altLang="en-US" sz="1800" dirty="0">
                <a:solidFill>
                  <a:schemeClr val="accent1">
                    <a:lumMod val="75000"/>
                  </a:schemeClr>
                </a:solidFill>
                <a:latin typeface="+mj-lt"/>
                <a:cs typeface="Tahoma" pitchFamily="34" charset="0"/>
              </a:rPr>
              <a:t>n </a:t>
            </a:r>
            <a:r>
              <a:rPr lang="en-US" altLang="en-US" sz="1800" dirty="0" err="1">
                <a:solidFill>
                  <a:schemeClr val="accent1">
                    <a:lumMod val="75000"/>
                  </a:schemeClr>
                </a:solidFill>
                <a:latin typeface="+mj-lt"/>
                <a:cs typeface="Tahoma" pitchFamily="34" charset="0"/>
              </a:rPr>
              <a:t>thì</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rủi</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ro</a:t>
            </a:r>
            <a:r>
              <a:rPr lang="en-US" altLang="en-US" sz="1800" dirty="0">
                <a:solidFill>
                  <a:schemeClr val="accent1">
                    <a:lumMod val="75000"/>
                  </a:schemeClr>
                </a:solidFill>
                <a:latin typeface="+mj-lt"/>
                <a:cs typeface="Tahoma" pitchFamily="34" charset="0"/>
              </a:rPr>
              <a:t> t</a:t>
            </a:r>
            <a:r>
              <a:rPr lang="vi-VN" altLang="en-US" sz="1800" dirty="0">
                <a:solidFill>
                  <a:schemeClr val="accent1">
                    <a:lumMod val="75000"/>
                  </a:schemeClr>
                </a:solidFill>
                <a:latin typeface="+mj-lt"/>
                <a:cs typeface="Tahoma" pitchFamily="34" charset="0"/>
              </a:rPr>
              <a:t>ă</a:t>
            </a:r>
            <a:r>
              <a:rPr lang="en-US" altLang="en-US" sz="1800" dirty="0">
                <a:solidFill>
                  <a:schemeClr val="accent1">
                    <a:lumMod val="75000"/>
                  </a:schemeClr>
                </a:solidFill>
                <a:latin typeface="+mj-lt"/>
                <a:cs typeface="Tahoma" pitchFamily="34" charset="0"/>
              </a:rPr>
              <a:t>ng </a:t>
            </a:r>
            <a:r>
              <a:rPr lang="en-US" altLang="en-US" sz="1800" dirty="0" err="1">
                <a:solidFill>
                  <a:schemeClr val="accent1">
                    <a:lumMod val="75000"/>
                  </a:schemeClr>
                </a:solidFill>
                <a:latin typeface="+mj-lt"/>
                <a:cs typeface="Tahoma" pitchFamily="34" charset="0"/>
              </a:rPr>
              <a:t>lên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còn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nếu</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quá</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cao</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thì</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khả</a:t>
            </a:r>
            <a:r>
              <a:rPr lang="en-US" altLang="en-US" sz="1800" dirty="0">
                <a:solidFill>
                  <a:schemeClr val="accent1">
                    <a:lumMod val="75000"/>
                  </a:schemeClr>
                </a:solidFill>
                <a:latin typeface="+mj-lt"/>
                <a:cs typeface="Tahoma" pitchFamily="34" charset="0"/>
              </a:rPr>
              <a:t> n</a:t>
            </a:r>
            <a:r>
              <a:rPr lang="vi-VN" altLang="en-US" sz="1800" dirty="0">
                <a:solidFill>
                  <a:schemeClr val="accent1">
                    <a:lumMod val="75000"/>
                  </a:schemeClr>
                </a:solidFill>
                <a:latin typeface="+mj-lt"/>
                <a:cs typeface="Tahoma" pitchFamily="34" charset="0"/>
              </a:rPr>
              <a:t>ă</a:t>
            </a:r>
            <a:r>
              <a:rPr lang="en-US" altLang="en-US" sz="1800" dirty="0">
                <a:solidFill>
                  <a:schemeClr val="accent1">
                    <a:lumMod val="75000"/>
                  </a:schemeClr>
                </a:solidFill>
                <a:latin typeface="+mj-lt"/>
                <a:cs typeface="Tahoma" pitchFamily="34" charset="0"/>
              </a:rPr>
              <a:t>ng </a:t>
            </a:r>
            <a:r>
              <a:rPr lang="en-US" altLang="en-US" sz="1800" dirty="0" err="1">
                <a:solidFill>
                  <a:schemeClr val="accent1">
                    <a:lumMod val="75000"/>
                  </a:schemeClr>
                </a:solidFill>
                <a:latin typeface="+mj-lt"/>
                <a:cs typeface="Tahoma" pitchFamily="34" charset="0"/>
              </a:rPr>
              <a:t>sinh</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lời</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lại</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thấp</a:t>
            </a:r>
            <a:r>
              <a:rPr lang="en-US" altLang="en-US" sz="1800" dirty="0">
                <a:solidFill>
                  <a:schemeClr val="accent1">
                    <a:lumMod val="75000"/>
                  </a:schemeClr>
                </a:solidFill>
                <a:latin typeface="+mj-lt"/>
                <a:cs typeface="Tahoma" pitchFamily="34" charset="0"/>
              </a:rPr>
              <a:t>.</a:t>
            </a:r>
          </a:p>
        </p:txBody>
      </p:sp>
    </p:spTree>
    <p:extLst>
      <p:ext uri="{BB962C8B-B14F-4D97-AF65-F5344CB8AC3E}">
        <p14:creationId xmlns:p14="http://schemas.microsoft.com/office/powerpoint/2010/main" val="2838537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578"/>
            <a:ext cx="8545284" cy="939546"/>
          </a:xfrm>
        </p:spPr>
        <p:txBody>
          <a:bodyPr/>
          <a:lstStyle/>
          <a:p>
            <a:r>
              <a:rPr lang="en-US" altLang="en-US" sz="2100" b="1" dirty="0">
                <a:solidFill>
                  <a:schemeClr val="accent1">
                    <a:lumMod val="75000"/>
                  </a:schemeClr>
                </a:solidFill>
                <a:cs typeface="Tahoma" pitchFamily="34" charset="0"/>
              </a:rPr>
              <a:t>3. Các </a:t>
            </a:r>
            <a:r>
              <a:rPr lang="en-US" altLang="en-US" sz="2100" b="1" dirty="0" err="1">
                <a:solidFill>
                  <a:schemeClr val="accent1">
                    <a:lumMod val="75000"/>
                  </a:schemeClr>
                </a:solidFill>
                <a:cs typeface="Tahoma" pitchFamily="34" charset="0"/>
              </a:rPr>
              <a:t>chỉ</a:t>
            </a:r>
            <a:r>
              <a:rPr lang="en-US" altLang="en-US" sz="2100" b="1" dirty="0">
                <a:solidFill>
                  <a:schemeClr val="accent1">
                    <a:lumMod val="75000"/>
                  </a:schemeClr>
                </a:solidFill>
                <a:cs typeface="Tahoma" pitchFamily="34" charset="0"/>
              </a:rPr>
              <a:t> </a:t>
            </a:r>
            <a:r>
              <a:rPr lang="en-US" altLang="en-US" sz="2100" b="1" dirty="0" err="1">
                <a:solidFill>
                  <a:schemeClr val="accent1">
                    <a:lumMod val="75000"/>
                  </a:schemeClr>
                </a:solidFill>
                <a:cs typeface="Tahoma" pitchFamily="34" charset="0"/>
              </a:rPr>
              <a:t>số</a:t>
            </a:r>
            <a:r>
              <a:rPr lang="en-US" altLang="en-US" sz="2100" b="1" dirty="0">
                <a:solidFill>
                  <a:schemeClr val="accent1">
                    <a:lumMod val="75000"/>
                  </a:schemeClr>
                </a:solidFill>
                <a:cs typeface="Tahoma" pitchFamily="34" charset="0"/>
              </a:rPr>
              <a:t> </a:t>
            </a:r>
            <a:r>
              <a:rPr lang="en-US" altLang="en-US" sz="2100" b="1" dirty="0" err="1">
                <a:solidFill>
                  <a:schemeClr val="accent1">
                    <a:lumMod val="75000"/>
                  </a:schemeClr>
                </a:solidFill>
                <a:cs typeface="Tahoma" pitchFamily="34" charset="0"/>
              </a:rPr>
              <a:t>bảo</a:t>
            </a:r>
            <a:r>
              <a:rPr lang="en-US" altLang="en-US" sz="2100" b="1" dirty="0">
                <a:solidFill>
                  <a:schemeClr val="accent1">
                    <a:lumMod val="75000"/>
                  </a:schemeClr>
                </a:solidFill>
                <a:cs typeface="Tahoma" pitchFamily="34" charset="0"/>
              </a:rPr>
              <a:t> </a:t>
            </a:r>
            <a:r>
              <a:rPr lang="en-US" altLang="en-US" sz="2100" b="1" dirty="0" err="1">
                <a:solidFill>
                  <a:schemeClr val="accent1">
                    <a:lumMod val="75000"/>
                  </a:schemeClr>
                </a:solidFill>
                <a:cs typeface="Tahoma" pitchFamily="34" charset="0"/>
              </a:rPr>
              <a:t>chứng</a:t>
            </a:r>
            <a:endParaRPr lang="en-US" sz="2100" b="1" dirty="0">
              <a:solidFill>
                <a:schemeClr val="accent1">
                  <a:lumMod val="75000"/>
                </a:schemeClr>
              </a:solidFill>
            </a:endParaRPr>
          </a:p>
        </p:txBody>
      </p:sp>
      <p:sp>
        <p:nvSpPr>
          <p:cNvPr id="3" name="Content Placeholder 2"/>
          <p:cNvSpPr>
            <a:spLocks noGrp="1"/>
          </p:cNvSpPr>
          <p:nvPr>
            <p:ph idx="1"/>
          </p:nvPr>
        </p:nvSpPr>
        <p:spPr>
          <a:xfrm>
            <a:off x="457201" y="971550"/>
            <a:ext cx="8305800" cy="3962400"/>
          </a:xfrm>
        </p:spPr>
        <p:txBody>
          <a:bodyPr/>
          <a:lstStyle/>
          <a:p>
            <a:pPr marL="0" indent="0" algn="just">
              <a:buNone/>
              <a:defRPr/>
            </a:pPr>
            <a:r>
              <a:rPr lang="en-US" sz="1800" b="1" dirty="0">
                <a:solidFill>
                  <a:schemeClr val="accent1">
                    <a:lumMod val="75000"/>
                  </a:schemeClr>
                </a:solidFill>
                <a:latin typeface="+mj-lt"/>
                <a:cs typeface="Tahoma" pitchFamily="34" charset="0"/>
              </a:rPr>
              <a:t>3.1. Bảo </a:t>
            </a:r>
            <a:r>
              <a:rPr lang="en-US" sz="1800" b="1" dirty="0" err="1">
                <a:solidFill>
                  <a:schemeClr val="accent1">
                    <a:lumMod val="75000"/>
                  </a:schemeClr>
                </a:solidFill>
                <a:latin typeface="+mj-lt"/>
                <a:cs typeface="Tahoma" pitchFamily="34" charset="0"/>
              </a:rPr>
              <a:t>chứng</a:t>
            </a:r>
            <a:r>
              <a:rPr lang="en-US" sz="1800" b="1" dirty="0">
                <a:solidFill>
                  <a:schemeClr val="accent1">
                    <a:lumMod val="75000"/>
                  </a:schemeClr>
                </a:solidFill>
                <a:latin typeface="+mj-lt"/>
                <a:cs typeface="Tahoma" pitchFamily="34" charset="0"/>
              </a:rPr>
              <a:t> </a:t>
            </a:r>
            <a:r>
              <a:rPr lang="en-US" sz="1800" b="1" dirty="0" err="1">
                <a:solidFill>
                  <a:schemeClr val="accent1">
                    <a:lumMod val="75000"/>
                  </a:schemeClr>
                </a:solidFill>
                <a:latin typeface="+mj-lt"/>
                <a:cs typeface="Tahoma" pitchFamily="34" charset="0"/>
              </a:rPr>
              <a:t>tiền</a:t>
            </a:r>
            <a:r>
              <a:rPr lang="en-US" sz="1800" b="1" dirty="0">
                <a:solidFill>
                  <a:schemeClr val="accent1">
                    <a:lumMod val="75000"/>
                  </a:schemeClr>
                </a:solidFill>
                <a:latin typeface="+mj-lt"/>
                <a:cs typeface="Tahoma" pitchFamily="34" charset="0"/>
              </a:rPr>
              <a:t> </a:t>
            </a:r>
            <a:r>
              <a:rPr lang="en-US" sz="1800" b="1" dirty="0" err="1">
                <a:solidFill>
                  <a:schemeClr val="accent1">
                    <a:lumMod val="75000"/>
                  </a:schemeClr>
                </a:solidFill>
                <a:latin typeface="+mj-lt"/>
                <a:cs typeface="Tahoma" pitchFamily="34" charset="0"/>
              </a:rPr>
              <a:t>lãi</a:t>
            </a:r>
            <a:r>
              <a:rPr lang="en-US" sz="1800" b="1" dirty="0">
                <a:solidFill>
                  <a:schemeClr val="accent1">
                    <a:lumMod val="75000"/>
                  </a:schemeClr>
                </a:solidFill>
                <a:latin typeface="+mj-lt"/>
                <a:cs typeface="Tahoma" pitchFamily="34" charset="0"/>
              </a:rPr>
              <a:t> </a:t>
            </a:r>
            <a:r>
              <a:rPr lang="en-US" sz="1800" b="1" dirty="0" err="1">
                <a:solidFill>
                  <a:schemeClr val="accent1">
                    <a:lumMod val="75000"/>
                  </a:schemeClr>
                </a:solidFill>
                <a:latin typeface="+mj-lt"/>
                <a:cs typeface="Tahoma" pitchFamily="34" charset="0"/>
              </a:rPr>
              <a:t>trái</a:t>
            </a:r>
            <a:r>
              <a:rPr lang="en-US" sz="1800" b="1" dirty="0">
                <a:solidFill>
                  <a:schemeClr val="accent1">
                    <a:lumMod val="75000"/>
                  </a:schemeClr>
                </a:solidFill>
                <a:latin typeface="+mj-lt"/>
                <a:cs typeface="Tahoma" pitchFamily="34" charset="0"/>
              </a:rPr>
              <a:t> </a:t>
            </a:r>
            <a:r>
              <a:rPr lang="en-US" sz="1800" b="1" dirty="0" err="1">
                <a:solidFill>
                  <a:schemeClr val="accent1">
                    <a:lumMod val="75000"/>
                  </a:schemeClr>
                </a:solidFill>
                <a:latin typeface="+mj-lt"/>
                <a:cs typeface="Tahoma" pitchFamily="34" charset="0"/>
              </a:rPr>
              <a:t>phiếu</a:t>
            </a:r>
            <a:r>
              <a:rPr lang="en-US" sz="1800" b="1" dirty="0">
                <a:solidFill>
                  <a:schemeClr val="accent1">
                    <a:lumMod val="75000"/>
                  </a:schemeClr>
                </a:solidFill>
                <a:latin typeface="+mj-lt"/>
                <a:cs typeface="Tahoma" pitchFamily="34" charset="0"/>
              </a:rPr>
              <a:t> = Thu </a:t>
            </a:r>
            <a:r>
              <a:rPr lang="en-US" sz="1800" b="1" dirty="0" err="1">
                <a:solidFill>
                  <a:schemeClr val="accent1">
                    <a:lumMod val="75000"/>
                  </a:schemeClr>
                </a:solidFill>
                <a:latin typeface="+mj-lt"/>
                <a:cs typeface="Tahoma" pitchFamily="34" charset="0"/>
              </a:rPr>
              <a:t>nhập</a:t>
            </a:r>
            <a:r>
              <a:rPr lang="en-US" sz="1800" b="1" dirty="0">
                <a:solidFill>
                  <a:schemeClr val="accent1">
                    <a:lumMod val="75000"/>
                  </a:schemeClr>
                </a:solidFill>
                <a:latin typeface="+mj-lt"/>
                <a:cs typeface="Tahoma" pitchFamily="34" charset="0"/>
              </a:rPr>
              <a:t> </a:t>
            </a:r>
            <a:r>
              <a:rPr lang="en-US" sz="1800" b="1" dirty="0" err="1">
                <a:solidFill>
                  <a:schemeClr val="accent1">
                    <a:lumMod val="75000"/>
                  </a:schemeClr>
                </a:solidFill>
                <a:latin typeface="+mj-lt"/>
                <a:cs typeface="Tahoma" pitchFamily="34" charset="0"/>
              </a:rPr>
              <a:t>tr</a:t>
            </a:r>
            <a:r>
              <a:rPr lang="vi-VN" sz="1800" b="1" dirty="0">
                <a:solidFill>
                  <a:schemeClr val="accent1">
                    <a:lumMod val="75000"/>
                  </a:schemeClr>
                </a:solidFill>
                <a:latin typeface="+mj-lt"/>
                <a:cs typeface="Tahoma" pitchFamily="34" charset="0"/>
              </a:rPr>
              <a:t>ước</a:t>
            </a:r>
            <a:r>
              <a:rPr lang="en-US" sz="1800" b="1" dirty="0">
                <a:solidFill>
                  <a:schemeClr val="accent1">
                    <a:lumMod val="75000"/>
                  </a:schemeClr>
                </a:solidFill>
                <a:latin typeface="+mj-lt"/>
                <a:cs typeface="Tahoma" pitchFamily="34" charset="0"/>
              </a:rPr>
              <a:t> </a:t>
            </a:r>
            <a:r>
              <a:rPr lang="en-US" sz="1800" b="1" dirty="0" err="1">
                <a:solidFill>
                  <a:schemeClr val="accent1">
                    <a:lumMod val="75000"/>
                  </a:schemeClr>
                </a:solidFill>
                <a:latin typeface="+mj-lt"/>
                <a:cs typeface="Tahoma" pitchFamily="34" charset="0"/>
              </a:rPr>
              <a:t>lãi</a:t>
            </a:r>
            <a:r>
              <a:rPr lang="en-US" sz="1800" b="1" dirty="0">
                <a:solidFill>
                  <a:schemeClr val="accent1">
                    <a:lumMod val="75000"/>
                  </a:schemeClr>
                </a:solidFill>
                <a:latin typeface="+mj-lt"/>
                <a:cs typeface="Tahoma" pitchFamily="34" charset="0"/>
              </a:rPr>
              <a:t> </a:t>
            </a:r>
            <a:r>
              <a:rPr lang="en-US" sz="1800" b="1" dirty="0" err="1">
                <a:solidFill>
                  <a:schemeClr val="accent1">
                    <a:lumMod val="75000"/>
                  </a:schemeClr>
                </a:solidFill>
                <a:latin typeface="+mj-lt"/>
                <a:cs typeface="Tahoma" pitchFamily="34" charset="0"/>
              </a:rPr>
              <a:t>và</a:t>
            </a:r>
            <a:r>
              <a:rPr lang="en-US" sz="1800" b="1" dirty="0">
                <a:solidFill>
                  <a:schemeClr val="accent1">
                    <a:lumMod val="75000"/>
                  </a:schemeClr>
                </a:solidFill>
                <a:latin typeface="+mj-lt"/>
                <a:cs typeface="Tahoma" pitchFamily="34" charset="0"/>
              </a:rPr>
              <a:t> </a:t>
            </a:r>
            <a:r>
              <a:rPr lang="en-US" sz="1800" b="1" dirty="0" err="1">
                <a:solidFill>
                  <a:schemeClr val="accent1">
                    <a:lumMod val="75000"/>
                  </a:schemeClr>
                </a:solidFill>
                <a:latin typeface="+mj-lt"/>
                <a:cs typeface="Tahoma" pitchFamily="34" charset="0"/>
              </a:rPr>
              <a:t>thuế</a:t>
            </a:r>
            <a:r>
              <a:rPr lang="en-US" sz="1800" b="1" dirty="0">
                <a:solidFill>
                  <a:schemeClr val="accent1">
                    <a:lumMod val="75000"/>
                  </a:schemeClr>
                </a:solidFill>
                <a:latin typeface="+mj-lt"/>
                <a:cs typeface="Tahoma" pitchFamily="34" charset="0"/>
              </a:rPr>
              <a:t> (EBIT)/</a:t>
            </a:r>
            <a:r>
              <a:rPr lang="en-US" sz="1800" b="1" dirty="0" err="1">
                <a:solidFill>
                  <a:schemeClr val="accent1">
                    <a:lumMod val="75000"/>
                  </a:schemeClr>
                </a:solidFill>
                <a:latin typeface="+mj-lt"/>
                <a:cs typeface="Tahoma" pitchFamily="34" charset="0"/>
              </a:rPr>
              <a:t>tiền</a:t>
            </a:r>
            <a:r>
              <a:rPr lang="en-US" sz="1800" b="1" dirty="0">
                <a:solidFill>
                  <a:schemeClr val="accent1">
                    <a:lumMod val="75000"/>
                  </a:schemeClr>
                </a:solidFill>
                <a:latin typeface="+mj-lt"/>
                <a:cs typeface="Tahoma" pitchFamily="34" charset="0"/>
              </a:rPr>
              <a:t> </a:t>
            </a:r>
            <a:r>
              <a:rPr lang="en-US" sz="1800" b="1" dirty="0" err="1">
                <a:solidFill>
                  <a:schemeClr val="accent1">
                    <a:lumMod val="75000"/>
                  </a:schemeClr>
                </a:solidFill>
                <a:latin typeface="+mj-lt"/>
                <a:cs typeface="Tahoma" pitchFamily="34" charset="0"/>
              </a:rPr>
              <a:t>lãi</a:t>
            </a:r>
            <a:r>
              <a:rPr lang="en-US" sz="1800" b="1" dirty="0">
                <a:solidFill>
                  <a:schemeClr val="accent1">
                    <a:lumMod val="75000"/>
                  </a:schemeClr>
                </a:solidFill>
                <a:latin typeface="+mj-lt"/>
                <a:cs typeface="Tahoma" pitchFamily="34" charset="0"/>
              </a:rPr>
              <a:t> </a:t>
            </a:r>
            <a:r>
              <a:rPr lang="en-US" sz="1800" b="1" dirty="0" err="1">
                <a:solidFill>
                  <a:schemeClr val="accent1">
                    <a:lumMod val="75000"/>
                  </a:schemeClr>
                </a:solidFill>
                <a:latin typeface="+mj-lt"/>
                <a:cs typeface="Tahoma" pitchFamily="34" charset="0"/>
              </a:rPr>
              <a:t>trái</a:t>
            </a:r>
            <a:r>
              <a:rPr lang="en-US" sz="1800" b="1" dirty="0">
                <a:solidFill>
                  <a:schemeClr val="accent1">
                    <a:lumMod val="75000"/>
                  </a:schemeClr>
                </a:solidFill>
                <a:latin typeface="+mj-lt"/>
                <a:cs typeface="Tahoma" pitchFamily="34" charset="0"/>
              </a:rPr>
              <a:t> </a:t>
            </a:r>
            <a:r>
              <a:rPr lang="en-US" sz="1800" b="1" dirty="0" err="1">
                <a:solidFill>
                  <a:schemeClr val="accent1">
                    <a:lumMod val="75000"/>
                  </a:schemeClr>
                </a:solidFill>
                <a:latin typeface="+mj-lt"/>
                <a:cs typeface="Tahoma" pitchFamily="34" charset="0"/>
              </a:rPr>
              <a:t>phiếu</a:t>
            </a:r>
            <a:r>
              <a:rPr lang="en-US" sz="1800" b="1" dirty="0">
                <a:solidFill>
                  <a:schemeClr val="accent1">
                    <a:lumMod val="75000"/>
                  </a:schemeClr>
                </a:solidFill>
                <a:latin typeface="+mj-lt"/>
                <a:cs typeface="Tahoma" pitchFamily="34" charset="0"/>
              </a:rPr>
              <a:t> </a:t>
            </a:r>
            <a:r>
              <a:rPr lang="en-US" sz="1800" b="1" dirty="0" err="1">
                <a:solidFill>
                  <a:schemeClr val="accent1">
                    <a:lumMod val="75000"/>
                  </a:schemeClr>
                </a:solidFill>
                <a:latin typeface="+mj-lt"/>
                <a:cs typeface="Tahoma" pitchFamily="34" charset="0"/>
              </a:rPr>
              <a:t>hàng</a:t>
            </a:r>
            <a:r>
              <a:rPr lang="en-US" sz="1800" b="1" dirty="0">
                <a:solidFill>
                  <a:schemeClr val="accent1">
                    <a:lumMod val="75000"/>
                  </a:schemeClr>
                </a:solidFill>
                <a:latin typeface="+mj-lt"/>
                <a:cs typeface="Tahoma" pitchFamily="34" charset="0"/>
              </a:rPr>
              <a:t> n</a:t>
            </a:r>
            <a:r>
              <a:rPr lang="vi-VN" sz="1800" b="1" dirty="0">
                <a:solidFill>
                  <a:schemeClr val="accent1">
                    <a:lumMod val="75000"/>
                  </a:schemeClr>
                </a:solidFill>
                <a:latin typeface="+mj-lt"/>
                <a:cs typeface="Tahoma" pitchFamily="34" charset="0"/>
              </a:rPr>
              <a:t>ă</a:t>
            </a:r>
            <a:r>
              <a:rPr lang="en-US" sz="1800" b="1" dirty="0">
                <a:solidFill>
                  <a:schemeClr val="accent1">
                    <a:lumMod val="75000"/>
                  </a:schemeClr>
                </a:solidFill>
                <a:latin typeface="+mj-lt"/>
                <a:cs typeface="Tahoma" pitchFamily="34" charset="0"/>
              </a:rPr>
              <a:t>m = 250.000/27.000 = 9,26</a:t>
            </a:r>
          </a:p>
          <a:p>
            <a:pPr algn="just">
              <a:defRPr/>
            </a:pPr>
            <a:r>
              <a:rPr lang="en-US" sz="1800" dirty="0">
                <a:solidFill>
                  <a:schemeClr val="accent1">
                    <a:lumMod val="75000"/>
                  </a:schemeClr>
                </a:solidFill>
                <a:latin typeface="+mj-lt"/>
                <a:cs typeface="Tahoma" pitchFamily="34" charset="0"/>
              </a:rPr>
              <a:t>Thu </a:t>
            </a:r>
            <a:r>
              <a:rPr lang="en-US" sz="1800" dirty="0" err="1">
                <a:solidFill>
                  <a:schemeClr val="accent1">
                    <a:lumMod val="75000"/>
                  </a:schemeClr>
                </a:solidFill>
                <a:latin typeface="+mj-lt"/>
                <a:cs typeface="Tahoma" pitchFamily="34" charset="0"/>
              </a:rPr>
              <a:t>nhập</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trước</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lãi</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và</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thuế</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gấp</a:t>
            </a:r>
            <a:r>
              <a:rPr lang="en-US" sz="1800" dirty="0">
                <a:solidFill>
                  <a:schemeClr val="accent1">
                    <a:lumMod val="75000"/>
                  </a:schemeClr>
                </a:solidFill>
                <a:latin typeface="+mj-lt"/>
                <a:cs typeface="Tahoma" pitchFamily="34" charset="0"/>
              </a:rPr>
              <a:t> 9 </a:t>
            </a:r>
            <a:r>
              <a:rPr lang="en-US" sz="1800" dirty="0" err="1">
                <a:solidFill>
                  <a:schemeClr val="accent1">
                    <a:lumMod val="75000"/>
                  </a:schemeClr>
                </a:solidFill>
                <a:latin typeface="+mj-lt"/>
                <a:cs typeface="Tahoma" pitchFamily="34" charset="0"/>
              </a:rPr>
              <a:t>lần</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tiền</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lãi</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trái</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phiếu</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phải</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trả</a:t>
            </a:r>
            <a:r>
              <a:rPr lang="en-US" sz="1800" dirty="0">
                <a:solidFill>
                  <a:schemeClr val="accent1">
                    <a:lumMod val="75000"/>
                  </a:schemeClr>
                </a:solidFill>
                <a:latin typeface="+mj-lt"/>
                <a:cs typeface="Tahoma" pitchFamily="34" charset="0"/>
              </a:rPr>
              <a:t> -&gt; Cty </a:t>
            </a:r>
            <a:r>
              <a:rPr lang="en-US" sz="1800" dirty="0" err="1">
                <a:solidFill>
                  <a:schemeClr val="accent1">
                    <a:lumMod val="75000"/>
                  </a:schemeClr>
                </a:solidFill>
                <a:latin typeface="+mj-lt"/>
                <a:cs typeface="Tahoma" pitchFamily="34" charset="0"/>
              </a:rPr>
              <a:t>thừa</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khả</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năng</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trả</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lãi</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trái</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phiếu</a:t>
            </a:r>
            <a:r>
              <a:rPr lang="en-US" sz="1800" dirty="0">
                <a:solidFill>
                  <a:schemeClr val="accent1">
                    <a:lumMod val="75000"/>
                  </a:schemeClr>
                </a:solidFill>
                <a:latin typeface="+mj-lt"/>
                <a:cs typeface="Tahoma" pitchFamily="34" charset="0"/>
              </a:rPr>
              <a:t>.</a:t>
            </a:r>
          </a:p>
          <a:p>
            <a:pPr marL="0" indent="0" algn="just">
              <a:buNone/>
              <a:defRPr/>
            </a:pPr>
            <a:r>
              <a:rPr lang="en-US" sz="1800" b="1" dirty="0">
                <a:solidFill>
                  <a:schemeClr val="accent1">
                    <a:lumMod val="75000"/>
                  </a:schemeClr>
                </a:solidFill>
                <a:latin typeface="+mj-lt"/>
                <a:cs typeface="Tahoma" pitchFamily="34" charset="0"/>
              </a:rPr>
              <a:t>3.2. Bảo </a:t>
            </a:r>
            <a:r>
              <a:rPr lang="en-US" sz="1800" b="1" dirty="0" err="1">
                <a:solidFill>
                  <a:schemeClr val="accent1">
                    <a:lumMod val="75000"/>
                  </a:schemeClr>
                </a:solidFill>
                <a:latin typeface="+mj-lt"/>
                <a:cs typeface="Tahoma" pitchFamily="34" charset="0"/>
              </a:rPr>
              <a:t>chứng</a:t>
            </a:r>
            <a:r>
              <a:rPr lang="en-US" sz="1800" b="1" dirty="0">
                <a:solidFill>
                  <a:schemeClr val="accent1">
                    <a:lumMod val="75000"/>
                  </a:schemeClr>
                </a:solidFill>
                <a:latin typeface="+mj-lt"/>
                <a:cs typeface="Tahoma" pitchFamily="34" charset="0"/>
              </a:rPr>
              <a:t> </a:t>
            </a:r>
            <a:r>
              <a:rPr lang="en-US" sz="1800" b="1" dirty="0" err="1">
                <a:solidFill>
                  <a:schemeClr val="accent1">
                    <a:lumMod val="75000"/>
                  </a:schemeClr>
                </a:solidFill>
                <a:latin typeface="+mj-lt"/>
                <a:cs typeface="Tahoma" pitchFamily="34" charset="0"/>
              </a:rPr>
              <a:t>Cổ</a:t>
            </a:r>
            <a:r>
              <a:rPr lang="en-US" sz="1800" b="1" dirty="0">
                <a:solidFill>
                  <a:schemeClr val="accent1">
                    <a:lumMod val="75000"/>
                  </a:schemeClr>
                </a:solidFill>
                <a:latin typeface="+mj-lt"/>
                <a:cs typeface="Tahoma" pitchFamily="34" charset="0"/>
              </a:rPr>
              <a:t> </a:t>
            </a:r>
            <a:r>
              <a:rPr lang="en-US" sz="1800" b="1" dirty="0" err="1">
                <a:solidFill>
                  <a:schemeClr val="accent1">
                    <a:lumMod val="75000"/>
                  </a:schemeClr>
                </a:solidFill>
                <a:latin typeface="+mj-lt"/>
                <a:cs typeface="Tahoma" pitchFamily="34" charset="0"/>
              </a:rPr>
              <a:t>tức</a:t>
            </a:r>
            <a:r>
              <a:rPr lang="en-US" sz="1800" b="1" dirty="0">
                <a:solidFill>
                  <a:schemeClr val="accent1">
                    <a:lumMod val="75000"/>
                  </a:schemeClr>
                </a:solidFill>
                <a:latin typeface="+mj-lt"/>
                <a:cs typeface="Tahoma" pitchFamily="34" charset="0"/>
              </a:rPr>
              <a:t> CPUĐ = </a:t>
            </a:r>
            <a:r>
              <a:rPr lang="en-US" sz="1800" b="1" dirty="0" err="1">
                <a:solidFill>
                  <a:schemeClr val="accent1">
                    <a:lumMod val="75000"/>
                  </a:schemeClr>
                </a:solidFill>
                <a:latin typeface="+mj-lt"/>
                <a:cs typeface="Tahoma" pitchFamily="34" charset="0"/>
              </a:rPr>
              <a:t>thu</a:t>
            </a:r>
            <a:r>
              <a:rPr lang="en-US" sz="1800" b="1" dirty="0">
                <a:solidFill>
                  <a:schemeClr val="accent1">
                    <a:lumMod val="75000"/>
                  </a:schemeClr>
                </a:solidFill>
                <a:latin typeface="+mj-lt"/>
                <a:cs typeface="Tahoma" pitchFamily="34" charset="0"/>
              </a:rPr>
              <a:t> </a:t>
            </a:r>
            <a:r>
              <a:rPr lang="en-US" sz="1800" b="1" dirty="0" err="1">
                <a:solidFill>
                  <a:schemeClr val="accent1">
                    <a:lumMod val="75000"/>
                  </a:schemeClr>
                </a:solidFill>
                <a:latin typeface="+mj-lt"/>
                <a:cs typeface="Tahoma" pitchFamily="34" charset="0"/>
              </a:rPr>
              <a:t>nhập</a:t>
            </a:r>
            <a:r>
              <a:rPr lang="en-US" sz="1800" b="1" dirty="0">
                <a:solidFill>
                  <a:schemeClr val="accent1">
                    <a:lumMod val="75000"/>
                  </a:schemeClr>
                </a:solidFill>
                <a:latin typeface="+mj-lt"/>
                <a:cs typeface="Tahoma" pitchFamily="34" charset="0"/>
              </a:rPr>
              <a:t> </a:t>
            </a:r>
            <a:r>
              <a:rPr lang="en-US" sz="1800" b="1" dirty="0" err="1">
                <a:solidFill>
                  <a:schemeClr val="accent1">
                    <a:lumMod val="75000"/>
                  </a:schemeClr>
                </a:solidFill>
                <a:latin typeface="+mj-lt"/>
                <a:cs typeface="Tahoma" pitchFamily="34" charset="0"/>
              </a:rPr>
              <a:t>ròng</a:t>
            </a:r>
            <a:r>
              <a:rPr lang="en-US" sz="1800" b="1" dirty="0">
                <a:solidFill>
                  <a:schemeClr val="accent1">
                    <a:lumMod val="75000"/>
                  </a:schemeClr>
                </a:solidFill>
                <a:latin typeface="+mj-lt"/>
                <a:cs typeface="Tahoma" pitchFamily="34" charset="0"/>
              </a:rPr>
              <a:t>/</a:t>
            </a:r>
            <a:r>
              <a:rPr lang="en-US" sz="1800" b="1" dirty="0" err="1">
                <a:solidFill>
                  <a:schemeClr val="accent1">
                    <a:lumMod val="75000"/>
                  </a:schemeClr>
                </a:solidFill>
                <a:latin typeface="+mj-lt"/>
                <a:cs typeface="Tahoma" pitchFamily="34" charset="0"/>
              </a:rPr>
              <a:t>Cổ</a:t>
            </a:r>
            <a:r>
              <a:rPr lang="en-US" sz="1800" b="1" dirty="0">
                <a:solidFill>
                  <a:schemeClr val="accent1">
                    <a:lumMod val="75000"/>
                  </a:schemeClr>
                </a:solidFill>
                <a:latin typeface="+mj-lt"/>
                <a:cs typeface="Tahoma" pitchFamily="34" charset="0"/>
              </a:rPr>
              <a:t> </a:t>
            </a:r>
            <a:r>
              <a:rPr lang="en-US" sz="1800" b="1" dirty="0" err="1">
                <a:solidFill>
                  <a:schemeClr val="accent1">
                    <a:lumMod val="75000"/>
                  </a:schemeClr>
                </a:solidFill>
                <a:latin typeface="+mj-lt"/>
                <a:cs typeface="Tahoma" pitchFamily="34" charset="0"/>
              </a:rPr>
              <a:t>tức</a:t>
            </a:r>
            <a:r>
              <a:rPr lang="en-US" sz="1800" b="1" dirty="0">
                <a:solidFill>
                  <a:schemeClr val="accent1">
                    <a:lumMod val="75000"/>
                  </a:schemeClr>
                </a:solidFill>
                <a:latin typeface="+mj-lt"/>
                <a:cs typeface="Tahoma" pitchFamily="34" charset="0"/>
              </a:rPr>
              <a:t> CPUĐ = 147.180/(50.000x6%)= 49,06</a:t>
            </a:r>
          </a:p>
          <a:p>
            <a:pPr algn="just">
              <a:defRPr/>
            </a:pPr>
            <a:r>
              <a:rPr lang="en-US" sz="1800" dirty="0">
                <a:solidFill>
                  <a:schemeClr val="accent1">
                    <a:lumMod val="75000"/>
                  </a:schemeClr>
                </a:solidFill>
                <a:latin typeface="+mj-lt"/>
                <a:cs typeface="Tahoma" pitchFamily="34" charset="0"/>
              </a:rPr>
              <a:t>Thu </a:t>
            </a:r>
            <a:r>
              <a:rPr lang="en-US" sz="1800" dirty="0" err="1">
                <a:solidFill>
                  <a:schemeClr val="accent1">
                    <a:lumMod val="75000"/>
                  </a:schemeClr>
                </a:solidFill>
                <a:latin typeface="+mj-lt"/>
                <a:cs typeface="Tahoma" pitchFamily="34" charset="0"/>
              </a:rPr>
              <a:t>nhập</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sau</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thuế</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gấp</a:t>
            </a:r>
            <a:r>
              <a:rPr lang="en-US" sz="1800" dirty="0">
                <a:solidFill>
                  <a:schemeClr val="accent1">
                    <a:lumMod val="75000"/>
                  </a:schemeClr>
                </a:solidFill>
                <a:latin typeface="+mj-lt"/>
                <a:cs typeface="Tahoma" pitchFamily="34" charset="0"/>
              </a:rPr>
              <a:t> 49 </a:t>
            </a:r>
            <a:r>
              <a:rPr lang="en-US" sz="1800" dirty="0" err="1">
                <a:solidFill>
                  <a:schemeClr val="accent1">
                    <a:lumMod val="75000"/>
                  </a:schemeClr>
                </a:solidFill>
                <a:latin typeface="+mj-lt"/>
                <a:cs typeface="Tahoma" pitchFamily="34" charset="0"/>
              </a:rPr>
              <a:t>lần</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cổ</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tức</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ưu</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đãi</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phải</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trả</a:t>
            </a:r>
            <a:r>
              <a:rPr lang="en-US" sz="1800" dirty="0">
                <a:solidFill>
                  <a:schemeClr val="accent1">
                    <a:lumMod val="75000"/>
                  </a:schemeClr>
                </a:solidFill>
                <a:latin typeface="+mj-lt"/>
                <a:cs typeface="Tahoma" pitchFamily="34" charset="0"/>
              </a:rPr>
              <a:t> -&gt; Cty </a:t>
            </a:r>
            <a:r>
              <a:rPr lang="en-US" sz="1800" dirty="0" err="1">
                <a:solidFill>
                  <a:schemeClr val="accent1">
                    <a:lumMod val="75000"/>
                  </a:schemeClr>
                </a:solidFill>
                <a:latin typeface="+mj-lt"/>
                <a:cs typeface="Tahoma" pitchFamily="34" charset="0"/>
              </a:rPr>
              <a:t>thừa</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khả</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năng</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trả</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cổ</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tức</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ưu</a:t>
            </a:r>
            <a:r>
              <a:rPr lang="en-US" sz="1800" dirty="0">
                <a:solidFill>
                  <a:schemeClr val="accent1">
                    <a:lumMod val="75000"/>
                  </a:schemeClr>
                </a:solidFill>
                <a:latin typeface="+mj-lt"/>
                <a:cs typeface="Tahoma" pitchFamily="34" charset="0"/>
              </a:rPr>
              <a:t> </a:t>
            </a:r>
            <a:r>
              <a:rPr lang="en-US" sz="1800" dirty="0" err="1">
                <a:solidFill>
                  <a:schemeClr val="accent1">
                    <a:lumMod val="75000"/>
                  </a:schemeClr>
                </a:solidFill>
                <a:latin typeface="+mj-lt"/>
                <a:cs typeface="Tahoma" pitchFamily="34" charset="0"/>
              </a:rPr>
              <a:t>đãi</a:t>
            </a:r>
            <a:r>
              <a:rPr lang="en-US" sz="1800" dirty="0">
                <a:solidFill>
                  <a:schemeClr val="accent1">
                    <a:lumMod val="75000"/>
                  </a:schemeClr>
                </a:solidFill>
                <a:latin typeface="+mj-lt"/>
                <a:cs typeface="Tahoma" pitchFamily="34" charset="0"/>
              </a:rPr>
              <a:t>.</a:t>
            </a:r>
          </a:p>
        </p:txBody>
      </p:sp>
    </p:spTree>
    <p:extLst>
      <p:ext uri="{BB962C8B-B14F-4D97-AF65-F5344CB8AC3E}">
        <p14:creationId xmlns:p14="http://schemas.microsoft.com/office/powerpoint/2010/main" val="2498436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9578"/>
            <a:ext cx="8621484" cy="939546"/>
          </a:xfrm>
        </p:spPr>
        <p:txBody>
          <a:bodyPr/>
          <a:lstStyle/>
          <a:p>
            <a:r>
              <a:rPr lang="en-US" altLang="en-US" sz="2100" b="1" dirty="0">
                <a:solidFill>
                  <a:schemeClr val="accent1">
                    <a:lumMod val="75000"/>
                  </a:schemeClr>
                </a:solidFill>
                <a:cs typeface="Tahoma" pitchFamily="34" charset="0"/>
              </a:rPr>
              <a:t>4.Các </a:t>
            </a:r>
            <a:r>
              <a:rPr lang="en-US" altLang="en-US" sz="2100" b="1" dirty="0" err="1">
                <a:solidFill>
                  <a:schemeClr val="accent1">
                    <a:lumMod val="75000"/>
                  </a:schemeClr>
                </a:solidFill>
                <a:cs typeface="Tahoma" pitchFamily="34" charset="0"/>
              </a:rPr>
              <a:t>chỉ</a:t>
            </a:r>
            <a:r>
              <a:rPr lang="en-US" altLang="en-US" sz="2100" b="1" dirty="0">
                <a:solidFill>
                  <a:schemeClr val="accent1">
                    <a:lumMod val="75000"/>
                  </a:schemeClr>
                </a:solidFill>
                <a:cs typeface="Tahoma" pitchFamily="34" charset="0"/>
              </a:rPr>
              <a:t> </a:t>
            </a:r>
            <a:r>
              <a:rPr lang="en-US" altLang="en-US" sz="2100" b="1" dirty="0" err="1">
                <a:solidFill>
                  <a:schemeClr val="accent1">
                    <a:lumMod val="75000"/>
                  </a:schemeClr>
                </a:solidFill>
                <a:cs typeface="Tahoma" pitchFamily="34" charset="0"/>
              </a:rPr>
              <a:t>số</a:t>
            </a:r>
            <a:r>
              <a:rPr lang="en-US" altLang="en-US" sz="2100" b="1" dirty="0">
                <a:solidFill>
                  <a:schemeClr val="accent1">
                    <a:lumMod val="75000"/>
                  </a:schemeClr>
                </a:solidFill>
                <a:cs typeface="Tahoma" pitchFamily="34" charset="0"/>
              </a:rPr>
              <a:t> </a:t>
            </a:r>
            <a:r>
              <a:rPr lang="en-US" altLang="en-US" sz="2100" b="1" dirty="0" err="1">
                <a:solidFill>
                  <a:schemeClr val="accent1">
                    <a:lumMod val="75000"/>
                  </a:schemeClr>
                </a:solidFill>
                <a:cs typeface="Tahoma" pitchFamily="34" charset="0"/>
              </a:rPr>
              <a:t>hiệu</a:t>
            </a:r>
            <a:r>
              <a:rPr lang="en-US" altLang="en-US" sz="2100" b="1" dirty="0">
                <a:solidFill>
                  <a:schemeClr val="accent1">
                    <a:lumMod val="75000"/>
                  </a:schemeClr>
                </a:solidFill>
                <a:cs typeface="Tahoma" pitchFamily="34" charset="0"/>
              </a:rPr>
              <a:t> </a:t>
            </a:r>
            <a:r>
              <a:rPr lang="en-US" altLang="en-US" sz="2100" b="1" dirty="0" err="1">
                <a:solidFill>
                  <a:schemeClr val="accent1">
                    <a:lumMod val="75000"/>
                  </a:schemeClr>
                </a:solidFill>
                <a:cs typeface="Tahoma" pitchFamily="34" charset="0"/>
              </a:rPr>
              <a:t>quả</a:t>
            </a:r>
            <a:r>
              <a:rPr lang="en-US" altLang="en-US" sz="2100" b="1" dirty="0">
                <a:solidFill>
                  <a:schemeClr val="accent1">
                    <a:lumMod val="75000"/>
                  </a:schemeClr>
                </a:solidFill>
                <a:cs typeface="Tahoma" pitchFamily="34" charset="0"/>
              </a:rPr>
              <a:t> </a:t>
            </a:r>
            <a:r>
              <a:rPr lang="en-US" altLang="en-US" sz="2100" b="1" dirty="0" err="1">
                <a:solidFill>
                  <a:schemeClr val="accent1">
                    <a:lumMod val="75000"/>
                  </a:schemeClr>
                </a:solidFill>
                <a:cs typeface="Tahoma" pitchFamily="34" charset="0"/>
              </a:rPr>
              <a:t>hoạt</a:t>
            </a:r>
            <a:r>
              <a:rPr lang="en-US" altLang="en-US" sz="2100" b="1" dirty="0">
                <a:solidFill>
                  <a:schemeClr val="accent1">
                    <a:lumMod val="75000"/>
                  </a:schemeClr>
                </a:solidFill>
                <a:cs typeface="Tahoma" pitchFamily="34" charset="0"/>
              </a:rPr>
              <a:t> </a:t>
            </a:r>
            <a:r>
              <a:rPr lang="en-US" altLang="en-US" sz="2100" b="1" dirty="0" err="1">
                <a:solidFill>
                  <a:schemeClr val="accent1">
                    <a:lumMod val="75000"/>
                  </a:schemeClr>
                </a:solidFill>
                <a:cs typeface="Tahoma" pitchFamily="34" charset="0"/>
              </a:rPr>
              <a:t>động</a:t>
            </a:r>
            <a:endParaRPr lang="en-US" sz="2100" b="1" dirty="0">
              <a:solidFill>
                <a:schemeClr val="accent1">
                  <a:lumMod val="75000"/>
                </a:schemeClr>
              </a:solidFill>
            </a:endParaRPr>
          </a:p>
        </p:txBody>
      </p:sp>
      <p:sp>
        <p:nvSpPr>
          <p:cNvPr id="3" name="Content Placeholder 2"/>
          <p:cNvSpPr>
            <a:spLocks noGrp="1"/>
          </p:cNvSpPr>
          <p:nvPr>
            <p:ph idx="1"/>
          </p:nvPr>
        </p:nvSpPr>
        <p:spPr>
          <a:xfrm>
            <a:off x="381000" y="971550"/>
            <a:ext cx="8534401" cy="3886200"/>
          </a:xfrm>
        </p:spPr>
        <p:txBody>
          <a:bodyPr/>
          <a:lstStyle/>
          <a:p>
            <a:pPr marL="0" indent="0" algn="just">
              <a:buNone/>
            </a:pPr>
            <a:r>
              <a:rPr lang="en-US" altLang="en-US" sz="1800" b="1" dirty="0">
                <a:solidFill>
                  <a:schemeClr val="accent1">
                    <a:lumMod val="75000"/>
                  </a:schemeClr>
                </a:solidFill>
                <a:latin typeface="+mj-lt"/>
                <a:cs typeface="Tahoma" pitchFamily="34" charset="0"/>
              </a:rPr>
              <a:t>4.1. Chỉ </a:t>
            </a:r>
            <a:r>
              <a:rPr lang="en-US" altLang="en-US" sz="1800" b="1" dirty="0" err="1">
                <a:solidFill>
                  <a:schemeClr val="accent1">
                    <a:lumMod val="75000"/>
                  </a:schemeClr>
                </a:solidFill>
                <a:latin typeface="+mj-lt"/>
                <a:cs typeface="Tahoma" pitchFamily="34" charset="0"/>
              </a:rPr>
              <a:t>số</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lợi</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nhuận</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hoạt</a:t>
            </a:r>
            <a:r>
              <a:rPr lang="en-US" altLang="en-US" sz="1800" b="1" dirty="0">
                <a:solidFill>
                  <a:schemeClr val="accent1">
                    <a:lumMod val="75000"/>
                  </a:schemeClr>
                </a:solidFill>
                <a:latin typeface="+mj-lt"/>
                <a:cs typeface="Tahoma" pitchFamily="34" charset="0"/>
              </a:rPr>
              <a:t> </a:t>
            </a:r>
            <a:r>
              <a:rPr lang="vi-VN" altLang="en-US" sz="1800" b="1" dirty="0">
                <a:solidFill>
                  <a:schemeClr val="accent1">
                    <a:lumMod val="75000"/>
                  </a:schemeClr>
                </a:solidFill>
                <a:latin typeface="+mj-lt"/>
                <a:cs typeface="Tahoma" pitchFamily="34" charset="0"/>
              </a:rPr>
              <a:t>động</a:t>
            </a:r>
            <a:r>
              <a:rPr lang="en-US" altLang="en-US" sz="1800" b="1" dirty="0">
                <a:solidFill>
                  <a:schemeClr val="accent1">
                    <a:lumMod val="75000"/>
                  </a:schemeClr>
                </a:solidFill>
                <a:latin typeface="+mj-lt"/>
                <a:cs typeface="Tahoma" pitchFamily="34" charset="0"/>
              </a:rPr>
              <a:t> = Thu </a:t>
            </a:r>
            <a:r>
              <a:rPr lang="en-US" altLang="en-US" sz="1800" b="1" dirty="0" err="1">
                <a:solidFill>
                  <a:schemeClr val="accent1">
                    <a:lumMod val="75000"/>
                  </a:schemeClr>
                </a:solidFill>
                <a:latin typeface="+mj-lt"/>
                <a:cs typeface="Tahoma" pitchFamily="34" charset="0"/>
              </a:rPr>
              <a:t>nhập</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hoạt</a:t>
            </a:r>
            <a:r>
              <a:rPr lang="en-US" altLang="en-US" sz="1800" b="1" dirty="0">
                <a:solidFill>
                  <a:schemeClr val="accent1">
                    <a:lumMod val="75000"/>
                  </a:schemeClr>
                </a:solidFill>
                <a:latin typeface="+mj-lt"/>
                <a:cs typeface="Tahoma" pitchFamily="34" charset="0"/>
              </a:rPr>
              <a:t> </a:t>
            </a:r>
            <a:r>
              <a:rPr lang="vi-VN" altLang="en-US" sz="1800" b="1" dirty="0">
                <a:solidFill>
                  <a:schemeClr val="accent1">
                    <a:lumMod val="75000"/>
                  </a:schemeClr>
                </a:solidFill>
                <a:latin typeface="+mj-lt"/>
                <a:cs typeface="Tahoma" pitchFamily="34" charset="0"/>
              </a:rPr>
              <a:t>động</a:t>
            </a:r>
            <a:r>
              <a:rPr lang="en-US" altLang="en-US" sz="1800" b="1" dirty="0">
                <a:solidFill>
                  <a:schemeClr val="accent1">
                    <a:lumMod val="75000"/>
                  </a:schemeClr>
                </a:solidFill>
                <a:latin typeface="+mj-lt"/>
                <a:cs typeface="Tahoma" pitchFamily="34" charset="0"/>
              </a:rPr>
              <a:t>/</a:t>
            </a:r>
            <a:r>
              <a:rPr lang="en-US" altLang="en-US" sz="1800" b="1" dirty="0" err="1">
                <a:solidFill>
                  <a:schemeClr val="accent1">
                    <a:lumMod val="75000"/>
                  </a:schemeClr>
                </a:solidFill>
                <a:latin typeface="+mj-lt"/>
                <a:cs typeface="Tahoma" pitchFamily="34" charset="0"/>
              </a:rPr>
              <a:t>Doanh</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thu</a:t>
            </a:r>
            <a:r>
              <a:rPr lang="en-US" altLang="en-US" sz="1800" b="1" dirty="0">
                <a:solidFill>
                  <a:schemeClr val="accent1">
                    <a:lumMod val="75000"/>
                  </a:schemeClr>
                </a:solidFill>
                <a:latin typeface="+mj-lt"/>
                <a:cs typeface="Tahoma" pitchFamily="34" charset="0"/>
              </a:rPr>
              <a:t> = 220.000/660.000 = 0,33</a:t>
            </a:r>
          </a:p>
          <a:p>
            <a:pPr algn="just"/>
            <a:r>
              <a:rPr lang="en-US" altLang="en-US" sz="1800" dirty="0">
                <a:solidFill>
                  <a:schemeClr val="accent1">
                    <a:lumMod val="75000"/>
                  </a:schemeClr>
                </a:solidFill>
                <a:latin typeface="+mj-lt"/>
                <a:cs typeface="Tahoma" pitchFamily="34" charset="0"/>
              </a:rPr>
              <a:t>Trong 1đ </a:t>
            </a:r>
            <a:r>
              <a:rPr lang="en-US" altLang="en-US" sz="1800" dirty="0" err="1">
                <a:solidFill>
                  <a:schemeClr val="accent1">
                    <a:lumMod val="75000"/>
                  </a:schemeClr>
                </a:solidFill>
                <a:latin typeface="+mj-lt"/>
                <a:cs typeface="Tahoma" pitchFamily="34" charset="0"/>
              </a:rPr>
              <a:t>doanh</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thu</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có</a:t>
            </a:r>
            <a:r>
              <a:rPr lang="en-US" altLang="en-US" sz="1800" dirty="0">
                <a:solidFill>
                  <a:schemeClr val="accent1">
                    <a:lumMod val="75000"/>
                  </a:schemeClr>
                </a:solidFill>
                <a:latin typeface="+mj-lt"/>
                <a:cs typeface="Tahoma" pitchFamily="34" charset="0"/>
              </a:rPr>
              <a:t> 0,33đ </a:t>
            </a:r>
            <a:r>
              <a:rPr lang="en-US" altLang="en-US" sz="1800" dirty="0" err="1">
                <a:solidFill>
                  <a:schemeClr val="accent1">
                    <a:lumMod val="75000"/>
                  </a:schemeClr>
                </a:solidFill>
                <a:latin typeface="+mj-lt"/>
                <a:cs typeface="Tahoma" pitchFamily="34" charset="0"/>
              </a:rPr>
              <a:t>thu</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nhập</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hoạt</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động</a:t>
            </a:r>
            <a:endParaRPr lang="en-US" altLang="en-US" sz="1800" dirty="0">
              <a:solidFill>
                <a:schemeClr val="accent1">
                  <a:lumMod val="75000"/>
                </a:schemeClr>
              </a:solidFill>
              <a:latin typeface="+mj-lt"/>
              <a:cs typeface="Tahoma" pitchFamily="34" charset="0"/>
            </a:endParaRPr>
          </a:p>
          <a:p>
            <a:pPr algn="just">
              <a:buNone/>
            </a:pPr>
            <a:r>
              <a:rPr lang="en-US" altLang="en-US" sz="1800" b="1" dirty="0">
                <a:solidFill>
                  <a:schemeClr val="accent1">
                    <a:lumMod val="75000"/>
                  </a:schemeClr>
                </a:solidFill>
                <a:latin typeface="+mj-lt"/>
                <a:cs typeface="Tahoma" pitchFamily="34" charset="0"/>
              </a:rPr>
              <a:t>4.2. Chỉ </a:t>
            </a:r>
            <a:r>
              <a:rPr lang="en-US" altLang="en-US" sz="1800" b="1" dirty="0" err="1">
                <a:solidFill>
                  <a:schemeClr val="accent1">
                    <a:lumMod val="75000"/>
                  </a:schemeClr>
                </a:solidFill>
                <a:latin typeface="+mj-lt"/>
                <a:cs typeface="Tahoma" pitchFamily="34" charset="0"/>
              </a:rPr>
              <a:t>số</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lợi</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nhuận</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ròng</a:t>
            </a:r>
            <a:r>
              <a:rPr lang="en-US" altLang="en-US" sz="1800" b="1" dirty="0">
                <a:solidFill>
                  <a:schemeClr val="accent1">
                    <a:lumMod val="75000"/>
                  </a:schemeClr>
                </a:solidFill>
                <a:latin typeface="+mj-lt"/>
                <a:cs typeface="Tahoma" pitchFamily="34" charset="0"/>
              </a:rPr>
              <a:t> = Thu </a:t>
            </a:r>
            <a:r>
              <a:rPr lang="en-US" altLang="en-US" sz="1800" b="1" dirty="0" err="1">
                <a:solidFill>
                  <a:schemeClr val="accent1">
                    <a:lumMod val="75000"/>
                  </a:schemeClr>
                </a:solidFill>
                <a:latin typeface="+mj-lt"/>
                <a:cs typeface="Tahoma" pitchFamily="34" charset="0"/>
              </a:rPr>
              <a:t>nhập</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ròng</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Doanh</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thu</a:t>
            </a:r>
            <a:r>
              <a:rPr lang="en-US" altLang="en-US" sz="1800" b="1" dirty="0">
                <a:solidFill>
                  <a:schemeClr val="accent1">
                    <a:lumMod val="75000"/>
                  </a:schemeClr>
                </a:solidFill>
                <a:latin typeface="+mj-lt"/>
                <a:cs typeface="Tahoma" pitchFamily="34" charset="0"/>
              </a:rPr>
              <a:t> = 147.180/660.000 = 0,22</a:t>
            </a:r>
          </a:p>
          <a:p>
            <a:pPr algn="just"/>
            <a:r>
              <a:rPr lang="en-US" altLang="en-US" sz="1800" dirty="0">
                <a:solidFill>
                  <a:schemeClr val="accent1">
                    <a:lumMod val="75000"/>
                  </a:schemeClr>
                </a:solidFill>
                <a:latin typeface="+mj-lt"/>
                <a:cs typeface="Tahoma" pitchFamily="34" charset="0"/>
              </a:rPr>
              <a:t>Trong 1đ </a:t>
            </a:r>
            <a:r>
              <a:rPr lang="en-US" altLang="en-US" sz="1800" dirty="0" err="1">
                <a:solidFill>
                  <a:schemeClr val="accent1">
                    <a:lumMod val="75000"/>
                  </a:schemeClr>
                </a:solidFill>
                <a:latin typeface="+mj-lt"/>
                <a:cs typeface="Tahoma" pitchFamily="34" charset="0"/>
              </a:rPr>
              <a:t>doanh</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thu</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có</a:t>
            </a:r>
            <a:r>
              <a:rPr lang="en-US" altLang="en-US" sz="1800" dirty="0">
                <a:solidFill>
                  <a:schemeClr val="accent1">
                    <a:lumMod val="75000"/>
                  </a:schemeClr>
                </a:solidFill>
                <a:latin typeface="+mj-lt"/>
                <a:cs typeface="Tahoma" pitchFamily="34" charset="0"/>
              </a:rPr>
              <a:t> 0,22đ </a:t>
            </a:r>
            <a:r>
              <a:rPr lang="en-US" altLang="en-US" sz="1800" dirty="0" err="1">
                <a:solidFill>
                  <a:schemeClr val="accent1">
                    <a:lumMod val="75000"/>
                  </a:schemeClr>
                </a:solidFill>
                <a:latin typeface="+mj-lt"/>
                <a:cs typeface="Tahoma" pitchFamily="34" charset="0"/>
              </a:rPr>
              <a:t>thu</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nhập</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ròng</a:t>
            </a:r>
            <a:r>
              <a:rPr lang="en-US" altLang="en-US" sz="1800" dirty="0">
                <a:solidFill>
                  <a:schemeClr val="accent1">
                    <a:lumMod val="75000"/>
                  </a:schemeClr>
                </a:solidFill>
                <a:latin typeface="+mj-lt"/>
                <a:cs typeface="Tahoma" pitchFamily="34" charset="0"/>
              </a:rPr>
              <a:t>.</a:t>
            </a:r>
          </a:p>
          <a:p>
            <a:pPr algn="just">
              <a:buNone/>
            </a:pPr>
            <a:r>
              <a:rPr lang="en-US" altLang="en-US" sz="1800" b="1" dirty="0">
                <a:solidFill>
                  <a:schemeClr val="accent1">
                    <a:lumMod val="75000"/>
                  </a:schemeClr>
                </a:solidFill>
                <a:latin typeface="+mj-lt"/>
                <a:cs typeface="Tahoma" pitchFamily="34" charset="0"/>
              </a:rPr>
              <a:t>4.3. Thu </a:t>
            </a:r>
            <a:r>
              <a:rPr lang="en-US" altLang="en-US" sz="1800" b="1" dirty="0" err="1">
                <a:solidFill>
                  <a:schemeClr val="accent1">
                    <a:lumMod val="75000"/>
                  </a:schemeClr>
                </a:solidFill>
                <a:latin typeface="+mj-lt"/>
                <a:cs typeface="Tahoma" pitchFamily="34" charset="0"/>
              </a:rPr>
              <a:t>nhập</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của</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mỗi</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cổ</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phần</a:t>
            </a:r>
            <a:r>
              <a:rPr lang="en-US" altLang="en-US" sz="1800" b="1" dirty="0">
                <a:solidFill>
                  <a:schemeClr val="accent1">
                    <a:lumMod val="75000"/>
                  </a:schemeClr>
                </a:solidFill>
                <a:latin typeface="+mj-lt"/>
                <a:cs typeface="Tahoma" pitchFamily="34" charset="0"/>
              </a:rPr>
              <a:t> (EPS) = (Thu </a:t>
            </a:r>
            <a:r>
              <a:rPr lang="en-US" altLang="en-US" sz="1800" b="1" dirty="0" err="1">
                <a:solidFill>
                  <a:schemeClr val="accent1">
                    <a:lumMod val="75000"/>
                  </a:schemeClr>
                </a:solidFill>
                <a:latin typeface="+mj-lt"/>
                <a:cs typeface="Tahoma" pitchFamily="34" charset="0"/>
              </a:rPr>
              <a:t>nhập</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ròng</a:t>
            </a:r>
            <a:r>
              <a:rPr lang="en-US" altLang="en-US" sz="1800" b="1" dirty="0">
                <a:solidFill>
                  <a:schemeClr val="accent1">
                    <a:lumMod val="75000"/>
                  </a:schemeClr>
                </a:solidFill>
                <a:latin typeface="+mj-lt"/>
                <a:cs typeface="Tahoma" pitchFamily="34" charset="0"/>
              </a:rPr>
              <a:t> - </a:t>
            </a:r>
            <a:r>
              <a:rPr lang="en-US" altLang="en-US" sz="1800" b="1" dirty="0" err="1">
                <a:solidFill>
                  <a:schemeClr val="accent1">
                    <a:lumMod val="75000"/>
                  </a:schemeClr>
                </a:solidFill>
                <a:latin typeface="+mj-lt"/>
                <a:cs typeface="Tahoma" pitchFamily="34" charset="0"/>
              </a:rPr>
              <a:t>Cổ</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tức</a:t>
            </a:r>
            <a:r>
              <a:rPr lang="en-US" altLang="en-US" sz="1800" b="1" dirty="0">
                <a:solidFill>
                  <a:schemeClr val="accent1">
                    <a:lumMod val="75000"/>
                  </a:schemeClr>
                </a:solidFill>
                <a:latin typeface="+mj-lt"/>
                <a:cs typeface="Tahoma" pitchFamily="34" charset="0"/>
              </a:rPr>
              <a:t> </a:t>
            </a:r>
            <a:r>
              <a:rPr lang="vi-VN" altLang="en-US" sz="1800" b="1" dirty="0">
                <a:solidFill>
                  <a:schemeClr val="accent1">
                    <a:lumMod val="75000"/>
                  </a:schemeClr>
                </a:solidFill>
                <a:latin typeface="+mj-lt"/>
                <a:cs typeface="Tahoma" pitchFamily="34" charset="0"/>
              </a:rPr>
              <a:t>ưu</a:t>
            </a:r>
            <a:r>
              <a:rPr lang="en-US" altLang="en-US" sz="1800" b="1" dirty="0">
                <a:solidFill>
                  <a:schemeClr val="accent1">
                    <a:lumMod val="75000"/>
                  </a:schemeClr>
                </a:solidFill>
                <a:latin typeface="+mj-lt"/>
                <a:cs typeface="Tahoma" pitchFamily="34" charset="0"/>
              </a:rPr>
              <a:t> </a:t>
            </a:r>
            <a:r>
              <a:rPr lang="vi-VN" altLang="en-US" sz="1800" b="1" dirty="0">
                <a:solidFill>
                  <a:schemeClr val="accent1">
                    <a:lumMod val="75000"/>
                  </a:schemeClr>
                </a:solidFill>
                <a:latin typeface="+mj-lt"/>
                <a:cs typeface="Tahoma" pitchFamily="34" charset="0"/>
              </a:rPr>
              <a:t>đãi</a:t>
            </a:r>
            <a:r>
              <a:rPr lang="en-US" altLang="en-US" sz="1800" b="1" dirty="0">
                <a:solidFill>
                  <a:schemeClr val="accent1">
                    <a:lumMod val="75000"/>
                  </a:schemeClr>
                </a:solidFill>
                <a:latin typeface="+mj-lt"/>
                <a:cs typeface="Tahoma" pitchFamily="34" charset="0"/>
              </a:rPr>
              <a:t>)/Số CP </a:t>
            </a:r>
            <a:r>
              <a:rPr lang="en-US" altLang="en-US" sz="1800" b="1" dirty="0" err="1">
                <a:solidFill>
                  <a:schemeClr val="accent1">
                    <a:lumMod val="75000"/>
                  </a:schemeClr>
                </a:solidFill>
                <a:latin typeface="+mj-lt"/>
                <a:cs typeface="Tahoma" pitchFamily="34" charset="0"/>
              </a:rPr>
              <a:t>th</a:t>
            </a:r>
            <a:r>
              <a:rPr lang="vi-VN" altLang="en-US" sz="1800" b="1" dirty="0">
                <a:solidFill>
                  <a:schemeClr val="accent1">
                    <a:lumMod val="75000"/>
                  </a:schemeClr>
                </a:solidFill>
                <a:latin typeface="+mj-lt"/>
                <a:cs typeface="Tahoma" pitchFamily="34" charset="0"/>
              </a:rPr>
              <a:t>ường</a:t>
            </a:r>
            <a:r>
              <a:rPr lang="en-US" altLang="en-US" sz="1800" b="1" dirty="0">
                <a:solidFill>
                  <a:schemeClr val="accent1">
                    <a:lumMod val="75000"/>
                  </a:schemeClr>
                </a:solidFill>
                <a:latin typeface="+mj-lt"/>
                <a:cs typeface="Tahoma" pitchFamily="34" charset="0"/>
              </a:rPr>
              <a:t> </a:t>
            </a:r>
            <a:r>
              <a:rPr lang="vi-VN" altLang="en-US" sz="1800" b="1" dirty="0">
                <a:solidFill>
                  <a:schemeClr val="accent1">
                    <a:lumMod val="75000"/>
                  </a:schemeClr>
                </a:solidFill>
                <a:latin typeface="+mj-lt"/>
                <a:cs typeface="Tahoma" pitchFamily="34" charset="0"/>
              </a:rPr>
              <a:t>đ</a:t>
            </a:r>
            <a:r>
              <a:rPr lang="en-US" altLang="en-US" sz="1800" b="1" dirty="0" err="1">
                <a:solidFill>
                  <a:schemeClr val="accent1">
                    <a:lumMod val="75000"/>
                  </a:schemeClr>
                </a:solidFill>
                <a:latin typeface="+mj-lt"/>
                <a:cs typeface="Tahoma" pitchFamily="34" charset="0"/>
              </a:rPr>
              <a:t>ang</a:t>
            </a:r>
            <a:r>
              <a:rPr lang="en-US" altLang="en-US" sz="1800" b="1" dirty="0">
                <a:solidFill>
                  <a:schemeClr val="accent1">
                    <a:lumMod val="75000"/>
                  </a:schemeClr>
                </a:solidFill>
                <a:latin typeface="+mj-lt"/>
                <a:cs typeface="Tahoma" pitchFamily="34" charset="0"/>
              </a:rPr>
              <a:t> l</a:t>
            </a:r>
            <a:r>
              <a:rPr lang="vi-VN" altLang="en-US" sz="1800" b="1" dirty="0">
                <a:solidFill>
                  <a:schemeClr val="accent1">
                    <a:lumMod val="75000"/>
                  </a:schemeClr>
                </a:solidFill>
                <a:latin typeface="+mj-lt"/>
                <a:cs typeface="Tahoma" pitchFamily="34" charset="0"/>
              </a:rPr>
              <a:t>ư</a:t>
            </a:r>
            <a:r>
              <a:rPr lang="en-US" altLang="en-US" sz="1800" b="1" dirty="0">
                <a:solidFill>
                  <a:schemeClr val="accent1">
                    <a:lumMod val="75000"/>
                  </a:schemeClr>
                </a:solidFill>
                <a:latin typeface="+mj-lt"/>
                <a:cs typeface="Tahoma" pitchFamily="34" charset="0"/>
              </a:rPr>
              <a:t>u </a:t>
            </a:r>
            <a:r>
              <a:rPr lang="en-US" altLang="en-US" sz="1800" b="1" dirty="0" err="1">
                <a:solidFill>
                  <a:schemeClr val="accent1">
                    <a:lumMod val="75000"/>
                  </a:schemeClr>
                </a:solidFill>
                <a:latin typeface="+mj-lt"/>
                <a:cs typeface="Tahoma" pitchFamily="34" charset="0"/>
              </a:rPr>
              <a:t>hành</a:t>
            </a:r>
            <a:r>
              <a:rPr lang="en-US" altLang="en-US" sz="1800" b="1" dirty="0">
                <a:solidFill>
                  <a:schemeClr val="accent1">
                    <a:lumMod val="75000"/>
                  </a:schemeClr>
                </a:solidFill>
                <a:latin typeface="+mj-lt"/>
                <a:cs typeface="Tahoma" pitchFamily="34" charset="0"/>
              </a:rPr>
              <a:t>  = (147.180 – 3.000)/60.000 CP = 2.403đ</a:t>
            </a:r>
          </a:p>
          <a:p>
            <a:pPr algn="just"/>
            <a:r>
              <a:rPr lang="en-US" altLang="en-US" sz="1800" dirty="0">
                <a:solidFill>
                  <a:schemeClr val="accent1">
                    <a:lumMod val="75000"/>
                  </a:schemeClr>
                </a:solidFill>
                <a:latin typeface="+mj-lt"/>
                <a:cs typeface="Tahoma" pitchFamily="34" charset="0"/>
              </a:rPr>
              <a:t>Chỉ </a:t>
            </a:r>
            <a:r>
              <a:rPr lang="en-US" altLang="en-US" sz="1800" dirty="0" err="1">
                <a:solidFill>
                  <a:schemeClr val="accent1">
                    <a:lumMod val="75000"/>
                  </a:schemeClr>
                </a:solidFill>
                <a:latin typeface="+mj-lt"/>
                <a:cs typeface="Tahoma" pitchFamily="34" charset="0"/>
              </a:rPr>
              <a:t>số</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này</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chỉ</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ra</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số</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thu</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nhập</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mà</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cổ</a:t>
            </a:r>
            <a:r>
              <a:rPr lang="en-US" altLang="en-US" sz="1800" dirty="0">
                <a:solidFill>
                  <a:schemeClr val="accent1">
                    <a:lumMod val="75000"/>
                  </a:schemeClr>
                </a:solidFill>
                <a:latin typeface="+mj-lt"/>
                <a:cs typeface="Tahoma" pitchFamily="34" charset="0"/>
              </a:rPr>
              <a:t> </a:t>
            </a:r>
            <a:r>
              <a:rPr lang="vi-VN" altLang="en-US" sz="1800" dirty="0">
                <a:solidFill>
                  <a:schemeClr val="accent1">
                    <a:lumMod val="75000"/>
                  </a:schemeClr>
                </a:solidFill>
                <a:latin typeface="+mj-lt"/>
                <a:cs typeface="Tahoma" pitchFamily="34" charset="0"/>
              </a:rPr>
              <a:t>đô</a:t>
            </a:r>
            <a:r>
              <a:rPr lang="en-US" altLang="en-US" sz="1800" dirty="0">
                <a:solidFill>
                  <a:schemeClr val="accent1">
                    <a:lumMod val="75000"/>
                  </a:schemeClr>
                </a:solidFill>
                <a:latin typeface="+mj-lt"/>
                <a:cs typeface="Tahoma" pitchFamily="34" charset="0"/>
              </a:rPr>
              <a:t>ng </a:t>
            </a:r>
            <a:r>
              <a:rPr lang="en-US" altLang="en-US" sz="1800" dirty="0" err="1">
                <a:solidFill>
                  <a:schemeClr val="accent1">
                    <a:lumMod val="75000"/>
                  </a:schemeClr>
                </a:solidFill>
                <a:latin typeface="+mj-lt"/>
                <a:cs typeface="Tahoma" pitchFamily="34" charset="0"/>
              </a:rPr>
              <a:t>phổ</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thông</a:t>
            </a:r>
            <a:r>
              <a:rPr lang="en-US" altLang="en-US" sz="1800" dirty="0">
                <a:solidFill>
                  <a:schemeClr val="accent1">
                    <a:lumMod val="75000"/>
                  </a:schemeClr>
                </a:solidFill>
                <a:latin typeface="+mj-lt"/>
                <a:cs typeface="Tahoma" pitchFamily="34" charset="0"/>
              </a:rPr>
              <a:t> </a:t>
            </a:r>
            <a:r>
              <a:rPr lang="vi-VN" altLang="en-US" sz="1800" dirty="0">
                <a:solidFill>
                  <a:schemeClr val="accent1">
                    <a:lumMod val="75000"/>
                  </a:schemeClr>
                </a:solidFill>
                <a:latin typeface="+mj-lt"/>
                <a:cs typeface="Tahoma" pitchFamily="34" charset="0"/>
              </a:rPr>
              <a:t>được</a:t>
            </a:r>
            <a:r>
              <a:rPr lang="en-US" altLang="en-US" sz="1800" dirty="0">
                <a:solidFill>
                  <a:schemeClr val="accent1">
                    <a:lumMod val="75000"/>
                  </a:schemeClr>
                </a:solidFill>
                <a:latin typeface="+mj-lt"/>
                <a:cs typeface="Tahoma" pitchFamily="34" charset="0"/>
              </a:rPr>
              <a:t> h</a:t>
            </a:r>
            <a:r>
              <a:rPr lang="vi-VN" altLang="en-US" sz="1800" dirty="0">
                <a:solidFill>
                  <a:schemeClr val="accent1">
                    <a:lumMod val="75000"/>
                  </a:schemeClr>
                </a:solidFill>
                <a:latin typeface="+mj-lt"/>
                <a:cs typeface="Tahoma" pitchFamily="34" charset="0"/>
              </a:rPr>
              <a:t>ưởng</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trên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mỗi</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cổ</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phiếu</a:t>
            </a:r>
            <a:r>
              <a:rPr lang="en-US" altLang="en-US" sz="1800" dirty="0">
                <a:solidFill>
                  <a:schemeClr val="accent1">
                    <a:lumMod val="75000"/>
                  </a:schemeClr>
                </a:solidFill>
                <a:latin typeface="+mj-lt"/>
                <a:cs typeface="Tahoma" pitchFamily="34" charset="0"/>
              </a:rPr>
              <a:t>.</a:t>
            </a:r>
          </a:p>
          <a:p>
            <a:pPr algn="just">
              <a:buNone/>
            </a:pPr>
            <a:r>
              <a:rPr lang="en-US" altLang="en-US" sz="1800" b="1" dirty="0">
                <a:solidFill>
                  <a:schemeClr val="accent1">
                    <a:lumMod val="75000"/>
                  </a:schemeClr>
                </a:solidFill>
                <a:latin typeface="+mj-lt"/>
                <a:cs typeface="Tahoma" pitchFamily="34" charset="0"/>
              </a:rPr>
              <a:t>4.4. </a:t>
            </a:r>
            <a:r>
              <a:rPr lang="en-US" altLang="en-US" sz="1800" b="1" dirty="0" err="1">
                <a:solidFill>
                  <a:schemeClr val="accent1">
                    <a:lumMod val="75000"/>
                  </a:schemeClr>
                </a:solidFill>
                <a:latin typeface="+mj-lt"/>
                <a:cs typeface="Tahoma" pitchFamily="34" charset="0"/>
              </a:rPr>
              <a:t>Cổ</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tức</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mỗi</a:t>
            </a:r>
            <a:r>
              <a:rPr lang="en-US" altLang="en-US" sz="1800" b="1" dirty="0">
                <a:solidFill>
                  <a:schemeClr val="accent1">
                    <a:lumMod val="75000"/>
                  </a:schemeClr>
                </a:solidFill>
                <a:latin typeface="+mj-lt"/>
                <a:cs typeface="Tahoma" pitchFamily="34" charset="0"/>
              </a:rPr>
              <a:t> CP (DPS) = EPS x % </a:t>
            </a:r>
            <a:r>
              <a:rPr lang="en-US" altLang="en-US" sz="1800" b="1" dirty="0" err="1">
                <a:solidFill>
                  <a:schemeClr val="accent1">
                    <a:lumMod val="75000"/>
                  </a:schemeClr>
                </a:solidFill>
                <a:latin typeface="+mj-lt"/>
                <a:cs typeface="Tahoma" pitchFamily="34" charset="0"/>
              </a:rPr>
              <a:t>thanh</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toán</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cổ</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tức</a:t>
            </a:r>
            <a:r>
              <a:rPr lang="en-US" altLang="en-US" sz="1800" b="1" dirty="0">
                <a:solidFill>
                  <a:schemeClr val="accent1">
                    <a:lumMod val="75000"/>
                  </a:schemeClr>
                </a:solidFill>
                <a:latin typeface="+mj-lt"/>
                <a:cs typeface="Tahoma" pitchFamily="34" charset="0"/>
              </a:rPr>
              <a:t> = 2.403 x 60% = 1.442đ</a:t>
            </a:r>
            <a:endParaRPr lang="en-US" altLang="en-US" sz="1800" i="1" dirty="0">
              <a:solidFill>
                <a:schemeClr val="accent1">
                  <a:lumMod val="75000"/>
                </a:schemeClr>
              </a:solidFill>
              <a:latin typeface="+mj-lt"/>
              <a:cs typeface="Tahoma" pitchFamily="34" charset="0"/>
            </a:endParaRPr>
          </a:p>
          <a:p>
            <a:pPr algn="just"/>
            <a:r>
              <a:rPr lang="en-US" altLang="en-US" sz="1800" dirty="0">
                <a:solidFill>
                  <a:schemeClr val="accent1">
                    <a:lumMod val="75000"/>
                  </a:schemeClr>
                </a:solidFill>
                <a:latin typeface="+mj-lt"/>
                <a:cs typeface="Tahoma" pitchFamily="34" charset="0"/>
              </a:rPr>
              <a:t>Chỉ </a:t>
            </a:r>
            <a:r>
              <a:rPr lang="en-US" altLang="en-US" sz="1800" dirty="0" err="1">
                <a:solidFill>
                  <a:schemeClr val="accent1">
                    <a:lumMod val="75000"/>
                  </a:schemeClr>
                </a:solidFill>
                <a:latin typeface="+mj-lt"/>
                <a:cs typeface="Tahoma" pitchFamily="34" charset="0"/>
              </a:rPr>
              <a:t>số</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này</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chỉ</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ra</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số</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cổ</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tức</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mà</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cổ</a:t>
            </a:r>
            <a:r>
              <a:rPr lang="en-US" altLang="en-US" sz="1800" dirty="0">
                <a:solidFill>
                  <a:schemeClr val="accent1">
                    <a:lumMod val="75000"/>
                  </a:schemeClr>
                </a:solidFill>
                <a:latin typeface="+mj-lt"/>
                <a:cs typeface="Tahoma" pitchFamily="34" charset="0"/>
              </a:rPr>
              <a:t> </a:t>
            </a:r>
            <a:r>
              <a:rPr lang="vi-VN" altLang="en-US" sz="1800" dirty="0">
                <a:solidFill>
                  <a:schemeClr val="accent1">
                    <a:lumMod val="75000"/>
                  </a:schemeClr>
                </a:solidFill>
                <a:latin typeface="+mj-lt"/>
                <a:cs typeface="Tahoma" pitchFamily="34" charset="0"/>
              </a:rPr>
              <a:t>đô</a:t>
            </a:r>
            <a:r>
              <a:rPr lang="en-US" altLang="en-US" sz="1800" dirty="0">
                <a:solidFill>
                  <a:schemeClr val="accent1">
                    <a:lumMod val="75000"/>
                  </a:schemeClr>
                </a:solidFill>
                <a:latin typeface="+mj-lt"/>
                <a:cs typeface="Tahoma" pitchFamily="34" charset="0"/>
              </a:rPr>
              <a:t>ng </a:t>
            </a:r>
            <a:r>
              <a:rPr lang="en-US" altLang="en-US" sz="1800" dirty="0" err="1">
                <a:solidFill>
                  <a:schemeClr val="accent1">
                    <a:lumMod val="75000"/>
                  </a:schemeClr>
                </a:solidFill>
                <a:latin typeface="+mj-lt"/>
                <a:cs typeface="Tahoma" pitchFamily="34" charset="0"/>
              </a:rPr>
              <a:t>phổ</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thông</a:t>
            </a:r>
            <a:r>
              <a:rPr lang="en-US" altLang="en-US" sz="1800" dirty="0">
                <a:solidFill>
                  <a:schemeClr val="accent1">
                    <a:lumMod val="75000"/>
                  </a:schemeClr>
                </a:solidFill>
                <a:latin typeface="+mj-lt"/>
                <a:cs typeface="Tahoma" pitchFamily="34" charset="0"/>
              </a:rPr>
              <a:t> </a:t>
            </a:r>
            <a:r>
              <a:rPr lang="vi-VN" altLang="en-US" sz="1800" dirty="0">
                <a:solidFill>
                  <a:schemeClr val="accent1">
                    <a:lumMod val="75000"/>
                  </a:schemeClr>
                </a:solidFill>
                <a:latin typeface="+mj-lt"/>
                <a:cs typeface="Tahoma" pitchFamily="34" charset="0"/>
              </a:rPr>
              <a:t>được</a:t>
            </a:r>
            <a:r>
              <a:rPr lang="en-US" altLang="en-US" sz="1800" dirty="0">
                <a:solidFill>
                  <a:schemeClr val="accent1">
                    <a:lumMod val="75000"/>
                  </a:schemeClr>
                </a:solidFill>
                <a:latin typeface="+mj-lt"/>
                <a:cs typeface="Tahoma" pitchFamily="34" charset="0"/>
              </a:rPr>
              <a:t> h</a:t>
            </a:r>
            <a:r>
              <a:rPr lang="vi-VN" altLang="en-US" sz="1800" dirty="0">
                <a:solidFill>
                  <a:schemeClr val="accent1">
                    <a:lumMod val="75000"/>
                  </a:schemeClr>
                </a:solidFill>
                <a:latin typeface="+mj-lt"/>
                <a:cs typeface="Tahoma" pitchFamily="34" charset="0"/>
              </a:rPr>
              <a:t>ưởng</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trên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mỗi</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cổ</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phiếu</a:t>
            </a:r>
            <a:r>
              <a:rPr lang="en-US" altLang="en-US" sz="1800" dirty="0">
                <a:solidFill>
                  <a:schemeClr val="accent1">
                    <a:lumMod val="75000"/>
                  </a:schemeClr>
                </a:solidFill>
                <a:latin typeface="+mj-lt"/>
                <a:cs typeface="Tahoma" pitchFamily="34" charset="0"/>
              </a:rPr>
              <a:t>.</a:t>
            </a:r>
          </a:p>
          <a:p>
            <a:pPr algn="just"/>
            <a:endParaRPr lang="en-US" altLang="en-US" sz="1800" dirty="0">
              <a:solidFill>
                <a:schemeClr val="accent1">
                  <a:lumMod val="75000"/>
                </a:schemeClr>
              </a:solidFill>
              <a:latin typeface="+mj-lt"/>
              <a:cs typeface="Tahoma" pitchFamily="34" charset="0"/>
            </a:endParaRPr>
          </a:p>
        </p:txBody>
      </p:sp>
    </p:spTree>
    <p:extLst>
      <p:ext uri="{BB962C8B-B14F-4D97-AF65-F5344CB8AC3E}">
        <p14:creationId xmlns:p14="http://schemas.microsoft.com/office/powerpoint/2010/main" val="2716638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578"/>
            <a:ext cx="8545284" cy="939546"/>
          </a:xfrm>
        </p:spPr>
        <p:txBody>
          <a:bodyPr/>
          <a:lstStyle/>
          <a:p>
            <a:r>
              <a:rPr lang="en-US" altLang="en-US" sz="2100" b="1" dirty="0">
                <a:solidFill>
                  <a:schemeClr val="accent1">
                    <a:lumMod val="75000"/>
                  </a:schemeClr>
                </a:solidFill>
                <a:cs typeface="Tahoma" pitchFamily="34" charset="0"/>
              </a:rPr>
              <a:t>5. Các </a:t>
            </a:r>
            <a:r>
              <a:rPr lang="en-US" altLang="en-US" sz="2100" b="1" dirty="0" err="1">
                <a:solidFill>
                  <a:schemeClr val="accent1">
                    <a:lumMod val="75000"/>
                  </a:schemeClr>
                </a:solidFill>
                <a:cs typeface="Tahoma" pitchFamily="34" charset="0"/>
              </a:rPr>
              <a:t>tỷ</a:t>
            </a:r>
            <a:r>
              <a:rPr lang="en-US" altLang="en-US" sz="2100" b="1" dirty="0">
                <a:solidFill>
                  <a:schemeClr val="accent1">
                    <a:lumMod val="75000"/>
                  </a:schemeClr>
                </a:solidFill>
                <a:cs typeface="Tahoma" pitchFamily="34" charset="0"/>
              </a:rPr>
              <a:t> </a:t>
            </a:r>
            <a:r>
              <a:rPr lang="en-US" altLang="en-US" sz="2100" b="1" dirty="0" err="1">
                <a:solidFill>
                  <a:schemeClr val="accent1">
                    <a:lumMod val="75000"/>
                  </a:schemeClr>
                </a:solidFill>
                <a:cs typeface="Tahoma" pitchFamily="34" charset="0"/>
              </a:rPr>
              <a:t>suất</a:t>
            </a:r>
            <a:r>
              <a:rPr lang="en-US" altLang="en-US" sz="2100" b="1" dirty="0">
                <a:solidFill>
                  <a:schemeClr val="accent1">
                    <a:lumMod val="75000"/>
                  </a:schemeClr>
                </a:solidFill>
                <a:cs typeface="Tahoma" pitchFamily="34" charset="0"/>
              </a:rPr>
              <a:t> </a:t>
            </a:r>
            <a:r>
              <a:rPr lang="en-US" altLang="en-US" sz="2100" b="1" dirty="0" err="1">
                <a:solidFill>
                  <a:schemeClr val="accent1">
                    <a:lumMod val="75000"/>
                  </a:schemeClr>
                </a:solidFill>
                <a:cs typeface="Tahoma" pitchFamily="34" charset="0"/>
              </a:rPr>
              <a:t>sinh</a:t>
            </a:r>
            <a:r>
              <a:rPr lang="en-US" altLang="en-US" sz="2100" b="1" dirty="0">
                <a:solidFill>
                  <a:schemeClr val="accent1">
                    <a:lumMod val="75000"/>
                  </a:schemeClr>
                </a:solidFill>
                <a:cs typeface="Tahoma" pitchFamily="34" charset="0"/>
              </a:rPr>
              <a:t> </a:t>
            </a:r>
            <a:r>
              <a:rPr lang="en-US" altLang="en-US" sz="2100" b="1" dirty="0" err="1">
                <a:solidFill>
                  <a:schemeClr val="accent1">
                    <a:lumMod val="75000"/>
                  </a:schemeClr>
                </a:solidFill>
                <a:cs typeface="Tahoma" pitchFamily="34" charset="0"/>
              </a:rPr>
              <a:t>lời</a:t>
            </a:r>
            <a:endParaRPr lang="en-US" altLang="en-US" sz="2100" b="1" dirty="0">
              <a:solidFill>
                <a:schemeClr val="accent1">
                  <a:lumMod val="75000"/>
                </a:schemeClr>
              </a:solidFill>
              <a:cs typeface="Tahoma" pitchFamily="34" charset="0"/>
            </a:endParaRPr>
          </a:p>
        </p:txBody>
      </p:sp>
      <p:sp>
        <p:nvSpPr>
          <p:cNvPr id="3" name="Content Placeholder 2"/>
          <p:cNvSpPr>
            <a:spLocks noGrp="1"/>
          </p:cNvSpPr>
          <p:nvPr>
            <p:ph idx="1"/>
          </p:nvPr>
        </p:nvSpPr>
        <p:spPr>
          <a:xfrm>
            <a:off x="457200" y="895350"/>
            <a:ext cx="8458201" cy="3962400"/>
          </a:xfrm>
        </p:spPr>
        <p:txBody>
          <a:bodyPr/>
          <a:lstStyle/>
          <a:p>
            <a:pPr marL="0" indent="0" algn="just">
              <a:buNone/>
            </a:pPr>
            <a:r>
              <a:rPr lang="en-US" altLang="en-US" sz="1800" b="1" dirty="0">
                <a:solidFill>
                  <a:schemeClr val="accent1">
                    <a:lumMod val="75000"/>
                  </a:schemeClr>
                </a:solidFill>
                <a:latin typeface="+mj-lt"/>
                <a:cs typeface="Tahoma" pitchFamily="34" charset="0"/>
              </a:rPr>
              <a:t>5.1. </a:t>
            </a:r>
            <a:r>
              <a:rPr lang="en-US" altLang="en-US" sz="1800" b="1" dirty="0">
                <a:solidFill>
                  <a:schemeClr val="accent1">
                    <a:lumMod val="75000"/>
                  </a:schemeClr>
                </a:solidFill>
                <a:latin typeface="+mj-lt"/>
              </a:rPr>
              <a:t>ROS (</a:t>
            </a:r>
            <a:r>
              <a:rPr lang="en-US" altLang="en-US" sz="1800" b="1" dirty="0" err="1">
                <a:solidFill>
                  <a:schemeClr val="accent1">
                    <a:lumMod val="75000"/>
                  </a:schemeClr>
                </a:solidFill>
                <a:latin typeface="+mj-lt"/>
              </a:rPr>
              <a:t>Tỷ</a:t>
            </a:r>
            <a:r>
              <a:rPr lang="en-US" altLang="en-US" sz="1800" b="1" dirty="0">
                <a:solidFill>
                  <a:schemeClr val="accent1">
                    <a:lumMod val="75000"/>
                  </a:schemeClr>
                </a:solidFill>
                <a:latin typeface="+mj-lt"/>
              </a:rPr>
              <a:t> </a:t>
            </a:r>
            <a:r>
              <a:rPr lang="en-US" altLang="en-US" sz="1800" b="1" dirty="0" err="1">
                <a:solidFill>
                  <a:schemeClr val="accent1">
                    <a:lumMod val="75000"/>
                  </a:schemeClr>
                </a:solidFill>
                <a:latin typeface="+mj-lt"/>
              </a:rPr>
              <a:t>suất</a:t>
            </a:r>
            <a:r>
              <a:rPr lang="en-US" altLang="en-US" sz="1800" b="1" dirty="0">
                <a:solidFill>
                  <a:schemeClr val="accent1">
                    <a:lumMod val="75000"/>
                  </a:schemeClr>
                </a:solidFill>
                <a:latin typeface="+mj-lt"/>
              </a:rPr>
              <a:t> </a:t>
            </a:r>
            <a:r>
              <a:rPr lang="en-US" altLang="en-US" sz="1800" b="1" dirty="0" err="1">
                <a:solidFill>
                  <a:schemeClr val="accent1">
                    <a:lumMod val="75000"/>
                  </a:schemeClr>
                </a:solidFill>
                <a:latin typeface="+mj-lt"/>
              </a:rPr>
              <a:t>lợi</a:t>
            </a:r>
            <a:r>
              <a:rPr lang="en-US" altLang="en-US" sz="1800" b="1" dirty="0">
                <a:solidFill>
                  <a:schemeClr val="accent1">
                    <a:lumMod val="75000"/>
                  </a:schemeClr>
                </a:solidFill>
                <a:latin typeface="+mj-lt"/>
              </a:rPr>
              <a:t> </a:t>
            </a:r>
            <a:r>
              <a:rPr lang="en-US" altLang="en-US" sz="1800" b="1" dirty="0" err="1">
                <a:solidFill>
                  <a:schemeClr val="accent1">
                    <a:lumMod val="75000"/>
                  </a:schemeClr>
                </a:solidFill>
                <a:latin typeface="+mj-lt"/>
              </a:rPr>
              <a:t>nhuận</a:t>
            </a:r>
            <a:r>
              <a:rPr lang="en-US" altLang="en-US" sz="1800" b="1" dirty="0">
                <a:solidFill>
                  <a:schemeClr val="accent1">
                    <a:lumMod val="75000"/>
                  </a:schemeClr>
                </a:solidFill>
                <a:latin typeface="+mj-lt"/>
              </a:rPr>
              <a:t> </a:t>
            </a:r>
            <a:r>
              <a:rPr lang="en-US" altLang="en-US" sz="1800" b="1" dirty="0" err="1">
                <a:solidFill>
                  <a:schemeClr val="accent1">
                    <a:lumMod val="75000"/>
                  </a:schemeClr>
                </a:solidFill>
                <a:latin typeface="+mj-lt"/>
              </a:rPr>
              <a:t>ròng</a:t>
            </a:r>
            <a:r>
              <a:rPr lang="en-US" altLang="en-US" sz="1800" b="1" dirty="0">
                <a:solidFill>
                  <a:schemeClr val="accent1">
                    <a:lumMod val="75000"/>
                  </a:schemeClr>
                </a:solidFill>
                <a:latin typeface="+mj-lt"/>
              </a:rPr>
              <a:t> </a:t>
            </a:r>
            <a:r>
              <a:rPr lang="en-US" altLang="en-US" sz="1800" b="1" dirty="0" err="1">
                <a:solidFill>
                  <a:schemeClr val="accent1">
                    <a:lumMod val="75000"/>
                  </a:schemeClr>
                </a:solidFill>
                <a:latin typeface="+mj-lt"/>
              </a:rPr>
              <a:t>trên</a:t>
            </a:r>
            <a:r>
              <a:rPr lang="en-US" altLang="en-US" sz="1800" b="1" dirty="0">
                <a:solidFill>
                  <a:schemeClr val="accent1">
                    <a:lumMod val="75000"/>
                  </a:schemeClr>
                </a:solidFill>
                <a:latin typeface="+mj-lt"/>
              </a:rPr>
              <a:t> </a:t>
            </a:r>
            <a:r>
              <a:rPr lang="en-US" altLang="en-US" sz="1800" b="1" dirty="0" err="1">
                <a:solidFill>
                  <a:schemeClr val="accent1">
                    <a:lumMod val="75000"/>
                  </a:schemeClr>
                </a:solidFill>
                <a:latin typeface="+mj-lt"/>
              </a:rPr>
              <a:t>doanh</a:t>
            </a:r>
            <a:r>
              <a:rPr lang="en-US" altLang="en-US" sz="1800" b="1" dirty="0">
                <a:solidFill>
                  <a:schemeClr val="accent1">
                    <a:lumMod val="75000"/>
                  </a:schemeClr>
                </a:solidFill>
                <a:latin typeface="+mj-lt"/>
              </a:rPr>
              <a:t> </a:t>
            </a:r>
            <a:r>
              <a:rPr lang="en-US" altLang="en-US" sz="1800" b="1" dirty="0" err="1">
                <a:solidFill>
                  <a:schemeClr val="accent1">
                    <a:lumMod val="75000"/>
                  </a:schemeClr>
                </a:solidFill>
                <a:latin typeface="+mj-lt"/>
              </a:rPr>
              <a:t>thu</a:t>
            </a:r>
            <a:r>
              <a:rPr lang="en-US" altLang="en-US" sz="1800" b="1" dirty="0">
                <a:solidFill>
                  <a:schemeClr val="accent1">
                    <a:lumMod val="75000"/>
                  </a:schemeClr>
                </a:solidFill>
                <a:latin typeface="+mj-lt"/>
              </a:rPr>
              <a:t>) – Return On Sale) = Thu </a:t>
            </a:r>
            <a:r>
              <a:rPr lang="en-US" altLang="en-US" sz="1800" b="1" dirty="0" err="1">
                <a:solidFill>
                  <a:schemeClr val="accent1">
                    <a:lumMod val="75000"/>
                  </a:schemeClr>
                </a:solidFill>
                <a:latin typeface="+mj-lt"/>
              </a:rPr>
              <a:t>nhập</a:t>
            </a:r>
            <a:r>
              <a:rPr lang="en-US" altLang="en-US" sz="1800" b="1" dirty="0">
                <a:solidFill>
                  <a:schemeClr val="accent1">
                    <a:lumMod val="75000"/>
                  </a:schemeClr>
                </a:solidFill>
                <a:latin typeface="+mj-lt"/>
              </a:rPr>
              <a:t> </a:t>
            </a:r>
            <a:r>
              <a:rPr lang="en-US" altLang="en-US" sz="1800" b="1" dirty="0" err="1">
                <a:solidFill>
                  <a:schemeClr val="accent1">
                    <a:lumMod val="75000"/>
                  </a:schemeClr>
                </a:solidFill>
                <a:latin typeface="+mj-lt"/>
              </a:rPr>
              <a:t>ròng</a:t>
            </a:r>
            <a:r>
              <a:rPr lang="en-US" altLang="en-US" sz="1800" b="1" dirty="0">
                <a:solidFill>
                  <a:schemeClr val="accent1">
                    <a:lumMod val="75000"/>
                  </a:schemeClr>
                </a:solidFill>
                <a:latin typeface="+mj-lt"/>
              </a:rPr>
              <a:t>/</a:t>
            </a:r>
            <a:r>
              <a:rPr lang="en-US" altLang="en-US" sz="1800" b="1" dirty="0" err="1">
                <a:solidFill>
                  <a:schemeClr val="accent1">
                    <a:lumMod val="75000"/>
                  </a:schemeClr>
                </a:solidFill>
                <a:latin typeface="+mj-lt"/>
              </a:rPr>
              <a:t>Doanh</a:t>
            </a:r>
            <a:r>
              <a:rPr lang="en-US" altLang="en-US" sz="1800" b="1" dirty="0">
                <a:solidFill>
                  <a:schemeClr val="accent1">
                    <a:lumMod val="75000"/>
                  </a:schemeClr>
                </a:solidFill>
                <a:latin typeface="+mj-lt"/>
              </a:rPr>
              <a:t> </a:t>
            </a:r>
            <a:r>
              <a:rPr lang="en-US" altLang="en-US" sz="1800" b="1" dirty="0" err="1">
                <a:solidFill>
                  <a:schemeClr val="accent1">
                    <a:lumMod val="75000"/>
                  </a:schemeClr>
                </a:solidFill>
                <a:latin typeface="+mj-lt"/>
              </a:rPr>
              <a:t>thu</a:t>
            </a:r>
            <a:r>
              <a:rPr lang="en-US" altLang="en-US" sz="1800" b="1" dirty="0">
                <a:solidFill>
                  <a:schemeClr val="accent1">
                    <a:lumMod val="75000"/>
                  </a:schemeClr>
                </a:solidFill>
                <a:latin typeface="+mj-lt"/>
              </a:rPr>
              <a:t> = 147.180/660.000 = 0,22</a:t>
            </a:r>
          </a:p>
          <a:p>
            <a:pPr algn="just"/>
            <a:r>
              <a:rPr lang="en-US" altLang="en-US" sz="1800" dirty="0">
                <a:solidFill>
                  <a:schemeClr val="accent1">
                    <a:lumMod val="75000"/>
                  </a:schemeClr>
                </a:solidFill>
                <a:latin typeface="+mj-lt"/>
                <a:cs typeface="Tahoma" pitchFamily="34" charset="0"/>
              </a:rPr>
              <a:t>Trong 1đ </a:t>
            </a:r>
            <a:r>
              <a:rPr lang="en-US" altLang="en-US" sz="1800" dirty="0" err="1">
                <a:solidFill>
                  <a:schemeClr val="accent1">
                    <a:lumMod val="75000"/>
                  </a:schemeClr>
                </a:solidFill>
                <a:latin typeface="+mj-lt"/>
                <a:cs typeface="Tahoma" pitchFamily="34" charset="0"/>
              </a:rPr>
              <a:t>doanh</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thu</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có</a:t>
            </a:r>
            <a:r>
              <a:rPr lang="en-US" altLang="en-US" sz="1800" dirty="0">
                <a:solidFill>
                  <a:schemeClr val="accent1">
                    <a:lumMod val="75000"/>
                  </a:schemeClr>
                </a:solidFill>
                <a:latin typeface="+mj-lt"/>
                <a:cs typeface="Tahoma" pitchFamily="34" charset="0"/>
              </a:rPr>
              <a:t> 0,22đ </a:t>
            </a:r>
            <a:r>
              <a:rPr lang="en-US" altLang="en-US" sz="1800" dirty="0" err="1">
                <a:solidFill>
                  <a:schemeClr val="accent1">
                    <a:lumMod val="75000"/>
                  </a:schemeClr>
                </a:solidFill>
                <a:latin typeface="+mj-lt"/>
                <a:cs typeface="Tahoma" pitchFamily="34" charset="0"/>
              </a:rPr>
              <a:t>thu</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nhập</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ròng</a:t>
            </a:r>
            <a:r>
              <a:rPr lang="en-US" altLang="en-US" sz="1800" dirty="0">
                <a:solidFill>
                  <a:schemeClr val="accent1">
                    <a:lumMod val="75000"/>
                  </a:schemeClr>
                </a:solidFill>
                <a:latin typeface="+mj-lt"/>
                <a:cs typeface="Tahoma" pitchFamily="34" charset="0"/>
              </a:rPr>
              <a:t>.</a:t>
            </a:r>
          </a:p>
          <a:p>
            <a:pPr marL="0" indent="0" algn="just">
              <a:buNone/>
            </a:pPr>
            <a:r>
              <a:rPr lang="en-US" altLang="en-US" sz="1800" b="1" dirty="0">
                <a:solidFill>
                  <a:schemeClr val="accent1">
                    <a:lumMod val="75000"/>
                  </a:schemeClr>
                </a:solidFill>
                <a:latin typeface="+mj-lt"/>
                <a:cs typeface="Tahoma" pitchFamily="34" charset="0"/>
              </a:rPr>
              <a:t>5.2. </a:t>
            </a:r>
            <a:r>
              <a:rPr lang="en-US" altLang="en-US" sz="1800" b="1" dirty="0">
                <a:solidFill>
                  <a:schemeClr val="accent1">
                    <a:lumMod val="75000"/>
                  </a:schemeClr>
                </a:solidFill>
                <a:latin typeface="+mj-lt"/>
              </a:rPr>
              <a:t>ROE (</a:t>
            </a:r>
            <a:r>
              <a:rPr lang="en-US" altLang="en-US" sz="1800" b="1" dirty="0" err="1">
                <a:solidFill>
                  <a:schemeClr val="accent1">
                    <a:lumMod val="75000"/>
                  </a:schemeClr>
                </a:solidFill>
                <a:latin typeface="+mj-lt"/>
              </a:rPr>
              <a:t>Tỷ</a:t>
            </a:r>
            <a:r>
              <a:rPr lang="en-US" altLang="en-US" sz="1800" b="1" dirty="0">
                <a:solidFill>
                  <a:schemeClr val="accent1">
                    <a:lumMod val="75000"/>
                  </a:schemeClr>
                </a:solidFill>
                <a:latin typeface="+mj-lt"/>
              </a:rPr>
              <a:t> </a:t>
            </a:r>
            <a:r>
              <a:rPr lang="en-US" altLang="en-US" sz="1800" b="1" dirty="0" err="1">
                <a:solidFill>
                  <a:schemeClr val="accent1">
                    <a:lumMod val="75000"/>
                  </a:schemeClr>
                </a:solidFill>
                <a:latin typeface="+mj-lt"/>
              </a:rPr>
              <a:t>suất</a:t>
            </a:r>
            <a:r>
              <a:rPr lang="en-US" altLang="en-US" sz="1800" b="1" dirty="0">
                <a:solidFill>
                  <a:schemeClr val="accent1">
                    <a:lumMod val="75000"/>
                  </a:schemeClr>
                </a:solidFill>
                <a:latin typeface="+mj-lt"/>
              </a:rPr>
              <a:t> </a:t>
            </a:r>
            <a:r>
              <a:rPr lang="en-US" altLang="en-US" sz="1800" b="1" dirty="0" err="1">
                <a:solidFill>
                  <a:schemeClr val="accent1">
                    <a:lumMod val="75000"/>
                  </a:schemeClr>
                </a:solidFill>
                <a:latin typeface="+mj-lt"/>
              </a:rPr>
              <a:t>lợi</a:t>
            </a:r>
            <a:r>
              <a:rPr lang="en-US" altLang="en-US" sz="1800" b="1" dirty="0">
                <a:solidFill>
                  <a:schemeClr val="accent1">
                    <a:lumMod val="75000"/>
                  </a:schemeClr>
                </a:solidFill>
                <a:latin typeface="+mj-lt"/>
              </a:rPr>
              <a:t> </a:t>
            </a:r>
            <a:r>
              <a:rPr lang="en-US" altLang="en-US" sz="1800" b="1" dirty="0" err="1">
                <a:solidFill>
                  <a:schemeClr val="accent1">
                    <a:lumMod val="75000"/>
                  </a:schemeClr>
                </a:solidFill>
                <a:latin typeface="+mj-lt"/>
              </a:rPr>
              <a:t>nhuận</a:t>
            </a:r>
            <a:r>
              <a:rPr lang="en-US" altLang="en-US" sz="1800" b="1" dirty="0">
                <a:solidFill>
                  <a:schemeClr val="accent1">
                    <a:lumMod val="75000"/>
                  </a:schemeClr>
                </a:solidFill>
                <a:latin typeface="+mj-lt"/>
              </a:rPr>
              <a:t> </a:t>
            </a:r>
            <a:r>
              <a:rPr lang="en-US" altLang="en-US" sz="1800" b="1" dirty="0" err="1">
                <a:solidFill>
                  <a:schemeClr val="accent1">
                    <a:lumMod val="75000"/>
                  </a:schemeClr>
                </a:solidFill>
                <a:latin typeface="+mj-lt"/>
              </a:rPr>
              <a:t>ròng</a:t>
            </a:r>
            <a:r>
              <a:rPr lang="en-US" altLang="en-US" sz="1800" b="1" dirty="0">
                <a:solidFill>
                  <a:schemeClr val="accent1">
                    <a:lumMod val="75000"/>
                  </a:schemeClr>
                </a:solidFill>
                <a:latin typeface="+mj-lt"/>
              </a:rPr>
              <a:t> </a:t>
            </a:r>
            <a:r>
              <a:rPr lang="en-US" altLang="en-US" sz="1800" b="1" dirty="0" err="1">
                <a:solidFill>
                  <a:schemeClr val="accent1">
                    <a:lumMod val="75000"/>
                  </a:schemeClr>
                </a:solidFill>
                <a:latin typeface="+mj-lt"/>
              </a:rPr>
              <a:t>trên</a:t>
            </a:r>
            <a:r>
              <a:rPr lang="en-US" altLang="en-US" sz="1800" b="1" dirty="0">
                <a:solidFill>
                  <a:schemeClr val="accent1">
                    <a:lumMod val="75000"/>
                  </a:schemeClr>
                </a:solidFill>
                <a:latin typeface="+mj-lt"/>
              </a:rPr>
              <a:t> </a:t>
            </a:r>
            <a:r>
              <a:rPr lang="en-US" altLang="en-US" sz="1800" b="1" dirty="0" err="1">
                <a:solidFill>
                  <a:schemeClr val="accent1">
                    <a:lumMod val="75000"/>
                  </a:schemeClr>
                </a:solidFill>
                <a:latin typeface="+mj-lt"/>
              </a:rPr>
              <a:t>vốn</a:t>
            </a:r>
            <a:r>
              <a:rPr lang="en-US" altLang="en-US" sz="1800" b="1" dirty="0">
                <a:solidFill>
                  <a:schemeClr val="accent1">
                    <a:lumMod val="75000"/>
                  </a:schemeClr>
                </a:solidFill>
                <a:latin typeface="+mj-lt"/>
              </a:rPr>
              <a:t> </a:t>
            </a:r>
            <a:r>
              <a:rPr lang="en-US" altLang="en-US" sz="1800" b="1" dirty="0" err="1">
                <a:solidFill>
                  <a:schemeClr val="accent1">
                    <a:lumMod val="75000"/>
                  </a:schemeClr>
                </a:solidFill>
                <a:latin typeface="+mj-lt"/>
              </a:rPr>
              <a:t>chủ</a:t>
            </a:r>
            <a:r>
              <a:rPr lang="en-US" altLang="en-US" sz="1800" b="1" dirty="0">
                <a:solidFill>
                  <a:schemeClr val="accent1">
                    <a:lumMod val="75000"/>
                  </a:schemeClr>
                </a:solidFill>
                <a:latin typeface="+mj-lt"/>
              </a:rPr>
              <a:t> </a:t>
            </a:r>
            <a:r>
              <a:rPr lang="en-US" altLang="en-US" sz="1800" b="1" dirty="0" err="1">
                <a:solidFill>
                  <a:schemeClr val="accent1">
                    <a:lumMod val="75000"/>
                  </a:schemeClr>
                </a:solidFill>
                <a:latin typeface="+mj-lt"/>
              </a:rPr>
              <a:t>sở</a:t>
            </a:r>
            <a:r>
              <a:rPr lang="en-US" altLang="en-US" sz="1800" b="1" dirty="0">
                <a:solidFill>
                  <a:schemeClr val="accent1">
                    <a:lumMod val="75000"/>
                  </a:schemeClr>
                </a:solidFill>
                <a:latin typeface="+mj-lt"/>
              </a:rPr>
              <a:t> </a:t>
            </a:r>
            <a:r>
              <a:rPr lang="en-US" altLang="en-US" sz="1800" b="1" dirty="0" err="1">
                <a:solidFill>
                  <a:schemeClr val="accent1">
                    <a:lumMod val="75000"/>
                  </a:schemeClr>
                </a:solidFill>
                <a:latin typeface="+mj-lt"/>
              </a:rPr>
              <a:t>hữu</a:t>
            </a:r>
            <a:r>
              <a:rPr lang="en-US" altLang="en-US" sz="1800" b="1" dirty="0">
                <a:solidFill>
                  <a:schemeClr val="accent1">
                    <a:lumMod val="75000"/>
                  </a:schemeClr>
                </a:solidFill>
                <a:latin typeface="+mj-lt"/>
              </a:rPr>
              <a:t>) –Return On Equity = Thu </a:t>
            </a:r>
            <a:r>
              <a:rPr lang="en-US" altLang="en-US" sz="1800" b="1" dirty="0" err="1">
                <a:solidFill>
                  <a:schemeClr val="accent1">
                    <a:lumMod val="75000"/>
                  </a:schemeClr>
                </a:solidFill>
                <a:latin typeface="+mj-lt"/>
              </a:rPr>
              <a:t>nhập</a:t>
            </a:r>
            <a:r>
              <a:rPr lang="en-US" altLang="en-US" sz="1800" b="1" dirty="0">
                <a:solidFill>
                  <a:schemeClr val="accent1">
                    <a:lumMod val="75000"/>
                  </a:schemeClr>
                </a:solidFill>
                <a:latin typeface="+mj-lt"/>
              </a:rPr>
              <a:t> </a:t>
            </a:r>
            <a:r>
              <a:rPr lang="en-US" altLang="en-US" sz="1800" b="1" dirty="0" err="1">
                <a:solidFill>
                  <a:schemeClr val="accent1">
                    <a:lumMod val="75000"/>
                  </a:schemeClr>
                </a:solidFill>
                <a:latin typeface="+mj-lt"/>
              </a:rPr>
              <a:t>ròng</a:t>
            </a:r>
            <a:r>
              <a:rPr lang="en-US" altLang="en-US" sz="1800" b="1" dirty="0">
                <a:solidFill>
                  <a:schemeClr val="accent1">
                    <a:lumMod val="75000"/>
                  </a:schemeClr>
                </a:solidFill>
                <a:latin typeface="+mj-lt"/>
              </a:rPr>
              <a:t>/</a:t>
            </a:r>
            <a:r>
              <a:rPr lang="en-US" altLang="en-US" sz="1800" b="1" dirty="0" err="1">
                <a:solidFill>
                  <a:schemeClr val="accent1">
                    <a:lumMod val="75000"/>
                  </a:schemeClr>
                </a:solidFill>
                <a:latin typeface="+mj-lt"/>
              </a:rPr>
              <a:t>Vốn</a:t>
            </a:r>
            <a:r>
              <a:rPr lang="en-US" altLang="en-US" sz="1800" b="1" dirty="0">
                <a:solidFill>
                  <a:schemeClr val="accent1">
                    <a:lumMod val="75000"/>
                  </a:schemeClr>
                </a:solidFill>
                <a:latin typeface="+mj-lt"/>
              </a:rPr>
              <a:t> </a:t>
            </a:r>
            <a:r>
              <a:rPr lang="en-US" altLang="en-US" sz="1800" b="1" dirty="0" err="1">
                <a:solidFill>
                  <a:schemeClr val="accent1">
                    <a:lumMod val="75000"/>
                  </a:schemeClr>
                </a:solidFill>
                <a:latin typeface="+mj-lt"/>
              </a:rPr>
              <a:t>chủ</a:t>
            </a:r>
            <a:r>
              <a:rPr lang="en-US" altLang="en-US" sz="1800" b="1" dirty="0">
                <a:solidFill>
                  <a:schemeClr val="accent1">
                    <a:lumMod val="75000"/>
                  </a:schemeClr>
                </a:solidFill>
                <a:latin typeface="+mj-lt"/>
              </a:rPr>
              <a:t> </a:t>
            </a:r>
            <a:r>
              <a:rPr lang="en-US" altLang="en-US" sz="1800" b="1" dirty="0" err="1">
                <a:solidFill>
                  <a:schemeClr val="accent1">
                    <a:lumMod val="75000"/>
                  </a:schemeClr>
                </a:solidFill>
                <a:latin typeface="+mj-lt"/>
              </a:rPr>
              <a:t>sở</a:t>
            </a:r>
            <a:r>
              <a:rPr lang="en-US" altLang="en-US" sz="1800" b="1" dirty="0">
                <a:solidFill>
                  <a:schemeClr val="accent1">
                    <a:lumMod val="75000"/>
                  </a:schemeClr>
                </a:solidFill>
                <a:latin typeface="+mj-lt"/>
              </a:rPr>
              <a:t> </a:t>
            </a:r>
            <a:r>
              <a:rPr lang="en-US" altLang="en-US" sz="1800" b="1" dirty="0" err="1">
                <a:solidFill>
                  <a:schemeClr val="accent1">
                    <a:lumMod val="75000"/>
                  </a:schemeClr>
                </a:solidFill>
                <a:latin typeface="+mj-lt"/>
              </a:rPr>
              <a:t>hữu</a:t>
            </a:r>
            <a:r>
              <a:rPr lang="en-US" altLang="en-US" sz="1800" b="1" dirty="0">
                <a:solidFill>
                  <a:schemeClr val="accent1">
                    <a:lumMod val="75000"/>
                  </a:schemeClr>
                </a:solidFill>
                <a:latin typeface="+mj-lt"/>
              </a:rPr>
              <a:t> = 147.180/862.000 = 0,17</a:t>
            </a:r>
          </a:p>
          <a:p>
            <a:pPr algn="just"/>
            <a:r>
              <a:rPr lang="en-US" altLang="en-US" sz="1800" dirty="0" err="1">
                <a:solidFill>
                  <a:schemeClr val="accent1">
                    <a:lumMod val="75000"/>
                  </a:schemeClr>
                </a:solidFill>
                <a:latin typeface="+mj-lt"/>
                <a:cs typeface="Tahoma" pitchFamily="34" charset="0"/>
              </a:rPr>
              <a:t>Một</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đồng</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vốn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chủ</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sở</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hữu</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đầu</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tư</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mang</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về</a:t>
            </a:r>
            <a:r>
              <a:rPr lang="en-US" altLang="en-US" sz="1800" dirty="0">
                <a:solidFill>
                  <a:schemeClr val="accent1">
                    <a:lumMod val="75000"/>
                  </a:schemeClr>
                </a:solidFill>
                <a:latin typeface="+mj-lt"/>
                <a:cs typeface="Tahoma" pitchFamily="34" charset="0"/>
              </a:rPr>
              <a:t> 0,17đ </a:t>
            </a:r>
            <a:r>
              <a:rPr lang="en-US" altLang="en-US" sz="1800" dirty="0" err="1">
                <a:solidFill>
                  <a:schemeClr val="accent1">
                    <a:lumMod val="75000"/>
                  </a:schemeClr>
                </a:solidFill>
                <a:latin typeface="+mj-lt"/>
                <a:cs typeface="Tahoma" pitchFamily="34" charset="0"/>
              </a:rPr>
              <a:t>thu</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nhập</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ròng</a:t>
            </a:r>
            <a:endParaRPr lang="en-US" altLang="en-US" sz="1800" dirty="0">
              <a:solidFill>
                <a:schemeClr val="accent1">
                  <a:lumMod val="75000"/>
                </a:schemeClr>
              </a:solidFill>
              <a:latin typeface="+mj-lt"/>
              <a:cs typeface="Tahoma" pitchFamily="34" charset="0"/>
            </a:endParaRPr>
          </a:p>
          <a:p>
            <a:pPr marL="0" indent="0" algn="just">
              <a:buNone/>
            </a:pPr>
            <a:r>
              <a:rPr lang="en-US" altLang="en-US" sz="1800" b="1" dirty="0">
                <a:solidFill>
                  <a:schemeClr val="accent1">
                    <a:lumMod val="75000"/>
                  </a:schemeClr>
                </a:solidFill>
                <a:latin typeface="+mj-lt"/>
                <a:cs typeface="Tahoma" pitchFamily="34" charset="0"/>
              </a:rPr>
              <a:t>5.3. ROA (</a:t>
            </a:r>
            <a:r>
              <a:rPr lang="en-US" altLang="en-US" sz="1800" b="1" dirty="0" err="1">
                <a:solidFill>
                  <a:schemeClr val="accent1">
                    <a:lumMod val="75000"/>
                  </a:schemeClr>
                </a:solidFill>
                <a:latin typeface="+mj-lt"/>
                <a:cs typeface="Tahoma" pitchFamily="34" charset="0"/>
              </a:rPr>
              <a:t>tỷ</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suất</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lợi</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nhuận</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trên</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tổng</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tài</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sản</a:t>
            </a:r>
            <a:r>
              <a:rPr lang="en-US" altLang="en-US" sz="1800" b="1" dirty="0">
                <a:solidFill>
                  <a:schemeClr val="accent1">
                    <a:lumMod val="75000"/>
                  </a:schemeClr>
                </a:solidFill>
                <a:latin typeface="+mj-lt"/>
                <a:cs typeface="Tahoma" pitchFamily="34" charset="0"/>
              </a:rPr>
              <a:t>) – Return On Asset) = Thu </a:t>
            </a:r>
            <a:r>
              <a:rPr lang="en-US" altLang="en-US" sz="1800" b="1" dirty="0" err="1">
                <a:solidFill>
                  <a:schemeClr val="accent1">
                    <a:lumMod val="75000"/>
                  </a:schemeClr>
                </a:solidFill>
                <a:latin typeface="+mj-lt"/>
                <a:cs typeface="Tahoma" pitchFamily="34" charset="0"/>
              </a:rPr>
              <a:t>nhập</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ròng</a:t>
            </a:r>
            <a:r>
              <a:rPr lang="en-US" altLang="en-US" sz="1800" b="1" dirty="0">
                <a:solidFill>
                  <a:schemeClr val="accent1">
                    <a:lumMod val="75000"/>
                  </a:schemeClr>
                </a:solidFill>
                <a:latin typeface="+mj-lt"/>
                <a:cs typeface="Tahoma" pitchFamily="34" charset="0"/>
              </a:rPr>
              <a:t>/</a:t>
            </a:r>
            <a:r>
              <a:rPr lang="en-US" altLang="en-US" sz="1800" b="1" dirty="0" err="1">
                <a:solidFill>
                  <a:schemeClr val="accent1">
                    <a:lumMod val="75000"/>
                  </a:schemeClr>
                </a:solidFill>
                <a:latin typeface="+mj-lt"/>
                <a:cs typeface="Tahoma" pitchFamily="34" charset="0"/>
              </a:rPr>
              <a:t>Tổng</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tài</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sản</a:t>
            </a:r>
            <a:r>
              <a:rPr lang="en-US" altLang="en-US" sz="1800" b="1" dirty="0">
                <a:solidFill>
                  <a:schemeClr val="accent1">
                    <a:lumMod val="75000"/>
                  </a:schemeClr>
                </a:solidFill>
                <a:latin typeface="+mj-lt"/>
                <a:cs typeface="Tahoma" pitchFamily="34" charset="0"/>
              </a:rPr>
              <a:t> = 147.180/1.489.000 = 0,10</a:t>
            </a:r>
          </a:p>
          <a:p>
            <a:pPr algn="just"/>
            <a:r>
              <a:rPr lang="en-US" altLang="en-US" sz="1800" dirty="0" err="1">
                <a:solidFill>
                  <a:schemeClr val="accent1">
                    <a:lumMod val="75000"/>
                  </a:schemeClr>
                </a:solidFill>
                <a:latin typeface="+mj-lt"/>
                <a:cs typeface="Tahoma" pitchFamily="34" charset="0"/>
              </a:rPr>
              <a:t>Một</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đồng</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đầu</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tư</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cho</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tài</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sản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mang</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về</a:t>
            </a:r>
            <a:r>
              <a:rPr lang="en-US" altLang="en-US" sz="1800" dirty="0">
                <a:solidFill>
                  <a:schemeClr val="accent1">
                    <a:lumMod val="75000"/>
                  </a:schemeClr>
                </a:solidFill>
                <a:latin typeface="+mj-lt"/>
                <a:cs typeface="Tahoma" pitchFamily="34" charset="0"/>
              </a:rPr>
              <a:t> 0,10đ </a:t>
            </a:r>
            <a:r>
              <a:rPr lang="en-US" altLang="en-US" sz="1800" dirty="0" err="1">
                <a:solidFill>
                  <a:schemeClr val="accent1">
                    <a:lumMod val="75000"/>
                  </a:schemeClr>
                </a:solidFill>
                <a:latin typeface="+mj-lt"/>
                <a:cs typeface="Tahoma" pitchFamily="34" charset="0"/>
              </a:rPr>
              <a:t>thu</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nhập</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ròng</a:t>
            </a:r>
            <a:r>
              <a:rPr lang="en-US" altLang="en-US" sz="1800" dirty="0">
                <a:solidFill>
                  <a:schemeClr val="accent1">
                    <a:lumMod val="75000"/>
                  </a:schemeClr>
                </a:solidFill>
                <a:latin typeface="+mj-lt"/>
                <a:cs typeface="Tahoma" pitchFamily="34" charset="0"/>
              </a:rPr>
              <a:t>.</a:t>
            </a:r>
          </a:p>
          <a:p>
            <a:pPr algn="just"/>
            <a:endParaRPr lang="en-US" altLang="en-US" sz="1800" dirty="0">
              <a:solidFill>
                <a:schemeClr val="accent1">
                  <a:lumMod val="75000"/>
                </a:schemeClr>
              </a:solidFill>
              <a:latin typeface="+mj-lt"/>
              <a:cs typeface="Tahoma" pitchFamily="34" charset="0"/>
            </a:endParaRPr>
          </a:p>
        </p:txBody>
      </p:sp>
    </p:spTree>
    <p:extLst>
      <p:ext uri="{BB962C8B-B14F-4D97-AF65-F5344CB8AC3E}">
        <p14:creationId xmlns:p14="http://schemas.microsoft.com/office/powerpoint/2010/main" val="1462910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578"/>
            <a:ext cx="8545284" cy="939546"/>
          </a:xfrm>
        </p:spPr>
        <p:txBody>
          <a:bodyPr/>
          <a:lstStyle/>
          <a:p>
            <a:r>
              <a:rPr lang="en-US" altLang="en-US" sz="2100" b="1" dirty="0">
                <a:solidFill>
                  <a:schemeClr val="accent1">
                    <a:lumMod val="75000"/>
                  </a:schemeClr>
                </a:solidFill>
                <a:cs typeface="Tahoma" pitchFamily="34" charset="0"/>
              </a:rPr>
              <a:t>6. Các </a:t>
            </a:r>
            <a:r>
              <a:rPr lang="en-US" altLang="en-US" sz="2100" b="1" dirty="0" err="1">
                <a:solidFill>
                  <a:schemeClr val="accent1">
                    <a:lumMod val="75000"/>
                  </a:schemeClr>
                </a:solidFill>
                <a:cs typeface="Tahoma" pitchFamily="34" charset="0"/>
              </a:rPr>
              <a:t>chỉ</a:t>
            </a:r>
            <a:r>
              <a:rPr lang="en-US" altLang="en-US" sz="2100" b="1" dirty="0">
                <a:solidFill>
                  <a:schemeClr val="accent1">
                    <a:lumMod val="75000"/>
                  </a:schemeClr>
                </a:solidFill>
                <a:cs typeface="Tahoma" pitchFamily="34" charset="0"/>
              </a:rPr>
              <a:t> </a:t>
            </a:r>
            <a:r>
              <a:rPr lang="en-US" altLang="en-US" sz="2100" b="1" dirty="0" err="1">
                <a:solidFill>
                  <a:schemeClr val="accent1">
                    <a:lumMod val="75000"/>
                  </a:schemeClr>
                </a:solidFill>
                <a:cs typeface="Tahoma" pitchFamily="34" charset="0"/>
              </a:rPr>
              <a:t>số</a:t>
            </a:r>
            <a:r>
              <a:rPr lang="en-US" altLang="en-US" sz="2100" b="1" dirty="0">
                <a:solidFill>
                  <a:schemeClr val="accent1">
                    <a:lumMod val="75000"/>
                  </a:schemeClr>
                </a:solidFill>
                <a:cs typeface="Tahoma" pitchFamily="34" charset="0"/>
              </a:rPr>
              <a:t> </a:t>
            </a:r>
            <a:r>
              <a:rPr lang="en-US" altLang="en-US" sz="2100" b="1" dirty="0" err="1">
                <a:solidFill>
                  <a:schemeClr val="accent1">
                    <a:lumMod val="75000"/>
                  </a:schemeClr>
                </a:solidFill>
                <a:cs typeface="Tahoma" pitchFamily="34" charset="0"/>
              </a:rPr>
              <a:t>triển</a:t>
            </a:r>
            <a:r>
              <a:rPr lang="en-US" altLang="en-US" sz="2100" b="1" dirty="0">
                <a:solidFill>
                  <a:schemeClr val="accent1">
                    <a:lumMod val="75000"/>
                  </a:schemeClr>
                </a:solidFill>
                <a:cs typeface="Tahoma" pitchFamily="34" charset="0"/>
              </a:rPr>
              <a:t> </a:t>
            </a:r>
            <a:r>
              <a:rPr lang="en-US" altLang="en-US" sz="2100" b="1" dirty="0" err="1">
                <a:solidFill>
                  <a:schemeClr val="accent1">
                    <a:lumMod val="75000"/>
                  </a:schemeClr>
                </a:solidFill>
                <a:cs typeface="Tahoma" pitchFamily="34" charset="0"/>
              </a:rPr>
              <a:t>vọng</a:t>
            </a:r>
            <a:r>
              <a:rPr lang="en-US" altLang="en-US" sz="2100" b="1" dirty="0">
                <a:solidFill>
                  <a:schemeClr val="accent1">
                    <a:lumMod val="75000"/>
                  </a:schemeClr>
                </a:solidFill>
                <a:cs typeface="Tahoma" pitchFamily="34" charset="0"/>
              </a:rPr>
              <a:t> </a:t>
            </a:r>
            <a:r>
              <a:rPr lang="en-US" altLang="en-US" sz="2100" b="1" dirty="0" err="1">
                <a:solidFill>
                  <a:schemeClr val="accent1">
                    <a:lumMod val="75000"/>
                  </a:schemeClr>
                </a:solidFill>
                <a:cs typeface="Tahoma" pitchFamily="34" charset="0"/>
              </a:rPr>
              <a:t>phát</a:t>
            </a:r>
            <a:r>
              <a:rPr lang="en-US" altLang="en-US" sz="2100" b="1" dirty="0">
                <a:solidFill>
                  <a:schemeClr val="accent1">
                    <a:lumMod val="75000"/>
                  </a:schemeClr>
                </a:solidFill>
                <a:cs typeface="Tahoma" pitchFamily="34" charset="0"/>
              </a:rPr>
              <a:t> </a:t>
            </a:r>
            <a:r>
              <a:rPr lang="en-US" altLang="en-US" sz="2100" b="1" dirty="0" err="1">
                <a:solidFill>
                  <a:schemeClr val="accent1">
                    <a:lumMod val="75000"/>
                  </a:schemeClr>
                </a:solidFill>
                <a:cs typeface="Tahoma" pitchFamily="34" charset="0"/>
              </a:rPr>
              <a:t>triển</a:t>
            </a:r>
            <a:r>
              <a:rPr lang="en-US" altLang="en-US" sz="2100" b="1" dirty="0">
                <a:solidFill>
                  <a:schemeClr val="accent1">
                    <a:lumMod val="75000"/>
                  </a:schemeClr>
                </a:solidFill>
                <a:cs typeface="Tahoma" pitchFamily="34" charset="0"/>
              </a:rPr>
              <a:t> </a:t>
            </a:r>
            <a:endParaRPr lang="en-US" sz="2100" b="1" dirty="0">
              <a:solidFill>
                <a:schemeClr val="accent1">
                  <a:lumMod val="75000"/>
                </a:schemeClr>
              </a:solidFill>
            </a:endParaRPr>
          </a:p>
        </p:txBody>
      </p:sp>
      <p:sp>
        <p:nvSpPr>
          <p:cNvPr id="3" name="Content Placeholder 2"/>
          <p:cNvSpPr>
            <a:spLocks noGrp="1"/>
          </p:cNvSpPr>
          <p:nvPr>
            <p:ph idx="1"/>
          </p:nvPr>
        </p:nvSpPr>
        <p:spPr>
          <a:xfrm>
            <a:off x="457201" y="1019124"/>
            <a:ext cx="8305800" cy="3762426"/>
          </a:xfrm>
        </p:spPr>
        <p:txBody>
          <a:bodyPr/>
          <a:lstStyle/>
          <a:p>
            <a:pPr marL="0" indent="0" algn="just">
              <a:buNone/>
            </a:pPr>
            <a:r>
              <a:rPr lang="en-US" altLang="en-US" sz="1800" b="1" dirty="0">
                <a:solidFill>
                  <a:schemeClr val="accent1">
                    <a:lumMod val="75000"/>
                  </a:schemeClr>
                </a:solidFill>
                <a:latin typeface="+mj-lt"/>
                <a:cs typeface="Tahoma" pitchFamily="34" charset="0"/>
              </a:rPr>
              <a:t>6.1. Chỉ </a:t>
            </a:r>
            <a:r>
              <a:rPr lang="en-US" altLang="en-US" sz="1800" b="1" dirty="0" err="1">
                <a:solidFill>
                  <a:schemeClr val="accent1">
                    <a:lumMod val="75000"/>
                  </a:schemeClr>
                </a:solidFill>
                <a:latin typeface="+mj-lt"/>
                <a:cs typeface="Tahoma" pitchFamily="34" charset="0"/>
              </a:rPr>
              <a:t>số</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giá</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trên</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thu</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nhập</a:t>
            </a:r>
            <a:r>
              <a:rPr lang="en-US" altLang="en-US" sz="1800" b="1" dirty="0">
                <a:solidFill>
                  <a:schemeClr val="accent1">
                    <a:lumMod val="75000"/>
                  </a:schemeClr>
                </a:solidFill>
                <a:latin typeface="+mj-lt"/>
                <a:cs typeface="Tahoma" pitchFamily="34" charset="0"/>
              </a:rPr>
              <a:t> (P/E) = Thị </a:t>
            </a:r>
            <a:r>
              <a:rPr lang="en-US" altLang="en-US" sz="1800" b="1" dirty="0" err="1">
                <a:solidFill>
                  <a:schemeClr val="accent1">
                    <a:lumMod val="75000"/>
                  </a:schemeClr>
                </a:solidFill>
                <a:latin typeface="+mj-lt"/>
                <a:cs typeface="Tahoma" pitchFamily="34" charset="0"/>
              </a:rPr>
              <a:t>giá</a:t>
            </a:r>
            <a:r>
              <a:rPr lang="en-US" altLang="en-US" sz="1800" b="1" dirty="0">
                <a:solidFill>
                  <a:schemeClr val="accent1">
                    <a:lumMod val="75000"/>
                  </a:schemeClr>
                </a:solidFill>
                <a:latin typeface="+mj-lt"/>
                <a:cs typeface="Tahoma" pitchFamily="34" charset="0"/>
              </a:rPr>
              <a:t>/Thu </a:t>
            </a:r>
            <a:r>
              <a:rPr lang="en-US" altLang="en-US" sz="1800" b="1" dirty="0" err="1">
                <a:solidFill>
                  <a:schemeClr val="accent1">
                    <a:lumMod val="75000"/>
                  </a:schemeClr>
                </a:solidFill>
                <a:latin typeface="+mj-lt"/>
                <a:cs typeface="Tahoma" pitchFamily="34" charset="0"/>
              </a:rPr>
              <a:t>nhập</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mỗi</a:t>
            </a:r>
            <a:r>
              <a:rPr lang="en-US" altLang="en-US" sz="1800" b="1" dirty="0">
                <a:solidFill>
                  <a:schemeClr val="accent1">
                    <a:lumMod val="75000"/>
                  </a:schemeClr>
                </a:solidFill>
                <a:latin typeface="+mj-lt"/>
                <a:cs typeface="Tahoma" pitchFamily="34" charset="0"/>
              </a:rPr>
              <a:t> CP = 100.000đ/2.403đ = 42 </a:t>
            </a:r>
            <a:r>
              <a:rPr lang="en-US" altLang="en-US" sz="1800" b="1" dirty="0" err="1">
                <a:solidFill>
                  <a:schemeClr val="accent1">
                    <a:lumMod val="75000"/>
                  </a:schemeClr>
                </a:solidFill>
                <a:latin typeface="+mj-lt"/>
                <a:cs typeface="Tahoma" pitchFamily="34" charset="0"/>
              </a:rPr>
              <a:t>lần</a:t>
            </a:r>
            <a:endParaRPr lang="en-US" altLang="en-US" sz="1800" b="1" dirty="0">
              <a:solidFill>
                <a:schemeClr val="accent1">
                  <a:lumMod val="75000"/>
                </a:schemeClr>
              </a:solidFill>
              <a:latin typeface="+mj-lt"/>
              <a:cs typeface="Tahoma" pitchFamily="34" charset="0"/>
            </a:endParaRPr>
          </a:p>
          <a:p>
            <a:pPr algn="just">
              <a:buNone/>
            </a:pP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Một</a:t>
            </a:r>
            <a:r>
              <a:rPr lang="en-US" altLang="en-US" sz="1800" dirty="0">
                <a:solidFill>
                  <a:schemeClr val="accent1">
                    <a:lumMod val="75000"/>
                  </a:schemeClr>
                </a:solidFill>
                <a:latin typeface="+mj-lt"/>
                <a:cs typeface="Tahoma" pitchFamily="34" charset="0"/>
              </a:rPr>
              <a:t> Cty </a:t>
            </a:r>
            <a:r>
              <a:rPr lang="en-US" altLang="en-US" sz="1800" dirty="0" err="1">
                <a:solidFill>
                  <a:schemeClr val="accent1">
                    <a:lumMod val="75000"/>
                  </a:schemeClr>
                </a:solidFill>
                <a:latin typeface="+mj-lt"/>
                <a:cs typeface="Tahoma" pitchFamily="34" charset="0"/>
              </a:rPr>
              <a:t>thu</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nhập</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ch</a:t>
            </a:r>
            <a:r>
              <a:rPr lang="vi-VN" altLang="en-US" sz="1800" dirty="0">
                <a:solidFill>
                  <a:schemeClr val="accent1">
                    <a:lumMod val="75000"/>
                  </a:schemeClr>
                </a:solidFill>
                <a:latin typeface="+mj-lt"/>
                <a:cs typeface="Tahoma" pitchFamily="34" charset="0"/>
              </a:rPr>
              <a:t>ư</a:t>
            </a:r>
            <a:r>
              <a:rPr lang="en-US" altLang="en-US" sz="1800" dirty="0">
                <a:solidFill>
                  <a:schemeClr val="accent1">
                    <a:lumMod val="75000"/>
                  </a:schemeClr>
                </a:solidFill>
                <a:latin typeface="+mj-lt"/>
                <a:cs typeface="Tahoma" pitchFamily="34" charset="0"/>
              </a:rPr>
              <a:t>a </a:t>
            </a:r>
            <a:r>
              <a:rPr lang="en-US" altLang="en-US" sz="1800" dirty="0" err="1">
                <a:solidFill>
                  <a:schemeClr val="accent1">
                    <a:lumMod val="75000"/>
                  </a:schemeClr>
                </a:solidFill>
                <a:latin typeface="+mj-lt"/>
                <a:cs typeface="Tahoma" pitchFamily="34" charset="0"/>
              </a:rPr>
              <a:t>cao</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nh</a:t>
            </a:r>
            <a:r>
              <a:rPr lang="vi-VN" altLang="en-US" sz="1800" dirty="0">
                <a:solidFill>
                  <a:schemeClr val="accent1">
                    <a:lumMod val="75000"/>
                  </a:schemeClr>
                </a:solidFill>
                <a:latin typeface="+mj-lt"/>
                <a:cs typeface="Tahoma" pitchFamily="34" charset="0"/>
              </a:rPr>
              <a:t>ư</a:t>
            </a:r>
            <a:r>
              <a:rPr lang="en-US" altLang="en-US" sz="1800" dirty="0">
                <a:solidFill>
                  <a:schemeClr val="accent1">
                    <a:lumMod val="75000"/>
                  </a:schemeClr>
                </a:solidFill>
                <a:latin typeface="+mj-lt"/>
                <a:cs typeface="Tahoma" pitchFamily="34" charset="0"/>
              </a:rPr>
              <a:t>ng </a:t>
            </a:r>
            <a:r>
              <a:rPr lang="en-US" altLang="en-US" sz="1800" dirty="0" err="1">
                <a:solidFill>
                  <a:schemeClr val="accent1">
                    <a:lumMod val="75000"/>
                  </a:schemeClr>
                </a:solidFill>
                <a:latin typeface="+mj-lt"/>
                <a:cs typeface="Tahoma" pitchFamily="34" charset="0"/>
              </a:rPr>
              <a:t>nếu</a:t>
            </a:r>
            <a:r>
              <a:rPr lang="en-US" altLang="en-US" sz="1800" dirty="0">
                <a:solidFill>
                  <a:schemeClr val="accent1">
                    <a:lumMod val="75000"/>
                  </a:schemeClr>
                </a:solidFill>
                <a:latin typeface="+mj-lt"/>
                <a:cs typeface="Tahoma" pitchFamily="34" charset="0"/>
              </a:rPr>
              <a:t> </a:t>
            </a:r>
            <a:r>
              <a:rPr lang="vi-VN" altLang="en-US" sz="1800" dirty="0">
                <a:solidFill>
                  <a:schemeClr val="accent1">
                    <a:lumMod val="75000"/>
                  </a:schemeClr>
                </a:solidFill>
                <a:latin typeface="+mj-lt"/>
                <a:cs typeface="Tahoma" pitchFamily="34" charset="0"/>
              </a:rPr>
              <a:t>được</a:t>
            </a:r>
            <a:r>
              <a:rPr lang="en-US" altLang="en-US" sz="1800" dirty="0">
                <a:solidFill>
                  <a:schemeClr val="accent1">
                    <a:lumMod val="75000"/>
                  </a:schemeClr>
                </a:solidFill>
                <a:latin typeface="+mj-lt"/>
                <a:cs typeface="Tahoma" pitchFamily="34" charset="0"/>
              </a:rPr>
              <a:t> thị </a:t>
            </a:r>
            <a:r>
              <a:rPr lang="en-US" altLang="en-US" sz="1800" dirty="0" err="1">
                <a:solidFill>
                  <a:schemeClr val="accent1">
                    <a:lumMod val="75000"/>
                  </a:schemeClr>
                </a:solidFill>
                <a:latin typeface="+mj-lt"/>
                <a:cs typeface="Tahoma" pitchFamily="34" charset="0"/>
              </a:rPr>
              <a:t>tr</a:t>
            </a:r>
            <a:r>
              <a:rPr lang="vi-VN" altLang="en-US" sz="1800" dirty="0">
                <a:solidFill>
                  <a:schemeClr val="accent1">
                    <a:lumMod val="75000"/>
                  </a:schemeClr>
                </a:solidFill>
                <a:latin typeface="+mj-lt"/>
                <a:cs typeface="Tahoma" pitchFamily="34" charset="0"/>
              </a:rPr>
              <a:t>ường</a:t>
            </a:r>
            <a:r>
              <a:rPr lang="en-US" altLang="en-US" sz="1800" dirty="0">
                <a:solidFill>
                  <a:schemeClr val="accent1">
                    <a:lumMod val="75000"/>
                  </a:schemeClr>
                </a:solidFill>
                <a:latin typeface="+mj-lt"/>
                <a:cs typeface="Tahoma" pitchFamily="34" charset="0"/>
              </a:rPr>
              <a:t> </a:t>
            </a:r>
            <a:r>
              <a:rPr lang="vi-VN" altLang="en-US" sz="1800" dirty="0">
                <a:solidFill>
                  <a:schemeClr val="accent1">
                    <a:lumMod val="75000"/>
                  </a:schemeClr>
                </a:solidFill>
                <a:latin typeface="+mj-lt"/>
                <a:cs typeface="Tahoma" pitchFamily="34" charset="0"/>
              </a:rPr>
              <a:t>đánh</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giá</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cao</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về</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tiềm</a:t>
            </a:r>
            <a:r>
              <a:rPr lang="en-US" altLang="en-US" sz="1800" dirty="0">
                <a:solidFill>
                  <a:schemeClr val="accent1">
                    <a:lumMod val="75000"/>
                  </a:schemeClr>
                </a:solidFill>
                <a:latin typeface="+mj-lt"/>
                <a:cs typeface="Tahoma" pitchFamily="34" charset="0"/>
              </a:rPr>
              <a:t> n</a:t>
            </a:r>
            <a:r>
              <a:rPr lang="vi-VN" altLang="en-US" sz="1800" dirty="0">
                <a:solidFill>
                  <a:schemeClr val="accent1">
                    <a:lumMod val="75000"/>
                  </a:schemeClr>
                </a:solidFill>
                <a:latin typeface="+mj-lt"/>
                <a:cs typeface="Tahoma" pitchFamily="34" charset="0"/>
              </a:rPr>
              <a:t>ă</a:t>
            </a:r>
            <a:r>
              <a:rPr lang="en-US" altLang="en-US" sz="1800" dirty="0">
                <a:solidFill>
                  <a:schemeClr val="accent1">
                    <a:lumMod val="75000"/>
                  </a:schemeClr>
                </a:solidFill>
                <a:latin typeface="+mj-lt"/>
                <a:cs typeface="Tahoma" pitchFamily="34" charset="0"/>
              </a:rPr>
              <a:t>ng </a:t>
            </a:r>
            <a:r>
              <a:rPr lang="en-US" altLang="en-US" sz="1800" dirty="0" err="1">
                <a:solidFill>
                  <a:schemeClr val="accent1">
                    <a:lumMod val="75000"/>
                  </a:schemeClr>
                </a:solidFill>
                <a:latin typeface="+mj-lt"/>
                <a:cs typeface="Tahoma" pitchFamily="34" charset="0"/>
              </a:rPr>
              <a:t>phát</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triển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thì</a:t>
            </a:r>
            <a:r>
              <a:rPr lang="en-US" altLang="en-US" sz="1800" dirty="0">
                <a:solidFill>
                  <a:schemeClr val="accent1">
                    <a:lumMod val="75000"/>
                  </a:schemeClr>
                </a:solidFill>
                <a:latin typeface="+mj-lt"/>
                <a:cs typeface="Tahoma" pitchFamily="34" charset="0"/>
              </a:rPr>
              <a:t> P/E </a:t>
            </a:r>
            <a:r>
              <a:rPr lang="en-US" altLang="en-US" sz="1800" dirty="0" err="1">
                <a:solidFill>
                  <a:schemeClr val="accent1">
                    <a:lumMod val="75000"/>
                  </a:schemeClr>
                </a:solidFill>
                <a:latin typeface="+mj-lt"/>
                <a:cs typeface="Tahoma" pitchFamily="34" charset="0"/>
              </a:rPr>
              <a:t>sẽ</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cao</a:t>
            </a:r>
            <a:r>
              <a:rPr lang="en-US" altLang="en-US" sz="1800" dirty="0">
                <a:solidFill>
                  <a:schemeClr val="accent1">
                    <a:lumMod val="75000"/>
                  </a:schemeClr>
                </a:solidFill>
                <a:latin typeface="+mj-lt"/>
                <a:cs typeface="Tahoma" pitchFamily="34" charset="0"/>
              </a:rPr>
              <a:t>. Chỉ </a:t>
            </a:r>
            <a:r>
              <a:rPr lang="en-US" altLang="en-US" sz="1800" dirty="0" err="1">
                <a:solidFill>
                  <a:schemeClr val="accent1">
                    <a:lumMod val="75000"/>
                  </a:schemeClr>
                </a:solidFill>
                <a:latin typeface="+mj-lt"/>
                <a:cs typeface="Tahoma" pitchFamily="34" charset="0"/>
              </a:rPr>
              <a:t>số</a:t>
            </a:r>
            <a:r>
              <a:rPr lang="en-US" altLang="en-US" sz="1800" dirty="0">
                <a:solidFill>
                  <a:schemeClr val="accent1">
                    <a:lumMod val="75000"/>
                  </a:schemeClr>
                </a:solidFill>
                <a:latin typeface="+mj-lt"/>
                <a:cs typeface="Tahoma" pitchFamily="34" charset="0"/>
              </a:rPr>
              <a:t> P/E ở </a:t>
            </a:r>
            <a:r>
              <a:rPr lang="en-US" altLang="en-US" sz="1800" dirty="0" err="1">
                <a:solidFill>
                  <a:schemeClr val="accent1">
                    <a:lumMod val="75000"/>
                  </a:schemeClr>
                </a:solidFill>
                <a:latin typeface="+mj-lt"/>
                <a:cs typeface="Tahoma" pitchFamily="34" charset="0"/>
              </a:rPr>
              <a:t>vào</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khoảng</a:t>
            </a:r>
            <a:r>
              <a:rPr lang="en-US" altLang="en-US" sz="1800" dirty="0">
                <a:solidFill>
                  <a:schemeClr val="accent1">
                    <a:lumMod val="75000"/>
                  </a:schemeClr>
                </a:solidFill>
                <a:latin typeface="+mj-lt"/>
                <a:cs typeface="Tahoma" pitchFamily="34" charset="0"/>
              </a:rPr>
              <a:t> 10 là </a:t>
            </a:r>
            <a:r>
              <a:rPr lang="en-US" altLang="en-US" sz="1800" dirty="0" err="1">
                <a:solidFill>
                  <a:schemeClr val="accent1">
                    <a:lumMod val="75000"/>
                  </a:schemeClr>
                </a:solidFill>
                <a:latin typeface="+mj-lt"/>
                <a:cs typeface="Tahoma" pitchFamily="34" charset="0"/>
              </a:rPr>
              <a:t>cao</a:t>
            </a:r>
            <a:r>
              <a:rPr lang="en-US" altLang="en-US" sz="1800" dirty="0">
                <a:solidFill>
                  <a:schemeClr val="accent1">
                    <a:lumMod val="75000"/>
                  </a:schemeClr>
                </a:solidFill>
                <a:latin typeface="+mj-lt"/>
                <a:cs typeface="Tahoma" pitchFamily="34" charset="0"/>
              </a:rPr>
              <a:t>.</a:t>
            </a:r>
          </a:p>
          <a:p>
            <a:pPr algn="just">
              <a:buNone/>
            </a:pPr>
            <a:r>
              <a:rPr lang="en-US" altLang="en-US" sz="1800" b="1" dirty="0">
                <a:solidFill>
                  <a:schemeClr val="accent1">
                    <a:lumMod val="75000"/>
                  </a:schemeClr>
                </a:solidFill>
                <a:latin typeface="+mj-lt"/>
                <a:cs typeface="Tahoma" pitchFamily="34" charset="0"/>
              </a:rPr>
              <a:t>6.2. Chỉ </a:t>
            </a:r>
            <a:r>
              <a:rPr lang="en-US" altLang="en-US" sz="1800" b="1" dirty="0" err="1">
                <a:solidFill>
                  <a:schemeClr val="accent1">
                    <a:lumMod val="75000"/>
                  </a:schemeClr>
                </a:solidFill>
                <a:latin typeface="+mj-lt"/>
                <a:cs typeface="Tahoma" pitchFamily="34" charset="0"/>
              </a:rPr>
              <a:t>số</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giá</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trên</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giá</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trị</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sổ</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sách</a:t>
            </a:r>
            <a:r>
              <a:rPr lang="en-US" altLang="en-US" sz="1800" b="1" dirty="0">
                <a:solidFill>
                  <a:schemeClr val="accent1">
                    <a:lumMod val="75000"/>
                  </a:schemeClr>
                </a:solidFill>
                <a:latin typeface="+mj-lt"/>
                <a:cs typeface="Tahoma" pitchFamily="34" charset="0"/>
              </a:rPr>
              <a:t> (P/B) = Thị </a:t>
            </a:r>
            <a:r>
              <a:rPr lang="en-US" altLang="en-US" sz="1800" b="1" dirty="0" err="1">
                <a:solidFill>
                  <a:schemeClr val="accent1">
                    <a:lumMod val="75000"/>
                  </a:schemeClr>
                </a:solidFill>
                <a:latin typeface="+mj-lt"/>
                <a:cs typeface="Tahoma" pitchFamily="34" charset="0"/>
              </a:rPr>
              <a:t>giá</a:t>
            </a:r>
            <a:r>
              <a:rPr lang="en-US" altLang="en-US" sz="1800" b="1" dirty="0">
                <a:solidFill>
                  <a:schemeClr val="accent1">
                    <a:lumMod val="75000"/>
                  </a:schemeClr>
                </a:solidFill>
                <a:latin typeface="+mj-lt"/>
                <a:cs typeface="Tahoma" pitchFamily="34" charset="0"/>
              </a:rPr>
              <a:t>/Giá </a:t>
            </a:r>
            <a:r>
              <a:rPr lang="en-US" altLang="en-US" sz="1800" b="1" dirty="0" err="1">
                <a:solidFill>
                  <a:schemeClr val="accent1">
                    <a:lumMod val="75000"/>
                  </a:schemeClr>
                </a:solidFill>
                <a:latin typeface="+mj-lt"/>
                <a:cs typeface="Tahoma" pitchFamily="34" charset="0"/>
              </a:rPr>
              <a:t>trị</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sổ</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sách</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mỗi</a:t>
            </a:r>
            <a:r>
              <a:rPr lang="en-US" altLang="en-US" sz="1800" b="1" dirty="0">
                <a:solidFill>
                  <a:schemeClr val="accent1">
                    <a:lumMod val="75000"/>
                  </a:schemeClr>
                </a:solidFill>
                <a:latin typeface="+mj-lt"/>
                <a:cs typeface="Tahoma" pitchFamily="34" charset="0"/>
              </a:rPr>
              <a:t> CP</a:t>
            </a:r>
          </a:p>
          <a:p>
            <a:pPr algn="just">
              <a:buNone/>
            </a:pPr>
            <a:r>
              <a:rPr lang="en-US" altLang="en-US" sz="1800" dirty="0">
                <a:solidFill>
                  <a:schemeClr val="accent1">
                    <a:lumMod val="75000"/>
                  </a:schemeClr>
                </a:solidFill>
                <a:latin typeface="+mj-lt"/>
                <a:cs typeface="Tahoma" pitchFamily="34" charset="0"/>
              </a:rPr>
              <a:t> 	T</a:t>
            </a:r>
            <a:r>
              <a:rPr lang="vi-VN" altLang="en-US" sz="1800" dirty="0">
                <a:solidFill>
                  <a:schemeClr val="accent1">
                    <a:lumMod val="75000"/>
                  </a:schemeClr>
                </a:solidFill>
                <a:latin typeface="+mj-lt"/>
                <a:cs typeface="Tahoma" pitchFamily="34" charset="0"/>
              </a:rPr>
              <a:t>ươ</a:t>
            </a:r>
            <a:r>
              <a:rPr lang="en-US" altLang="en-US" sz="1800" dirty="0">
                <a:solidFill>
                  <a:schemeClr val="accent1">
                    <a:lumMod val="75000"/>
                  </a:schemeClr>
                </a:solidFill>
                <a:latin typeface="+mj-lt"/>
                <a:cs typeface="Tahoma" pitchFamily="34" charset="0"/>
              </a:rPr>
              <a:t>ng </a:t>
            </a:r>
            <a:r>
              <a:rPr lang="en-US" altLang="en-US" sz="1800" dirty="0" err="1">
                <a:solidFill>
                  <a:schemeClr val="accent1">
                    <a:lumMod val="75000"/>
                  </a:schemeClr>
                </a:solidFill>
                <a:latin typeface="+mj-lt"/>
                <a:cs typeface="Tahoma" pitchFamily="34" charset="0"/>
              </a:rPr>
              <a:t>tự</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nh</a:t>
            </a:r>
            <a:r>
              <a:rPr lang="vi-VN" altLang="en-US" sz="1800" dirty="0">
                <a:solidFill>
                  <a:schemeClr val="accent1">
                    <a:lumMod val="75000"/>
                  </a:schemeClr>
                </a:solidFill>
                <a:latin typeface="+mj-lt"/>
                <a:cs typeface="Tahoma" pitchFamily="34" charset="0"/>
              </a:rPr>
              <a:t>ư</a:t>
            </a:r>
            <a:r>
              <a:rPr lang="en-US" altLang="en-US" sz="1800" dirty="0">
                <a:solidFill>
                  <a:schemeClr val="accent1">
                    <a:lumMod val="75000"/>
                  </a:schemeClr>
                </a:solidFill>
                <a:latin typeface="+mj-lt"/>
                <a:cs typeface="Tahoma" pitchFamily="34" charset="0"/>
              </a:rPr>
              <a:t> P/E, </a:t>
            </a:r>
            <a:r>
              <a:rPr lang="en-US" altLang="en-US" sz="1800" dirty="0" err="1">
                <a:solidFill>
                  <a:schemeClr val="accent1">
                    <a:lumMod val="75000"/>
                  </a:schemeClr>
                </a:solidFill>
                <a:latin typeface="+mj-lt"/>
                <a:cs typeface="Tahoma" pitchFamily="34" charset="0"/>
              </a:rPr>
              <a:t>chỉ</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tiêu</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này</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càng</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cao</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chứng</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tỏ</a:t>
            </a:r>
            <a:r>
              <a:rPr lang="en-US" altLang="en-US" sz="1800" dirty="0">
                <a:solidFill>
                  <a:schemeClr val="accent1">
                    <a:lumMod val="75000"/>
                  </a:schemeClr>
                </a:solidFill>
                <a:latin typeface="+mj-lt"/>
                <a:cs typeface="Tahoma" pitchFamily="34" charset="0"/>
              </a:rPr>
              <a:t> Cty </a:t>
            </a:r>
            <a:r>
              <a:rPr lang="en-US" altLang="en-US" sz="1800" dirty="0" err="1">
                <a:solidFill>
                  <a:schemeClr val="accent1">
                    <a:lumMod val="75000"/>
                  </a:schemeClr>
                </a:solidFill>
                <a:latin typeface="+mj-lt"/>
                <a:cs typeface="Tahoma" pitchFamily="34" charset="0"/>
              </a:rPr>
              <a:t>càng</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có</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khả</a:t>
            </a:r>
            <a:r>
              <a:rPr lang="en-US" altLang="en-US" sz="1800" dirty="0">
                <a:solidFill>
                  <a:schemeClr val="accent1">
                    <a:lumMod val="75000"/>
                  </a:schemeClr>
                </a:solidFill>
                <a:latin typeface="+mj-lt"/>
                <a:cs typeface="Tahoma" pitchFamily="34" charset="0"/>
              </a:rPr>
              <a:t> n</a:t>
            </a:r>
            <a:r>
              <a:rPr lang="vi-VN" altLang="en-US" sz="1800" dirty="0">
                <a:solidFill>
                  <a:schemeClr val="accent1">
                    <a:lumMod val="75000"/>
                  </a:schemeClr>
                </a:solidFill>
                <a:latin typeface="+mj-lt"/>
                <a:cs typeface="Tahoma" pitchFamily="34" charset="0"/>
              </a:rPr>
              <a:t>ă</a:t>
            </a:r>
            <a:r>
              <a:rPr lang="en-US" altLang="en-US" sz="1800" dirty="0">
                <a:solidFill>
                  <a:schemeClr val="accent1">
                    <a:lumMod val="75000"/>
                  </a:schemeClr>
                </a:solidFill>
                <a:latin typeface="+mj-lt"/>
                <a:cs typeface="Tahoma" pitchFamily="34" charset="0"/>
              </a:rPr>
              <a:t>ng </a:t>
            </a:r>
            <a:r>
              <a:rPr lang="en-US" altLang="en-US" sz="1800" dirty="0" err="1">
                <a:solidFill>
                  <a:schemeClr val="accent1">
                    <a:lumMod val="75000"/>
                  </a:schemeClr>
                </a:solidFill>
                <a:latin typeface="+mj-lt"/>
                <a:cs typeface="Tahoma" pitchFamily="34" charset="0"/>
              </a:rPr>
              <a:t>phát</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triển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trong</a:t>
            </a:r>
            <a:r>
              <a:rPr lang="en-US" altLang="en-US" sz="1800" dirty="0">
                <a:solidFill>
                  <a:schemeClr val="accent1">
                    <a:lumMod val="75000"/>
                  </a:schemeClr>
                </a:solidFill>
                <a:latin typeface="+mj-lt"/>
                <a:cs typeface="Tahoma" pitchFamily="34" charset="0"/>
              </a:rPr>
              <a:t> t</a:t>
            </a:r>
            <a:r>
              <a:rPr lang="vi-VN" altLang="en-US" sz="1800" dirty="0">
                <a:solidFill>
                  <a:schemeClr val="accent1">
                    <a:lumMod val="75000"/>
                  </a:schemeClr>
                </a:solidFill>
                <a:latin typeface="+mj-lt"/>
                <a:cs typeface="Tahoma" pitchFamily="34" charset="0"/>
              </a:rPr>
              <a:t>ươ</a:t>
            </a:r>
            <a:r>
              <a:rPr lang="en-US" altLang="en-US" sz="1800" dirty="0">
                <a:solidFill>
                  <a:schemeClr val="accent1">
                    <a:lumMod val="75000"/>
                  </a:schemeClr>
                </a:solidFill>
                <a:latin typeface="+mj-lt"/>
                <a:cs typeface="Tahoma" pitchFamily="34" charset="0"/>
              </a:rPr>
              <a:t>ng </a:t>
            </a:r>
            <a:r>
              <a:rPr lang="en-US" altLang="en-US" sz="1800" dirty="0" err="1">
                <a:solidFill>
                  <a:schemeClr val="accent1">
                    <a:lumMod val="75000"/>
                  </a:schemeClr>
                </a:solidFill>
                <a:latin typeface="+mj-lt"/>
                <a:cs typeface="Tahoma" pitchFamily="34" charset="0"/>
              </a:rPr>
              <a:t>lai</a:t>
            </a:r>
            <a:r>
              <a:rPr lang="en-US" altLang="en-US" sz="1800" dirty="0">
                <a:solidFill>
                  <a:schemeClr val="accent1">
                    <a:lumMod val="75000"/>
                  </a:schemeClr>
                </a:solidFill>
                <a:latin typeface="+mj-lt"/>
                <a:cs typeface="Tahoma" pitchFamily="34" charset="0"/>
              </a:rPr>
              <a:t>.</a:t>
            </a:r>
          </a:p>
          <a:p>
            <a:pPr algn="just"/>
            <a:r>
              <a:rPr lang="en-US" altLang="en-US" sz="1800" b="1" dirty="0">
                <a:solidFill>
                  <a:schemeClr val="accent1">
                    <a:lumMod val="75000"/>
                  </a:schemeClr>
                </a:solidFill>
                <a:latin typeface="+mj-lt"/>
                <a:cs typeface="Tahoma" pitchFamily="34" charset="0"/>
              </a:rPr>
              <a:t>Giá </a:t>
            </a:r>
            <a:r>
              <a:rPr lang="en-US" altLang="en-US" sz="1800" b="1" dirty="0" err="1">
                <a:solidFill>
                  <a:schemeClr val="accent1">
                    <a:lumMod val="75000"/>
                  </a:schemeClr>
                </a:solidFill>
                <a:latin typeface="+mj-lt"/>
                <a:cs typeface="Tahoma" pitchFamily="34" charset="0"/>
              </a:rPr>
              <a:t>trị</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sổ</a:t>
            </a:r>
            <a:r>
              <a:rPr lang="en-US" altLang="en-US" sz="1800" b="1" dirty="0">
                <a:solidFill>
                  <a:schemeClr val="accent1">
                    <a:lumMod val="75000"/>
                  </a:schemeClr>
                </a:solidFill>
                <a:latin typeface="+mj-lt"/>
                <a:cs typeface="Tahoma" pitchFamily="34" charset="0"/>
              </a:rPr>
              <a:t> </a:t>
            </a:r>
            <a:r>
              <a:rPr lang="en-US" altLang="en-US" sz="1800" b="1" dirty="0" err="1">
                <a:solidFill>
                  <a:schemeClr val="accent1">
                    <a:lumMod val="75000"/>
                  </a:schemeClr>
                </a:solidFill>
                <a:latin typeface="+mj-lt"/>
                <a:cs typeface="Tahoma" pitchFamily="34" charset="0"/>
              </a:rPr>
              <a:t>sách</a:t>
            </a:r>
            <a:r>
              <a:rPr lang="en-US" altLang="en-US" sz="1800" b="1" dirty="0">
                <a:solidFill>
                  <a:schemeClr val="accent1">
                    <a:lumMod val="75000"/>
                  </a:schemeClr>
                </a:solidFill>
                <a:latin typeface="+mj-lt"/>
                <a:cs typeface="Tahoma" pitchFamily="34" charset="0"/>
              </a:rPr>
              <a:t> (Thư </a:t>
            </a:r>
            <a:r>
              <a:rPr lang="en-US" altLang="en-US" sz="1800" b="1" dirty="0" err="1">
                <a:solidFill>
                  <a:schemeClr val="accent1">
                    <a:lumMod val="75000"/>
                  </a:schemeClr>
                </a:solidFill>
                <a:latin typeface="+mj-lt"/>
                <a:cs typeface="Tahoma" pitchFamily="34" charset="0"/>
              </a:rPr>
              <a:t>giá</a:t>
            </a:r>
            <a:r>
              <a:rPr lang="en-US" altLang="en-US" sz="1800" b="1" dirty="0">
                <a:solidFill>
                  <a:schemeClr val="accent1">
                    <a:lumMod val="75000"/>
                  </a:schemeClr>
                </a:solidFill>
                <a:latin typeface="+mj-lt"/>
                <a:cs typeface="Tahoma" pitchFamily="34" charset="0"/>
              </a:rPr>
              <a:t>) </a:t>
            </a:r>
            <a:r>
              <a:rPr lang="en-US" altLang="en-US" sz="1800" dirty="0">
                <a:solidFill>
                  <a:schemeClr val="accent1">
                    <a:lumMod val="75000"/>
                  </a:schemeClr>
                </a:solidFill>
                <a:latin typeface="+mj-lt"/>
                <a:cs typeface="Tahoma" pitchFamily="34" charset="0"/>
              </a:rPr>
              <a:t>= (VCP </a:t>
            </a:r>
            <a:r>
              <a:rPr lang="en-US" altLang="en-US" sz="1800" dirty="0" err="1">
                <a:solidFill>
                  <a:schemeClr val="accent1">
                    <a:lumMod val="75000"/>
                  </a:schemeClr>
                </a:solidFill>
                <a:latin typeface="+mj-lt"/>
                <a:cs typeface="Tahoma" pitchFamily="34" charset="0"/>
              </a:rPr>
              <a:t>thường</a:t>
            </a:r>
            <a:r>
              <a:rPr lang="en-US" altLang="en-US" sz="1800" dirty="0">
                <a:solidFill>
                  <a:schemeClr val="accent1">
                    <a:lumMod val="75000"/>
                  </a:schemeClr>
                </a:solidFill>
                <a:latin typeface="+mj-lt"/>
                <a:cs typeface="Tahoma" pitchFamily="34" charset="0"/>
              </a:rPr>
              <a:t> + </a:t>
            </a:r>
            <a:r>
              <a:rPr lang="en-US" altLang="en-US" sz="1800" dirty="0" err="1">
                <a:solidFill>
                  <a:schemeClr val="accent1">
                    <a:lumMod val="75000"/>
                  </a:schemeClr>
                </a:solidFill>
                <a:latin typeface="+mj-lt"/>
                <a:cs typeface="Tahoma" pitchFamily="34" charset="0"/>
              </a:rPr>
              <a:t>Vốn</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Thặng</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dư</a:t>
            </a:r>
            <a:r>
              <a:rPr lang="en-US" altLang="en-US" sz="1800" dirty="0">
                <a:solidFill>
                  <a:schemeClr val="accent1">
                    <a:lumMod val="75000"/>
                  </a:schemeClr>
                </a:solidFill>
                <a:latin typeface="+mj-lt"/>
                <a:cs typeface="Tahoma" pitchFamily="34" charset="0"/>
              </a:rPr>
              <a:t> + Thu </a:t>
            </a:r>
            <a:r>
              <a:rPr lang="en-US" altLang="en-US" sz="1800" dirty="0" err="1">
                <a:solidFill>
                  <a:schemeClr val="accent1">
                    <a:lumMod val="75000"/>
                  </a:schemeClr>
                </a:solidFill>
                <a:latin typeface="+mj-lt"/>
                <a:cs typeface="Tahoma" pitchFamily="34" charset="0"/>
              </a:rPr>
              <a:t>nhập</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giữ</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lại</a:t>
            </a:r>
            <a:r>
              <a:rPr lang="en-US" altLang="en-US" sz="1800" dirty="0">
                <a:solidFill>
                  <a:schemeClr val="accent1">
                    <a:lumMod val="75000"/>
                  </a:schemeClr>
                </a:solidFill>
                <a:latin typeface="+mj-lt"/>
                <a:cs typeface="Tahoma" pitchFamily="34" charset="0"/>
              </a:rPr>
              <a:t>)/Số CPT </a:t>
            </a:r>
            <a:r>
              <a:rPr lang="en-US" altLang="en-US" sz="1800" dirty="0" err="1">
                <a:solidFill>
                  <a:schemeClr val="accent1">
                    <a:lumMod val="75000"/>
                  </a:schemeClr>
                </a:solidFill>
                <a:latin typeface="+mj-lt"/>
                <a:cs typeface="Tahoma" pitchFamily="34" charset="0"/>
              </a:rPr>
              <a:t>đang</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lưu</a:t>
            </a:r>
            <a:r>
              <a:rPr lang="en-US" altLang="en-US" sz="1800" dirty="0">
                <a:solidFill>
                  <a:schemeClr val="accent1">
                    <a:lumMod val="75000"/>
                  </a:schemeClr>
                </a:solidFill>
                <a:latin typeface="+mj-lt"/>
                <a:cs typeface="Tahoma" pitchFamily="34" charset="0"/>
              </a:rPr>
              <a:t> </a:t>
            </a:r>
            <a:r>
              <a:rPr lang="en-US" altLang="en-US" sz="1800" dirty="0" err="1">
                <a:solidFill>
                  <a:schemeClr val="accent1">
                    <a:lumMod val="75000"/>
                  </a:schemeClr>
                </a:solidFill>
                <a:latin typeface="+mj-lt"/>
                <a:cs typeface="Tahoma" pitchFamily="34" charset="0"/>
              </a:rPr>
              <a:t>hành</a:t>
            </a:r>
            <a:r>
              <a:rPr lang="en-US" altLang="en-US" sz="1800" dirty="0">
                <a:solidFill>
                  <a:schemeClr val="accent1">
                    <a:lumMod val="75000"/>
                  </a:schemeClr>
                </a:solidFill>
                <a:latin typeface="+mj-lt"/>
                <a:cs typeface="Tahoma" pitchFamily="34" charset="0"/>
              </a:rPr>
              <a:t> = (600.000 + 52.000 + 160.000)/60.000 = 13.533đ</a:t>
            </a:r>
          </a:p>
          <a:p>
            <a:pPr algn="just"/>
            <a:r>
              <a:rPr lang="en-US" altLang="en-US" sz="1800" dirty="0">
                <a:solidFill>
                  <a:schemeClr val="accent1">
                    <a:lumMod val="75000"/>
                  </a:schemeClr>
                </a:solidFill>
                <a:latin typeface="+mj-lt"/>
                <a:cs typeface="Tahoma" pitchFamily="34" charset="0"/>
              </a:rPr>
              <a:t>P/B = 100.000đ/13.533đ = 7,4 </a:t>
            </a:r>
            <a:r>
              <a:rPr lang="en-US" altLang="en-US" sz="1800" dirty="0" err="1">
                <a:solidFill>
                  <a:schemeClr val="accent1">
                    <a:lumMod val="75000"/>
                  </a:schemeClr>
                </a:solidFill>
                <a:latin typeface="+mj-lt"/>
                <a:cs typeface="Tahoma" pitchFamily="34" charset="0"/>
              </a:rPr>
              <a:t>lần</a:t>
            </a:r>
            <a:endParaRPr lang="en-US" altLang="en-US" sz="1800" dirty="0">
              <a:solidFill>
                <a:schemeClr val="accent1">
                  <a:lumMod val="75000"/>
                </a:schemeClr>
              </a:solidFill>
              <a:latin typeface="+mj-lt"/>
              <a:cs typeface="Tahoma" pitchFamily="34" charset="0"/>
            </a:endParaRPr>
          </a:p>
          <a:p>
            <a:pPr marL="0" indent="0" algn="just">
              <a:buNone/>
            </a:pPr>
            <a:r>
              <a:rPr lang="en-US" altLang="en-US" sz="1800" b="1" dirty="0">
                <a:solidFill>
                  <a:schemeClr val="accent1">
                    <a:lumMod val="75000"/>
                  </a:schemeClr>
                </a:solidFill>
                <a:latin typeface="+mj-lt"/>
              </a:rPr>
              <a:t>6.3. </a:t>
            </a:r>
            <a:r>
              <a:rPr lang="en-US" altLang="en-US" sz="1800" b="1" dirty="0" err="1">
                <a:solidFill>
                  <a:schemeClr val="accent1">
                    <a:lumMod val="75000"/>
                  </a:schemeClr>
                </a:solidFill>
                <a:latin typeface="+mj-lt"/>
              </a:rPr>
              <a:t>Tốc</a:t>
            </a:r>
            <a:r>
              <a:rPr lang="en-US" altLang="en-US" sz="1800" b="1" dirty="0">
                <a:solidFill>
                  <a:schemeClr val="accent1">
                    <a:lumMod val="75000"/>
                  </a:schemeClr>
                </a:solidFill>
                <a:latin typeface="+mj-lt"/>
              </a:rPr>
              <a:t> </a:t>
            </a:r>
            <a:r>
              <a:rPr lang="en-US" altLang="en-US" sz="1800" b="1" dirty="0" err="1">
                <a:solidFill>
                  <a:schemeClr val="accent1">
                    <a:lumMod val="75000"/>
                  </a:schemeClr>
                </a:solidFill>
                <a:latin typeface="+mj-lt"/>
              </a:rPr>
              <a:t>độ</a:t>
            </a:r>
            <a:r>
              <a:rPr lang="en-US" altLang="en-US" sz="1800" b="1" dirty="0">
                <a:solidFill>
                  <a:schemeClr val="accent1">
                    <a:lumMod val="75000"/>
                  </a:schemeClr>
                </a:solidFill>
                <a:latin typeface="+mj-lt"/>
              </a:rPr>
              <a:t> </a:t>
            </a:r>
            <a:r>
              <a:rPr lang="en-US" altLang="en-US" sz="1800" b="1" dirty="0" err="1">
                <a:solidFill>
                  <a:schemeClr val="accent1">
                    <a:lumMod val="75000"/>
                  </a:schemeClr>
                </a:solidFill>
                <a:latin typeface="+mj-lt"/>
              </a:rPr>
              <a:t>tăng</a:t>
            </a:r>
            <a:r>
              <a:rPr lang="en-US" altLang="en-US" sz="1800" b="1" dirty="0">
                <a:solidFill>
                  <a:schemeClr val="accent1">
                    <a:lumMod val="75000"/>
                  </a:schemeClr>
                </a:solidFill>
                <a:latin typeface="+mj-lt"/>
              </a:rPr>
              <a:t> </a:t>
            </a:r>
            <a:r>
              <a:rPr lang="en-US" altLang="en-US" sz="1800" b="1" dirty="0" err="1">
                <a:solidFill>
                  <a:schemeClr val="accent1">
                    <a:lumMod val="75000"/>
                  </a:schemeClr>
                </a:solidFill>
                <a:latin typeface="+mj-lt"/>
              </a:rPr>
              <a:t>trưởng</a:t>
            </a:r>
            <a:r>
              <a:rPr lang="en-US" altLang="en-US" sz="1800" b="1" dirty="0">
                <a:solidFill>
                  <a:schemeClr val="accent1">
                    <a:lumMod val="75000"/>
                  </a:schemeClr>
                </a:solidFill>
                <a:latin typeface="+mj-lt"/>
              </a:rPr>
              <a:t> (g)  = </a:t>
            </a:r>
            <a:r>
              <a:rPr lang="en-US" altLang="en-US" sz="1800" dirty="0">
                <a:solidFill>
                  <a:schemeClr val="accent1">
                    <a:lumMod val="75000"/>
                  </a:schemeClr>
                </a:solidFill>
                <a:latin typeface="+mj-lt"/>
              </a:rPr>
              <a:t>ROE x % </a:t>
            </a:r>
            <a:r>
              <a:rPr lang="en-US" altLang="en-US" sz="1800" dirty="0" err="1">
                <a:solidFill>
                  <a:schemeClr val="accent1">
                    <a:lumMod val="75000"/>
                  </a:schemeClr>
                </a:solidFill>
                <a:latin typeface="+mj-lt"/>
              </a:rPr>
              <a:t>thu</a:t>
            </a:r>
            <a:r>
              <a:rPr lang="en-US" altLang="en-US" sz="1800" dirty="0">
                <a:solidFill>
                  <a:schemeClr val="accent1">
                    <a:lumMod val="75000"/>
                  </a:schemeClr>
                </a:solidFill>
                <a:latin typeface="+mj-lt"/>
              </a:rPr>
              <a:t> </a:t>
            </a:r>
            <a:r>
              <a:rPr lang="en-US" altLang="en-US" sz="1800" dirty="0" err="1">
                <a:solidFill>
                  <a:schemeClr val="accent1">
                    <a:lumMod val="75000"/>
                  </a:schemeClr>
                </a:solidFill>
                <a:latin typeface="+mj-lt"/>
              </a:rPr>
              <a:t>nhập</a:t>
            </a:r>
            <a:r>
              <a:rPr lang="en-US" altLang="en-US" sz="1800" dirty="0">
                <a:solidFill>
                  <a:schemeClr val="accent1">
                    <a:lumMod val="75000"/>
                  </a:schemeClr>
                </a:solidFill>
                <a:latin typeface="+mj-lt"/>
              </a:rPr>
              <a:t> </a:t>
            </a:r>
            <a:r>
              <a:rPr lang="en-US" altLang="en-US" sz="1800" dirty="0" err="1">
                <a:solidFill>
                  <a:schemeClr val="accent1">
                    <a:lumMod val="75000"/>
                  </a:schemeClr>
                </a:solidFill>
                <a:latin typeface="+mj-lt"/>
              </a:rPr>
              <a:t>giữ</a:t>
            </a:r>
            <a:r>
              <a:rPr lang="en-US" altLang="en-US" sz="1800" dirty="0">
                <a:solidFill>
                  <a:schemeClr val="accent1">
                    <a:lumMod val="75000"/>
                  </a:schemeClr>
                </a:solidFill>
                <a:latin typeface="+mj-lt"/>
              </a:rPr>
              <a:t> </a:t>
            </a:r>
            <a:r>
              <a:rPr lang="en-US" altLang="en-US" sz="1800" dirty="0" err="1">
                <a:solidFill>
                  <a:schemeClr val="accent1">
                    <a:lumMod val="75000"/>
                  </a:schemeClr>
                </a:solidFill>
                <a:latin typeface="+mj-lt"/>
              </a:rPr>
              <a:t>lại</a:t>
            </a:r>
            <a:r>
              <a:rPr lang="en-US" altLang="en-US" sz="1800" dirty="0">
                <a:solidFill>
                  <a:schemeClr val="accent1">
                    <a:lumMod val="75000"/>
                  </a:schemeClr>
                </a:solidFill>
                <a:latin typeface="+mj-lt"/>
              </a:rPr>
              <a:t> = 0,17 x 0,4 = 0,068 (6,8%)</a:t>
            </a:r>
          </a:p>
          <a:p>
            <a:pPr algn="just">
              <a:buNone/>
            </a:pPr>
            <a:endParaRPr lang="en-US" altLang="en-US" sz="1800" dirty="0">
              <a:solidFill>
                <a:schemeClr val="accent1">
                  <a:lumMod val="75000"/>
                </a:schemeClr>
              </a:solidFill>
              <a:latin typeface="+mj-lt"/>
              <a:cs typeface="Tahoma" pitchFamily="34" charset="0"/>
            </a:endParaRPr>
          </a:p>
        </p:txBody>
      </p:sp>
    </p:spTree>
    <p:extLst>
      <p:ext uri="{BB962C8B-B14F-4D97-AF65-F5344CB8AC3E}">
        <p14:creationId xmlns:p14="http://schemas.microsoft.com/office/powerpoint/2010/main" val="1197256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9578"/>
            <a:ext cx="8469084" cy="939546"/>
          </a:xfrm>
        </p:spPr>
        <p:txBody>
          <a:bodyPr/>
          <a:lstStyle/>
          <a:p>
            <a:r>
              <a:rPr lang="en-US" sz="2100" b="1" dirty="0">
                <a:solidFill>
                  <a:schemeClr val="accent1">
                    <a:lumMod val="75000"/>
                  </a:schemeClr>
                </a:solidFill>
              </a:rPr>
              <a:t>Tài </a:t>
            </a:r>
            <a:r>
              <a:rPr lang="en-US" sz="2100" b="1" dirty="0" err="1">
                <a:solidFill>
                  <a:schemeClr val="accent1">
                    <a:lumMod val="75000"/>
                  </a:schemeClr>
                </a:solidFill>
              </a:rPr>
              <a:t>liệu</a:t>
            </a:r>
            <a:r>
              <a:rPr lang="en-US" sz="2100" b="1" dirty="0">
                <a:solidFill>
                  <a:schemeClr val="accent1">
                    <a:lumMod val="75000"/>
                  </a:schemeClr>
                </a:solidFill>
              </a:rPr>
              <a:t> </a:t>
            </a:r>
            <a:r>
              <a:rPr lang="en-US" sz="2100" b="1" dirty="0" err="1">
                <a:solidFill>
                  <a:schemeClr val="accent1">
                    <a:lumMod val="75000"/>
                  </a:schemeClr>
                </a:solidFill>
              </a:rPr>
              <a:t>tham</a:t>
            </a:r>
            <a:r>
              <a:rPr lang="en-US" sz="2100" b="1" dirty="0">
                <a:solidFill>
                  <a:schemeClr val="accent1">
                    <a:lumMod val="75000"/>
                  </a:schemeClr>
                </a:solidFill>
              </a:rPr>
              <a:t> </a:t>
            </a:r>
            <a:r>
              <a:rPr lang="en-US" sz="2100" b="1" dirty="0" err="1">
                <a:solidFill>
                  <a:schemeClr val="accent1">
                    <a:lumMod val="75000"/>
                  </a:schemeClr>
                </a:solidFill>
              </a:rPr>
              <a:t>khảo</a:t>
            </a:r>
            <a:endParaRPr lang="en-US" sz="2100" b="1" dirty="0">
              <a:solidFill>
                <a:schemeClr val="accent1">
                  <a:lumMod val="75000"/>
                </a:schemeClr>
              </a:solidFill>
            </a:endParaRPr>
          </a:p>
        </p:txBody>
      </p:sp>
      <p:sp>
        <p:nvSpPr>
          <p:cNvPr id="3" name="Content Placeholder 2"/>
          <p:cNvSpPr>
            <a:spLocks noGrp="1"/>
          </p:cNvSpPr>
          <p:nvPr>
            <p:ph idx="1"/>
          </p:nvPr>
        </p:nvSpPr>
        <p:spPr>
          <a:xfrm>
            <a:off x="533400" y="1019124"/>
            <a:ext cx="8382001" cy="3575499"/>
          </a:xfrm>
        </p:spPr>
        <p:txBody>
          <a:bodyPr/>
          <a:lstStyle/>
          <a:p>
            <a:pPr marL="342900" indent="-342900" algn="just">
              <a:buFont typeface="+mj-lt"/>
              <a:buAutoNum type="arabicPeriod"/>
            </a:pPr>
            <a:r>
              <a:rPr lang="en-US" sz="1800" dirty="0">
                <a:solidFill>
                  <a:schemeClr val="accent1">
                    <a:lumMod val="75000"/>
                  </a:schemeClr>
                </a:solidFill>
              </a:rPr>
              <a:t>PGS.TS Bùi Kim Yến, </a:t>
            </a:r>
            <a:r>
              <a:rPr lang="en-US" sz="1800" dirty="0" err="1">
                <a:solidFill>
                  <a:schemeClr val="accent1">
                    <a:lumMod val="75000"/>
                  </a:schemeClr>
                </a:solidFill>
              </a:rPr>
              <a:t>Bài</a:t>
            </a:r>
            <a:r>
              <a:rPr lang="en-US" sz="1800" dirty="0">
                <a:solidFill>
                  <a:schemeClr val="accent1">
                    <a:lumMod val="75000"/>
                  </a:schemeClr>
                </a:solidFill>
              </a:rPr>
              <a:t> </a:t>
            </a:r>
            <a:r>
              <a:rPr lang="en-US" sz="1800" dirty="0" err="1">
                <a:solidFill>
                  <a:schemeClr val="accent1">
                    <a:lumMod val="75000"/>
                  </a:schemeClr>
                </a:solidFill>
              </a:rPr>
              <a:t>tập</a:t>
            </a:r>
            <a:r>
              <a:rPr lang="en-US" sz="1800" dirty="0">
                <a:solidFill>
                  <a:schemeClr val="accent1">
                    <a:lumMod val="75000"/>
                  </a:schemeClr>
                </a:solidFill>
              </a:rPr>
              <a:t> </a:t>
            </a:r>
            <a:r>
              <a:rPr lang="en-US" sz="1800" dirty="0" err="1">
                <a:solidFill>
                  <a:schemeClr val="accent1">
                    <a:lumMod val="75000"/>
                  </a:schemeClr>
                </a:solidFill>
              </a:rPr>
              <a:t>và</a:t>
            </a:r>
            <a:r>
              <a:rPr lang="en-US" sz="1800" dirty="0">
                <a:solidFill>
                  <a:schemeClr val="accent1">
                    <a:lumMod val="75000"/>
                  </a:schemeClr>
                </a:solidFill>
              </a:rPr>
              <a:t> </a:t>
            </a:r>
            <a:r>
              <a:rPr lang="en-US" sz="1800" dirty="0" err="1">
                <a:solidFill>
                  <a:schemeClr val="accent1">
                    <a:lumMod val="75000"/>
                  </a:schemeClr>
                </a:solidFill>
              </a:rPr>
              <a:t>bài</a:t>
            </a:r>
            <a:r>
              <a:rPr lang="en-US" sz="1800" dirty="0">
                <a:solidFill>
                  <a:schemeClr val="accent1">
                    <a:lumMod val="75000"/>
                  </a:schemeClr>
                </a:solidFill>
              </a:rPr>
              <a:t> giải </a:t>
            </a:r>
            <a:r>
              <a:rPr lang="en-US" sz="1800" dirty="0" err="1">
                <a:solidFill>
                  <a:schemeClr val="accent1">
                    <a:lumMod val="75000"/>
                  </a:schemeClr>
                </a:solidFill>
              </a:rPr>
              <a:t>phân</a:t>
            </a:r>
            <a:r>
              <a:rPr lang="en-US" sz="1800" dirty="0">
                <a:solidFill>
                  <a:schemeClr val="accent1">
                    <a:lumMod val="75000"/>
                  </a:schemeClr>
                </a:solidFill>
              </a:rPr>
              <a:t> </a:t>
            </a:r>
            <a:r>
              <a:rPr lang="en-US" sz="1800" dirty="0" err="1">
                <a:solidFill>
                  <a:schemeClr val="accent1">
                    <a:lumMod val="75000"/>
                  </a:schemeClr>
                </a:solidFill>
              </a:rPr>
              <a:t>tích</a:t>
            </a:r>
            <a:r>
              <a:rPr lang="en-US" sz="1800" dirty="0">
                <a:solidFill>
                  <a:schemeClr val="accent1">
                    <a:lumMod val="75000"/>
                  </a:schemeClr>
                </a:solidFill>
              </a:rPr>
              <a:t> </a:t>
            </a:r>
            <a:r>
              <a:rPr lang="en-US" sz="1800" dirty="0" err="1">
                <a:solidFill>
                  <a:schemeClr val="accent1">
                    <a:lumMod val="75000"/>
                  </a:schemeClr>
                </a:solidFill>
              </a:rPr>
              <a:t>và</a:t>
            </a:r>
            <a:r>
              <a:rPr lang="en-US" sz="1800" dirty="0">
                <a:solidFill>
                  <a:schemeClr val="accent1">
                    <a:lumMod val="75000"/>
                  </a:schemeClr>
                </a:solidFill>
              </a:rPr>
              <a:t> </a:t>
            </a:r>
            <a:r>
              <a:rPr lang="en-US" sz="1800" dirty="0" err="1">
                <a:solidFill>
                  <a:schemeClr val="accent1">
                    <a:lumMod val="75000"/>
                  </a:schemeClr>
                </a:solidFill>
              </a:rPr>
              <a:t>đầu</a:t>
            </a:r>
            <a:r>
              <a:rPr lang="en-US" sz="1800" dirty="0">
                <a:solidFill>
                  <a:schemeClr val="accent1">
                    <a:lumMod val="75000"/>
                  </a:schemeClr>
                </a:solidFill>
              </a:rPr>
              <a:t> </a:t>
            </a:r>
            <a:r>
              <a:rPr lang="en-US" sz="1800" dirty="0" err="1">
                <a:solidFill>
                  <a:schemeClr val="accent1">
                    <a:lumMod val="75000"/>
                  </a:schemeClr>
                </a:solidFill>
              </a:rPr>
              <a:t>tư</a:t>
            </a:r>
            <a:r>
              <a:rPr lang="en-US" sz="1800" dirty="0">
                <a:solidFill>
                  <a:schemeClr val="accent1">
                    <a:lumMod val="75000"/>
                  </a:schemeClr>
                </a:solidFill>
              </a:rPr>
              <a:t> </a:t>
            </a:r>
            <a:r>
              <a:rPr lang="en-US" sz="1800" dirty="0" err="1">
                <a:solidFill>
                  <a:schemeClr val="accent1">
                    <a:lumMod val="75000"/>
                  </a:schemeClr>
                </a:solidFill>
              </a:rPr>
              <a:t>chứng</a:t>
            </a:r>
            <a:r>
              <a:rPr lang="en-US" sz="1800" dirty="0">
                <a:solidFill>
                  <a:schemeClr val="accent1">
                    <a:lumMod val="75000"/>
                  </a:schemeClr>
                </a:solidFill>
              </a:rPr>
              <a:t> </a:t>
            </a:r>
            <a:r>
              <a:rPr lang="en-US" sz="1800" dirty="0" err="1">
                <a:solidFill>
                  <a:schemeClr val="accent1">
                    <a:lumMod val="75000"/>
                  </a:schemeClr>
                </a:solidFill>
              </a:rPr>
              <a:t>khoán</a:t>
            </a:r>
            <a:r>
              <a:rPr lang="en-US" sz="1800" dirty="0">
                <a:solidFill>
                  <a:schemeClr val="accent1">
                    <a:lumMod val="75000"/>
                  </a:schemeClr>
                </a:solidFill>
              </a:rPr>
              <a:t>, NXB Lao </a:t>
            </a:r>
            <a:r>
              <a:rPr lang="en-US" sz="1800" dirty="0" err="1">
                <a:solidFill>
                  <a:schemeClr val="accent1">
                    <a:lumMod val="75000"/>
                  </a:schemeClr>
                </a:solidFill>
              </a:rPr>
              <a:t>động</a:t>
            </a:r>
            <a:r>
              <a:rPr lang="en-US" sz="1800" dirty="0">
                <a:solidFill>
                  <a:schemeClr val="accent1">
                    <a:lumMod val="75000"/>
                  </a:schemeClr>
                </a:solidFill>
              </a:rPr>
              <a:t> </a:t>
            </a:r>
            <a:r>
              <a:rPr lang="en-US" sz="1800" dirty="0" err="1">
                <a:solidFill>
                  <a:schemeClr val="accent1">
                    <a:lumMod val="75000"/>
                  </a:schemeClr>
                </a:solidFill>
              </a:rPr>
              <a:t>xã</a:t>
            </a:r>
            <a:r>
              <a:rPr lang="en-US" sz="1800" dirty="0">
                <a:solidFill>
                  <a:schemeClr val="accent1">
                    <a:lumMod val="75000"/>
                  </a:schemeClr>
                </a:solidFill>
              </a:rPr>
              <a:t> </a:t>
            </a:r>
            <a:r>
              <a:rPr lang="en-US" sz="1800" dirty="0" err="1">
                <a:solidFill>
                  <a:schemeClr val="accent1">
                    <a:lumMod val="75000"/>
                  </a:schemeClr>
                </a:solidFill>
              </a:rPr>
              <a:t>hội</a:t>
            </a:r>
            <a:r>
              <a:rPr lang="en-US" sz="1800" dirty="0">
                <a:solidFill>
                  <a:schemeClr val="accent1">
                    <a:lumMod val="75000"/>
                  </a:schemeClr>
                </a:solidFill>
              </a:rPr>
              <a:t>, </a:t>
            </a:r>
            <a:r>
              <a:rPr lang="en-US" sz="1800" dirty="0" err="1">
                <a:solidFill>
                  <a:schemeClr val="accent1">
                    <a:lumMod val="75000"/>
                  </a:schemeClr>
                </a:solidFill>
              </a:rPr>
              <a:t>Năm</a:t>
            </a:r>
            <a:r>
              <a:rPr lang="en-US" sz="1800" dirty="0">
                <a:solidFill>
                  <a:schemeClr val="accent1">
                    <a:lumMod val="75000"/>
                  </a:schemeClr>
                </a:solidFill>
              </a:rPr>
              <a:t> 2009.</a:t>
            </a:r>
          </a:p>
          <a:p>
            <a:pPr marL="342900" indent="-342900">
              <a:buFont typeface="+mj-lt"/>
              <a:buAutoNum type="arabicPeriod"/>
            </a:pPr>
            <a:r>
              <a:rPr lang="en-US" sz="1800" dirty="0" err="1">
                <a:solidFill>
                  <a:schemeClr val="accent1">
                    <a:lumMod val="75000"/>
                  </a:schemeClr>
                </a:solidFill>
              </a:rPr>
              <a:t>Phân</a:t>
            </a:r>
            <a:r>
              <a:rPr lang="en-US" sz="1800" dirty="0">
                <a:solidFill>
                  <a:schemeClr val="accent1">
                    <a:lumMod val="75000"/>
                  </a:schemeClr>
                </a:solidFill>
              </a:rPr>
              <a:t> </a:t>
            </a:r>
            <a:r>
              <a:rPr lang="en-US" sz="1800" dirty="0" err="1">
                <a:solidFill>
                  <a:schemeClr val="accent1">
                    <a:lumMod val="75000"/>
                  </a:schemeClr>
                </a:solidFill>
              </a:rPr>
              <a:t>tích</a:t>
            </a:r>
            <a:r>
              <a:rPr lang="en-US" sz="1800" dirty="0">
                <a:solidFill>
                  <a:schemeClr val="accent1">
                    <a:lumMod val="75000"/>
                  </a:schemeClr>
                </a:solidFill>
              </a:rPr>
              <a:t> </a:t>
            </a:r>
            <a:r>
              <a:rPr lang="en-US" sz="1800" dirty="0" err="1">
                <a:solidFill>
                  <a:schemeClr val="accent1">
                    <a:lumMod val="75000"/>
                  </a:schemeClr>
                </a:solidFill>
              </a:rPr>
              <a:t>kinh</a:t>
            </a:r>
            <a:r>
              <a:rPr lang="en-US" sz="1800" dirty="0">
                <a:solidFill>
                  <a:schemeClr val="accent1">
                    <a:lumMod val="75000"/>
                  </a:schemeClr>
                </a:solidFill>
              </a:rPr>
              <a:t> </a:t>
            </a:r>
            <a:r>
              <a:rPr lang="en-US" sz="1800" dirty="0" err="1">
                <a:solidFill>
                  <a:schemeClr val="accent1">
                    <a:lumMod val="75000"/>
                  </a:schemeClr>
                </a:solidFill>
              </a:rPr>
              <a:t>tế</a:t>
            </a:r>
            <a:r>
              <a:rPr lang="en-US" sz="1800" dirty="0">
                <a:solidFill>
                  <a:schemeClr val="accent1">
                    <a:lumMod val="75000"/>
                  </a:schemeClr>
                </a:solidFill>
              </a:rPr>
              <a:t> </a:t>
            </a:r>
            <a:r>
              <a:rPr lang="en-US" sz="1800" dirty="0" err="1">
                <a:solidFill>
                  <a:schemeClr val="accent1">
                    <a:lumMod val="75000"/>
                  </a:schemeClr>
                </a:solidFill>
              </a:rPr>
              <a:t>vĩ</a:t>
            </a:r>
            <a:r>
              <a:rPr lang="en-US" sz="1800" dirty="0">
                <a:solidFill>
                  <a:schemeClr val="accent1">
                    <a:lumMod val="75000"/>
                  </a:schemeClr>
                </a:solidFill>
              </a:rPr>
              <a:t> </a:t>
            </a:r>
            <a:r>
              <a:rPr lang="en-US" sz="1800" dirty="0" err="1">
                <a:solidFill>
                  <a:schemeClr val="accent1">
                    <a:lumMod val="75000"/>
                  </a:schemeClr>
                </a:solidFill>
              </a:rPr>
              <a:t>mô</a:t>
            </a:r>
            <a:r>
              <a:rPr lang="en-US" sz="1800" dirty="0">
                <a:solidFill>
                  <a:schemeClr val="accent1">
                    <a:lumMod val="75000"/>
                  </a:schemeClr>
                </a:solidFill>
              </a:rPr>
              <a:t> </a:t>
            </a:r>
            <a:r>
              <a:rPr lang="en-US" sz="1800" dirty="0" err="1">
                <a:solidFill>
                  <a:schemeClr val="accent1">
                    <a:lumMod val="75000"/>
                  </a:schemeClr>
                </a:solidFill>
              </a:rPr>
              <a:t>và</a:t>
            </a:r>
            <a:r>
              <a:rPr lang="en-US" sz="1800" dirty="0">
                <a:solidFill>
                  <a:schemeClr val="accent1">
                    <a:lumMod val="75000"/>
                  </a:schemeClr>
                </a:solidFill>
              </a:rPr>
              <a:t> </a:t>
            </a:r>
            <a:r>
              <a:rPr lang="en-US" sz="1800" dirty="0" err="1">
                <a:solidFill>
                  <a:schemeClr val="accent1">
                    <a:lumMod val="75000"/>
                  </a:schemeClr>
                </a:solidFill>
              </a:rPr>
              <a:t>ngành</a:t>
            </a:r>
            <a:r>
              <a:rPr lang="en-US" sz="1800" dirty="0">
                <a:solidFill>
                  <a:schemeClr val="accent1">
                    <a:lumMod val="75000"/>
                  </a:schemeClr>
                </a:solidFill>
              </a:rPr>
              <a:t>, Tài </a:t>
            </a:r>
            <a:r>
              <a:rPr lang="en-US" sz="1800" dirty="0" err="1">
                <a:solidFill>
                  <a:schemeClr val="accent1">
                    <a:lumMod val="75000"/>
                  </a:schemeClr>
                </a:solidFill>
              </a:rPr>
              <a:t>liệu</a:t>
            </a:r>
            <a:r>
              <a:rPr lang="en-US" sz="1800" dirty="0">
                <a:solidFill>
                  <a:schemeClr val="accent1">
                    <a:lumMod val="75000"/>
                  </a:schemeClr>
                </a:solidFill>
              </a:rPr>
              <a:t> </a:t>
            </a:r>
            <a:r>
              <a:rPr lang="en-US" sz="1800" dirty="0" err="1">
                <a:solidFill>
                  <a:schemeClr val="accent1">
                    <a:lumMod val="75000"/>
                  </a:schemeClr>
                </a:solidFill>
              </a:rPr>
              <a:t>giảng</a:t>
            </a:r>
            <a:r>
              <a:rPr lang="en-US" sz="1800" dirty="0">
                <a:solidFill>
                  <a:schemeClr val="accent1">
                    <a:lumMod val="75000"/>
                  </a:schemeClr>
                </a:solidFill>
              </a:rPr>
              <a:t> </a:t>
            </a:r>
            <a:r>
              <a:rPr lang="en-US" sz="1800" dirty="0" err="1">
                <a:solidFill>
                  <a:schemeClr val="accent1">
                    <a:lumMod val="75000"/>
                  </a:schemeClr>
                </a:solidFill>
              </a:rPr>
              <a:t>dạy</a:t>
            </a:r>
            <a:r>
              <a:rPr lang="en-US" sz="1800" dirty="0">
                <a:solidFill>
                  <a:schemeClr val="accent1">
                    <a:lumMod val="75000"/>
                  </a:schemeClr>
                </a:solidFill>
              </a:rPr>
              <a:t> Chương </a:t>
            </a:r>
            <a:r>
              <a:rPr lang="en-US" sz="1800" dirty="0" err="1">
                <a:solidFill>
                  <a:schemeClr val="accent1">
                    <a:lumMod val="75000"/>
                  </a:schemeClr>
                </a:solidFill>
              </a:rPr>
              <a:t>trình</a:t>
            </a:r>
            <a:r>
              <a:rPr lang="en-US" sz="1800" dirty="0">
                <a:solidFill>
                  <a:schemeClr val="accent1">
                    <a:lumMod val="75000"/>
                  </a:schemeClr>
                </a:solidFill>
              </a:rPr>
              <a:t> </a:t>
            </a:r>
            <a:r>
              <a:rPr lang="en-US" sz="1800" dirty="0" err="1">
                <a:solidFill>
                  <a:schemeClr val="accent1">
                    <a:lumMod val="75000"/>
                  </a:schemeClr>
                </a:solidFill>
              </a:rPr>
              <a:t>Fullright</a:t>
            </a:r>
            <a:r>
              <a:rPr lang="en-US" sz="1800" dirty="0">
                <a:solidFill>
                  <a:schemeClr val="accent1">
                    <a:lumMod val="75000"/>
                  </a:schemeClr>
                </a:solidFill>
              </a:rPr>
              <a:t>, </a:t>
            </a:r>
            <a:r>
              <a:rPr lang="en-US" sz="1800" dirty="0" err="1">
                <a:solidFill>
                  <a:schemeClr val="accent1">
                    <a:lumMod val="75000"/>
                  </a:schemeClr>
                </a:solidFill>
              </a:rPr>
              <a:t>niên</a:t>
            </a:r>
            <a:r>
              <a:rPr lang="en-US" sz="1800" dirty="0">
                <a:solidFill>
                  <a:schemeClr val="accent1">
                    <a:lumMod val="75000"/>
                  </a:schemeClr>
                </a:solidFill>
              </a:rPr>
              <a:t> </a:t>
            </a:r>
            <a:r>
              <a:rPr lang="en-US" sz="1800" dirty="0" err="1">
                <a:solidFill>
                  <a:schemeClr val="accent1">
                    <a:lumMod val="75000"/>
                  </a:schemeClr>
                </a:solidFill>
              </a:rPr>
              <a:t>khóa</a:t>
            </a:r>
            <a:r>
              <a:rPr lang="en-US" sz="1800" dirty="0">
                <a:solidFill>
                  <a:schemeClr val="accent1">
                    <a:lumMod val="75000"/>
                  </a:schemeClr>
                </a:solidFill>
              </a:rPr>
              <a:t> 2011 – 2013, </a:t>
            </a:r>
            <a:r>
              <a:rPr lang="en-US" sz="1800" dirty="0">
                <a:solidFill>
                  <a:schemeClr val="accent1">
                    <a:lumMod val="75000"/>
                  </a:schemeClr>
                </a:solidFill>
                <a:hlinkClick r:id="rId2"/>
              </a:rPr>
              <a:t>http://www.fetp.edu.vn/cache/MPP04-531-R1302V-2012-05-11-14520734.pdf</a:t>
            </a:r>
            <a:endParaRPr lang="en-US" sz="1800" dirty="0">
              <a:solidFill>
                <a:schemeClr val="accent1">
                  <a:lumMod val="75000"/>
                </a:schemeClr>
              </a:solidFill>
            </a:endParaRPr>
          </a:p>
          <a:p>
            <a:pPr marL="342900" indent="-342900">
              <a:buFont typeface="+mj-lt"/>
              <a:buAutoNum type="arabicPeriod"/>
            </a:pPr>
            <a:r>
              <a:rPr lang="en-US" sz="1800" dirty="0" err="1">
                <a:solidFill>
                  <a:schemeClr val="accent1">
                    <a:lumMod val="75000"/>
                  </a:schemeClr>
                </a:solidFill>
              </a:rPr>
              <a:t>Chứng</a:t>
            </a:r>
            <a:r>
              <a:rPr lang="en-US" sz="1800" dirty="0">
                <a:solidFill>
                  <a:schemeClr val="accent1">
                    <a:lumMod val="75000"/>
                  </a:schemeClr>
                </a:solidFill>
              </a:rPr>
              <a:t> </a:t>
            </a:r>
            <a:r>
              <a:rPr lang="en-US" sz="1800" dirty="0" err="1">
                <a:solidFill>
                  <a:schemeClr val="accent1">
                    <a:lumMod val="75000"/>
                  </a:schemeClr>
                </a:solidFill>
              </a:rPr>
              <a:t>khoán</a:t>
            </a:r>
            <a:r>
              <a:rPr lang="en-US" sz="1800" dirty="0">
                <a:solidFill>
                  <a:schemeClr val="accent1">
                    <a:lumMod val="75000"/>
                  </a:schemeClr>
                </a:solidFill>
              </a:rPr>
              <a:t>: </a:t>
            </a:r>
            <a:r>
              <a:rPr lang="en-US" sz="1800" dirty="0" err="1">
                <a:solidFill>
                  <a:schemeClr val="accent1">
                    <a:lumMod val="75000"/>
                  </a:schemeClr>
                </a:solidFill>
              </a:rPr>
              <a:t>Phân</a:t>
            </a:r>
            <a:r>
              <a:rPr lang="en-US" sz="1800" dirty="0">
                <a:solidFill>
                  <a:schemeClr val="accent1">
                    <a:lumMod val="75000"/>
                  </a:schemeClr>
                </a:solidFill>
              </a:rPr>
              <a:t> </a:t>
            </a:r>
            <a:r>
              <a:rPr lang="en-US" sz="1800" dirty="0" err="1">
                <a:solidFill>
                  <a:schemeClr val="accent1">
                    <a:lumMod val="75000"/>
                  </a:schemeClr>
                </a:solidFill>
              </a:rPr>
              <a:t>tích</a:t>
            </a:r>
            <a:r>
              <a:rPr lang="en-US" sz="1800" dirty="0">
                <a:solidFill>
                  <a:schemeClr val="accent1">
                    <a:lumMod val="75000"/>
                  </a:schemeClr>
                </a:solidFill>
              </a:rPr>
              <a:t> </a:t>
            </a:r>
            <a:r>
              <a:rPr lang="en-US" sz="1800" dirty="0" err="1">
                <a:solidFill>
                  <a:schemeClr val="accent1">
                    <a:lumMod val="75000"/>
                  </a:schemeClr>
                </a:solidFill>
              </a:rPr>
              <a:t>cơ</a:t>
            </a:r>
            <a:r>
              <a:rPr lang="en-US" sz="1800" dirty="0">
                <a:solidFill>
                  <a:schemeClr val="accent1">
                    <a:lumMod val="75000"/>
                  </a:schemeClr>
                </a:solidFill>
              </a:rPr>
              <a:t> </a:t>
            </a:r>
            <a:r>
              <a:rPr lang="en-US" sz="1800" dirty="0" err="1">
                <a:solidFill>
                  <a:schemeClr val="accent1">
                    <a:lumMod val="75000"/>
                  </a:schemeClr>
                </a:solidFill>
              </a:rPr>
              <a:t>bản</a:t>
            </a:r>
            <a:r>
              <a:rPr lang="en-US" sz="1800" dirty="0">
                <a:solidFill>
                  <a:schemeClr val="accent1">
                    <a:lumMod val="75000"/>
                  </a:schemeClr>
                </a:solidFill>
              </a:rPr>
              <a:t> </a:t>
            </a:r>
            <a:r>
              <a:rPr lang="en-US" sz="1800" dirty="0" err="1">
                <a:solidFill>
                  <a:schemeClr val="accent1">
                    <a:lumMod val="75000"/>
                  </a:schemeClr>
                </a:solidFill>
              </a:rPr>
              <a:t>và</a:t>
            </a:r>
            <a:r>
              <a:rPr lang="en-US" sz="1800" dirty="0">
                <a:solidFill>
                  <a:schemeClr val="accent1">
                    <a:lumMod val="75000"/>
                  </a:schemeClr>
                </a:solidFill>
              </a:rPr>
              <a:t> </a:t>
            </a:r>
            <a:r>
              <a:rPr lang="en-US" sz="1800" dirty="0" err="1">
                <a:solidFill>
                  <a:schemeClr val="accent1">
                    <a:lumMod val="75000"/>
                  </a:schemeClr>
                </a:solidFill>
              </a:rPr>
              <a:t>phân</a:t>
            </a:r>
            <a:r>
              <a:rPr lang="en-US" sz="1800" dirty="0">
                <a:solidFill>
                  <a:schemeClr val="accent1">
                    <a:lumMod val="75000"/>
                  </a:schemeClr>
                </a:solidFill>
              </a:rPr>
              <a:t> </a:t>
            </a:r>
            <a:r>
              <a:rPr lang="en-US" sz="1800" dirty="0" err="1">
                <a:solidFill>
                  <a:schemeClr val="accent1">
                    <a:lumMod val="75000"/>
                  </a:schemeClr>
                </a:solidFill>
              </a:rPr>
              <a:t>tích</a:t>
            </a:r>
            <a:r>
              <a:rPr lang="en-US" sz="1800" dirty="0">
                <a:solidFill>
                  <a:schemeClr val="accent1">
                    <a:lumMod val="75000"/>
                  </a:schemeClr>
                </a:solidFill>
              </a:rPr>
              <a:t> </a:t>
            </a:r>
            <a:r>
              <a:rPr lang="en-US" sz="1800" dirty="0" err="1">
                <a:solidFill>
                  <a:schemeClr val="accent1">
                    <a:lumMod val="75000"/>
                  </a:schemeClr>
                </a:solidFill>
              </a:rPr>
              <a:t>kỹ</a:t>
            </a:r>
            <a:r>
              <a:rPr lang="en-US" sz="1800" dirty="0">
                <a:solidFill>
                  <a:schemeClr val="accent1">
                    <a:lumMod val="75000"/>
                  </a:schemeClr>
                </a:solidFill>
              </a:rPr>
              <a:t> </a:t>
            </a:r>
            <a:r>
              <a:rPr lang="en-US" sz="1800" dirty="0" err="1">
                <a:solidFill>
                  <a:schemeClr val="accent1">
                    <a:lumMod val="75000"/>
                  </a:schemeClr>
                </a:solidFill>
              </a:rPr>
              <a:t>thuật</a:t>
            </a:r>
            <a:r>
              <a:rPr lang="en-US" sz="1800" dirty="0">
                <a:solidFill>
                  <a:schemeClr val="accent1">
                    <a:lumMod val="75000"/>
                  </a:schemeClr>
                </a:solidFill>
              </a:rPr>
              <a:t>, </a:t>
            </a:r>
            <a:r>
              <a:rPr lang="en-US" sz="1800" dirty="0">
                <a:solidFill>
                  <a:schemeClr val="accent1">
                    <a:lumMod val="75000"/>
                  </a:schemeClr>
                </a:solidFill>
                <a:hlinkClick r:id="rId3"/>
              </a:rPr>
              <a:t>https://dautuchungkhoan.org/chung-khoan-phan-tich-co-ban-vs-phan-tich-ki-thuat/</a:t>
            </a:r>
            <a:endParaRPr lang="en-US" sz="1800" dirty="0">
              <a:solidFill>
                <a:schemeClr val="accent1">
                  <a:lumMod val="75000"/>
                </a:schemeClr>
              </a:solidFill>
            </a:endParaRPr>
          </a:p>
          <a:p>
            <a:pPr algn="just"/>
            <a:endParaRPr lang="en-US" sz="1800" dirty="0">
              <a:solidFill>
                <a:schemeClr val="accent1">
                  <a:lumMod val="75000"/>
                </a:schemeClr>
              </a:solidFill>
            </a:endParaRPr>
          </a:p>
        </p:txBody>
      </p:sp>
    </p:spTree>
    <p:extLst>
      <p:ext uri="{BB962C8B-B14F-4D97-AF65-F5344CB8AC3E}">
        <p14:creationId xmlns:p14="http://schemas.microsoft.com/office/powerpoint/2010/main" val="2101052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Phân</a:t>
            </a:r>
            <a:r>
              <a:rPr lang="en-US" dirty="0"/>
              <a:t> </a:t>
            </a:r>
            <a:r>
              <a:rPr lang="en-US" dirty="0" err="1"/>
              <a:t>tích</a:t>
            </a:r>
            <a:r>
              <a:rPr lang="en-US" dirty="0"/>
              <a:t> </a:t>
            </a:r>
            <a:r>
              <a:rPr lang="en-US" dirty="0" err="1"/>
              <a:t>tài</a:t>
            </a:r>
            <a:r>
              <a:rPr lang="en-US" dirty="0"/>
              <a:t> </a:t>
            </a:r>
            <a:r>
              <a:rPr lang="en-US" dirty="0" err="1"/>
              <a:t>chính</a:t>
            </a:r>
            <a:r>
              <a:rPr lang="en-US" dirty="0"/>
              <a:t> </a:t>
            </a:r>
            <a:r>
              <a:rPr lang="en-US" dirty="0" err="1"/>
              <a:t>công</a:t>
            </a:r>
            <a:r>
              <a:rPr lang="en-US" dirty="0"/>
              <a:t> ty</a:t>
            </a:r>
          </a:p>
        </p:txBody>
      </p:sp>
      <p:sp>
        <p:nvSpPr>
          <p:cNvPr id="3" name="Content Placeholder 2"/>
          <p:cNvSpPr>
            <a:spLocks noGrp="1"/>
          </p:cNvSpPr>
          <p:nvPr>
            <p:ph idx="1"/>
          </p:nvPr>
        </p:nvSpPr>
        <p:spPr/>
        <p:txBody>
          <a:bodyPr/>
          <a:lstStyle/>
          <a:p>
            <a:pPr algn="just"/>
            <a:r>
              <a:rPr lang="en-US" dirty="0" err="1"/>
              <a:t>Phân</a:t>
            </a:r>
            <a:r>
              <a:rPr lang="en-US" dirty="0"/>
              <a:t> </a:t>
            </a:r>
            <a:r>
              <a:rPr lang="en-US" dirty="0" err="1"/>
              <a:t>tích</a:t>
            </a:r>
            <a:r>
              <a:rPr lang="en-US" dirty="0"/>
              <a:t> </a:t>
            </a:r>
            <a:r>
              <a:rPr lang="en-US" dirty="0" err="1"/>
              <a:t>tài</a:t>
            </a:r>
            <a:r>
              <a:rPr lang="en-US" dirty="0"/>
              <a:t> </a:t>
            </a:r>
            <a:r>
              <a:rPr lang="en-US" dirty="0" err="1"/>
              <a:t>chính</a:t>
            </a:r>
            <a:r>
              <a:rPr lang="en-US" dirty="0"/>
              <a:t> </a:t>
            </a:r>
            <a:r>
              <a:rPr lang="en-US" dirty="0" err="1"/>
              <a:t>công</a:t>
            </a:r>
            <a:r>
              <a:rPr lang="en-US" dirty="0"/>
              <a:t> ty </a:t>
            </a:r>
            <a:r>
              <a:rPr lang="vi-VN" b="0" dirty="0"/>
              <a:t>là việc phân tích các dữ liệu có trong các báo cáo tài chính (chủ yếu là bảng cân đối kế toán, báo cáo kết quả kinh doanh, báo cáo lưu chuyển tiền tệ). </a:t>
            </a:r>
            <a:endParaRPr lang="en-US" b="0" dirty="0"/>
          </a:p>
          <a:p>
            <a:pPr algn="just"/>
            <a:endParaRPr lang="en-US" dirty="0"/>
          </a:p>
        </p:txBody>
      </p:sp>
    </p:spTree>
    <p:extLst>
      <p:ext uri="{BB962C8B-B14F-4D97-AF65-F5344CB8AC3E}">
        <p14:creationId xmlns:p14="http://schemas.microsoft.com/office/powerpoint/2010/main" val="1326132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9578"/>
            <a:ext cx="8621484" cy="939546"/>
          </a:xfrm>
        </p:spPr>
        <p:txBody>
          <a:bodyPr/>
          <a:lstStyle/>
          <a:p>
            <a:r>
              <a:rPr lang="en-US" sz="2100" b="1" dirty="0" err="1">
                <a:solidFill>
                  <a:schemeClr val="accent1">
                    <a:lumMod val="75000"/>
                  </a:schemeClr>
                </a:solidFill>
              </a:rPr>
              <a:t>Phân</a:t>
            </a:r>
            <a:r>
              <a:rPr lang="en-US" sz="2100" b="1" dirty="0">
                <a:solidFill>
                  <a:schemeClr val="accent1">
                    <a:lumMod val="75000"/>
                  </a:schemeClr>
                </a:solidFill>
              </a:rPr>
              <a:t> </a:t>
            </a:r>
            <a:r>
              <a:rPr lang="en-US" sz="2100" b="1" dirty="0" err="1">
                <a:solidFill>
                  <a:schemeClr val="accent1">
                    <a:lumMod val="75000"/>
                  </a:schemeClr>
                </a:solidFill>
              </a:rPr>
              <a:t>tích</a:t>
            </a:r>
            <a:r>
              <a:rPr lang="en-US" sz="2100" b="1" dirty="0">
                <a:solidFill>
                  <a:schemeClr val="accent1">
                    <a:lumMod val="75000"/>
                  </a:schemeClr>
                </a:solidFill>
              </a:rPr>
              <a:t> </a:t>
            </a:r>
            <a:r>
              <a:rPr lang="en-US" sz="2100" b="1" dirty="0" err="1">
                <a:solidFill>
                  <a:schemeClr val="accent1">
                    <a:lumMod val="75000"/>
                  </a:schemeClr>
                </a:solidFill>
              </a:rPr>
              <a:t>tài</a:t>
            </a:r>
            <a:r>
              <a:rPr lang="en-US" sz="2100" b="1" dirty="0">
                <a:solidFill>
                  <a:schemeClr val="accent1">
                    <a:lumMod val="75000"/>
                  </a:schemeClr>
                </a:solidFill>
              </a:rPr>
              <a:t> </a:t>
            </a:r>
            <a:r>
              <a:rPr lang="en-US" sz="2100" b="1" dirty="0" err="1">
                <a:solidFill>
                  <a:schemeClr val="accent1">
                    <a:lumMod val="75000"/>
                  </a:schemeClr>
                </a:solidFill>
              </a:rPr>
              <a:t>chính</a:t>
            </a:r>
            <a:r>
              <a:rPr lang="en-US" sz="2100" b="1" dirty="0">
                <a:solidFill>
                  <a:schemeClr val="accent1">
                    <a:lumMod val="75000"/>
                  </a:schemeClr>
                </a:solidFill>
              </a:rPr>
              <a:t> </a:t>
            </a:r>
            <a:r>
              <a:rPr lang="en-US" sz="2100" b="1" dirty="0" err="1">
                <a:solidFill>
                  <a:schemeClr val="accent1">
                    <a:lumMod val="75000"/>
                  </a:schemeClr>
                </a:solidFill>
              </a:rPr>
              <a:t>công</a:t>
            </a:r>
            <a:r>
              <a:rPr lang="en-US" sz="2100" b="1" dirty="0">
                <a:solidFill>
                  <a:schemeClr val="accent1">
                    <a:lumMod val="75000"/>
                  </a:schemeClr>
                </a:solidFill>
              </a:rPr>
              <a:t> ty </a:t>
            </a:r>
            <a:r>
              <a:rPr lang="en-US" sz="2100" b="1" dirty="0" err="1">
                <a:solidFill>
                  <a:schemeClr val="accent1">
                    <a:lumMod val="75000"/>
                  </a:schemeClr>
                </a:solidFill>
              </a:rPr>
              <a:t>nhằm</a:t>
            </a:r>
            <a:r>
              <a:rPr lang="en-US" sz="2100" b="1" dirty="0">
                <a:solidFill>
                  <a:schemeClr val="accent1">
                    <a:lumMod val="75000"/>
                  </a:schemeClr>
                </a:solidFill>
              </a:rPr>
              <a:t> </a:t>
            </a:r>
            <a:r>
              <a:rPr lang="en-US" sz="2100" b="1" dirty="0" err="1">
                <a:solidFill>
                  <a:schemeClr val="accent1">
                    <a:lumMod val="75000"/>
                  </a:schemeClr>
                </a:solidFill>
              </a:rPr>
              <a:t>đánh</a:t>
            </a:r>
            <a:r>
              <a:rPr lang="en-US" sz="2100" b="1" dirty="0">
                <a:solidFill>
                  <a:schemeClr val="accent1">
                    <a:lumMod val="75000"/>
                  </a:schemeClr>
                </a:solidFill>
              </a:rPr>
              <a:t> </a:t>
            </a:r>
            <a:r>
              <a:rPr lang="en-US" sz="2100" b="1" dirty="0" err="1">
                <a:solidFill>
                  <a:schemeClr val="accent1">
                    <a:lumMod val="75000"/>
                  </a:schemeClr>
                </a:solidFill>
              </a:rPr>
              <a:t>giá</a:t>
            </a:r>
            <a:endParaRPr lang="en-US" sz="2100" b="1" dirty="0">
              <a:solidFill>
                <a:schemeClr val="accent1">
                  <a:lumMod val="75000"/>
                </a:schemeClr>
              </a:solidFill>
            </a:endParaRPr>
          </a:p>
        </p:txBody>
      </p:sp>
      <p:graphicFrame>
        <p:nvGraphicFramePr>
          <p:cNvPr id="4" name="Content Placeholder 3"/>
          <p:cNvGraphicFramePr>
            <a:graphicFrameLocks noGrp="1"/>
          </p:cNvGraphicFramePr>
          <p:nvPr>
            <p:ph idx="1"/>
            <p:extLst/>
          </p:nvPr>
        </p:nvGraphicFramePr>
        <p:xfrm>
          <a:off x="1611314" y="1123950"/>
          <a:ext cx="7151687" cy="36849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1209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9578"/>
            <a:ext cx="8469084" cy="939546"/>
          </a:xfrm>
        </p:spPr>
        <p:txBody>
          <a:bodyPr/>
          <a:lstStyle/>
          <a:p>
            <a:r>
              <a:rPr lang="en-US" sz="2100" b="1" dirty="0" err="1">
                <a:solidFill>
                  <a:schemeClr val="accent1">
                    <a:lumMod val="75000"/>
                  </a:schemeClr>
                </a:solidFill>
              </a:rPr>
              <a:t>Các</a:t>
            </a:r>
            <a:r>
              <a:rPr lang="en-US" sz="2100" b="1" dirty="0">
                <a:solidFill>
                  <a:schemeClr val="accent1">
                    <a:lumMod val="75000"/>
                  </a:schemeClr>
                </a:solidFill>
              </a:rPr>
              <a:t> </a:t>
            </a:r>
            <a:r>
              <a:rPr lang="en-US" sz="2100" b="1" dirty="0" err="1">
                <a:solidFill>
                  <a:schemeClr val="accent1">
                    <a:lumMod val="75000"/>
                  </a:schemeClr>
                </a:solidFill>
              </a:rPr>
              <a:t>chỉ</a:t>
            </a:r>
            <a:r>
              <a:rPr lang="en-US" sz="2100" b="1" dirty="0">
                <a:solidFill>
                  <a:schemeClr val="accent1">
                    <a:lumMod val="75000"/>
                  </a:schemeClr>
                </a:solidFill>
              </a:rPr>
              <a:t> </a:t>
            </a:r>
            <a:r>
              <a:rPr lang="en-US" sz="2100" b="1" dirty="0" err="1">
                <a:solidFill>
                  <a:schemeClr val="accent1">
                    <a:lumMod val="75000"/>
                  </a:schemeClr>
                </a:solidFill>
              </a:rPr>
              <a:t>số</a:t>
            </a:r>
            <a:r>
              <a:rPr lang="en-US" sz="2100" b="1" dirty="0">
                <a:solidFill>
                  <a:schemeClr val="accent1">
                    <a:lumMod val="75000"/>
                  </a:schemeClr>
                </a:solidFill>
              </a:rPr>
              <a:t> </a:t>
            </a:r>
            <a:r>
              <a:rPr lang="en-US" sz="2100" b="1" dirty="0" err="1">
                <a:solidFill>
                  <a:schemeClr val="accent1">
                    <a:lumMod val="75000"/>
                  </a:schemeClr>
                </a:solidFill>
              </a:rPr>
              <a:t>tài</a:t>
            </a:r>
            <a:r>
              <a:rPr lang="en-US" sz="2100" b="1" dirty="0">
                <a:solidFill>
                  <a:schemeClr val="accent1">
                    <a:lumMod val="75000"/>
                  </a:schemeClr>
                </a:solidFill>
              </a:rPr>
              <a:t> </a:t>
            </a:r>
            <a:r>
              <a:rPr lang="en-US" sz="2100" b="1" dirty="0" err="1">
                <a:solidFill>
                  <a:schemeClr val="accent1">
                    <a:lumMod val="75000"/>
                  </a:schemeClr>
                </a:solidFill>
              </a:rPr>
              <a:t>chính</a:t>
            </a:r>
            <a:r>
              <a:rPr lang="en-US" sz="2100" b="1" dirty="0">
                <a:solidFill>
                  <a:schemeClr val="accent1">
                    <a:lumMod val="75000"/>
                  </a:schemeClr>
                </a:solidFill>
              </a:rPr>
              <a:t> </a:t>
            </a:r>
            <a:r>
              <a:rPr lang="en-US" sz="2100" b="1" dirty="0" err="1">
                <a:solidFill>
                  <a:schemeClr val="accent1">
                    <a:lumMod val="75000"/>
                  </a:schemeClr>
                </a:solidFill>
              </a:rPr>
              <a:t>chủ</a:t>
            </a:r>
            <a:r>
              <a:rPr lang="en-US" sz="2100" b="1" dirty="0">
                <a:solidFill>
                  <a:schemeClr val="accent1">
                    <a:lumMod val="75000"/>
                  </a:schemeClr>
                </a:solidFill>
              </a:rPr>
              <a:t> </a:t>
            </a:r>
            <a:r>
              <a:rPr lang="en-US" sz="2100" b="1" dirty="0" err="1">
                <a:solidFill>
                  <a:schemeClr val="accent1">
                    <a:lumMod val="75000"/>
                  </a:schemeClr>
                </a:solidFill>
              </a:rPr>
              <a:t>yếu</a:t>
            </a:r>
            <a:endParaRPr lang="en-US" sz="2100" b="1" dirty="0">
              <a:solidFill>
                <a:schemeClr val="accent1">
                  <a:lumMod val="75000"/>
                </a:schemeClr>
              </a:solidFill>
            </a:endParaRPr>
          </a:p>
        </p:txBody>
      </p:sp>
      <p:graphicFrame>
        <p:nvGraphicFramePr>
          <p:cNvPr id="4" name="Content Placeholder 3"/>
          <p:cNvGraphicFramePr>
            <a:graphicFrameLocks noGrp="1"/>
          </p:cNvGraphicFramePr>
          <p:nvPr>
            <p:ph idx="1"/>
            <p:extLst/>
          </p:nvPr>
        </p:nvGraphicFramePr>
        <p:xfrm>
          <a:off x="533400" y="895350"/>
          <a:ext cx="8043862" cy="4168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989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p:cNvGraphicFramePr>
          <p:nvPr>
            <p:extLst/>
          </p:nvPr>
        </p:nvGraphicFramePr>
        <p:xfrm>
          <a:off x="533400" y="819150"/>
          <a:ext cx="8382001"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6465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graphicFrame>
        <p:nvGraphicFramePr>
          <p:cNvPr id="4" name="Chỗ dành sẵn cho Nội dung 3"/>
          <p:cNvGraphicFramePr>
            <a:graphicFrameLocks/>
          </p:cNvGraphicFramePr>
          <p:nvPr>
            <p:extLst/>
          </p:nvPr>
        </p:nvGraphicFramePr>
        <p:xfrm>
          <a:off x="416559" y="88625"/>
          <a:ext cx="8041641" cy="5073925"/>
        </p:xfrm>
        <a:graphic>
          <a:graphicData uri="http://schemas.openxmlformats.org/drawingml/2006/table">
            <a:tbl>
              <a:tblPr firstRow="1" firstCol="1" bandRow="1">
                <a:tableStyleId>{5202B0CA-FC54-4496-8BCA-5EF66A818D29}</a:tableStyleId>
              </a:tblPr>
              <a:tblGrid>
                <a:gridCol w="2580323">
                  <a:extLst>
                    <a:ext uri="{9D8B030D-6E8A-4147-A177-3AD203B41FA5}">
                      <a16:colId xmlns:a16="http://schemas.microsoft.com/office/drawing/2014/main" val="3475478931"/>
                    </a:ext>
                  </a:extLst>
                </a:gridCol>
                <a:gridCol w="1042035">
                  <a:extLst>
                    <a:ext uri="{9D8B030D-6E8A-4147-A177-3AD203B41FA5}">
                      <a16:colId xmlns:a16="http://schemas.microsoft.com/office/drawing/2014/main" val="31578407"/>
                    </a:ext>
                  </a:extLst>
                </a:gridCol>
                <a:gridCol w="3412173">
                  <a:extLst>
                    <a:ext uri="{9D8B030D-6E8A-4147-A177-3AD203B41FA5}">
                      <a16:colId xmlns:a16="http://schemas.microsoft.com/office/drawing/2014/main" val="2661875934"/>
                    </a:ext>
                  </a:extLst>
                </a:gridCol>
                <a:gridCol w="1007110">
                  <a:extLst>
                    <a:ext uri="{9D8B030D-6E8A-4147-A177-3AD203B41FA5}">
                      <a16:colId xmlns:a16="http://schemas.microsoft.com/office/drawing/2014/main" val="404641219"/>
                    </a:ext>
                  </a:extLst>
                </a:gridCol>
              </a:tblGrid>
              <a:tr h="292261">
                <a:tc>
                  <a:txBody>
                    <a:bodyPr/>
                    <a:lstStyle/>
                    <a:p>
                      <a:pPr marL="0" marR="0">
                        <a:lnSpc>
                          <a:spcPct val="115000"/>
                        </a:lnSpc>
                        <a:spcBef>
                          <a:spcPts val="0"/>
                        </a:spcBef>
                        <a:spcAft>
                          <a:spcPts val="0"/>
                        </a:spcAft>
                      </a:pPr>
                      <a:r>
                        <a:rPr lang="en-US" sz="1600" dirty="0" err="1">
                          <a:effectLst/>
                        </a:rPr>
                        <a:t>Tài</a:t>
                      </a:r>
                      <a:r>
                        <a:rPr lang="en-US" sz="1600" dirty="0">
                          <a:effectLst/>
                        </a:rPr>
                        <a:t> </a:t>
                      </a:r>
                      <a:r>
                        <a:rPr lang="en-US" sz="1600" dirty="0" err="1">
                          <a:effectLst/>
                        </a:rPr>
                        <a:t>sản</a:t>
                      </a:r>
                      <a:r>
                        <a:rPr lang="en-US" sz="1600" dirty="0">
                          <a:effectLst/>
                        </a:rPr>
                        <a:t> (1.000đ)</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err="1">
                          <a:effectLst/>
                        </a:rPr>
                        <a:t>Số</a:t>
                      </a:r>
                      <a:r>
                        <a:rPr lang="en-US" sz="1600" dirty="0">
                          <a:effectLst/>
                        </a:rPr>
                        <a:t> </a:t>
                      </a:r>
                      <a:r>
                        <a:rPr lang="en-US" sz="1600" dirty="0" err="1">
                          <a:effectLst/>
                        </a:rPr>
                        <a:t>tiền</a:t>
                      </a:r>
                      <a:r>
                        <a:rPr lang="en-US" sz="1600" dirty="0">
                          <a:effectLst/>
                        </a:rPr>
                        <a:t> </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err="1">
                          <a:effectLst/>
                        </a:rPr>
                        <a:t>Nguồn</a:t>
                      </a:r>
                      <a:r>
                        <a:rPr lang="en-US" sz="1600" dirty="0">
                          <a:effectLst/>
                        </a:rPr>
                        <a:t> </a:t>
                      </a:r>
                      <a:r>
                        <a:rPr lang="en-US" sz="1600" dirty="0" err="1">
                          <a:effectLst/>
                        </a:rPr>
                        <a:t>vốn</a:t>
                      </a:r>
                      <a:r>
                        <a:rPr lang="en-US" sz="1600" dirty="0">
                          <a:effectLst/>
                        </a:rPr>
                        <a:t> (1000đ)</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err="1">
                          <a:effectLst/>
                        </a:rPr>
                        <a:t>số</a:t>
                      </a:r>
                      <a:r>
                        <a:rPr lang="en-US" sz="1600" dirty="0">
                          <a:effectLst/>
                        </a:rPr>
                        <a:t> </a:t>
                      </a:r>
                      <a:r>
                        <a:rPr lang="en-US" sz="1600" dirty="0" err="1">
                          <a:effectLst/>
                        </a:rPr>
                        <a:t>tiền</a:t>
                      </a:r>
                      <a:r>
                        <a:rPr lang="en-US" sz="1600" dirty="0">
                          <a:effectLst/>
                        </a:rPr>
                        <a:t> </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9746064"/>
                  </a:ext>
                </a:extLst>
              </a:tr>
              <a:tr h="299039">
                <a:tc>
                  <a:txBody>
                    <a:bodyPr/>
                    <a:lstStyle/>
                    <a:p>
                      <a:pPr marL="0" marR="0">
                        <a:lnSpc>
                          <a:spcPct val="115000"/>
                        </a:lnSpc>
                        <a:spcBef>
                          <a:spcPts val="0"/>
                        </a:spcBef>
                        <a:spcAft>
                          <a:spcPts val="0"/>
                        </a:spcAft>
                      </a:pPr>
                      <a:r>
                        <a:rPr lang="en-US" sz="1600" b="1" dirty="0">
                          <a:effectLst/>
                        </a:rPr>
                        <a:t>A. Tài </a:t>
                      </a:r>
                      <a:r>
                        <a:rPr lang="en-US" sz="1600" b="1" dirty="0" err="1">
                          <a:effectLst/>
                        </a:rPr>
                        <a:t>sản</a:t>
                      </a:r>
                      <a:r>
                        <a:rPr lang="en-US" sz="1600" b="1" dirty="0">
                          <a:effectLst/>
                        </a:rPr>
                        <a:t> </a:t>
                      </a:r>
                      <a:r>
                        <a:rPr lang="en-US" sz="1600" b="1" dirty="0" err="1">
                          <a:effectLst/>
                        </a:rPr>
                        <a:t>lưu</a:t>
                      </a:r>
                      <a:r>
                        <a:rPr lang="en-US" sz="1600" b="1" dirty="0">
                          <a:effectLst/>
                        </a:rPr>
                        <a:t> </a:t>
                      </a:r>
                      <a:r>
                        <a:rPr lang="en-US" sz="1600" b="1" dirty="0" err="1">
                          <a:effectLst/>
                        </a:rPr>
                        <a:t>động</a:t>
                      </a:r>
                      <a:endParaRPr lang="en-US" sz="1600" b="1"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600" b="1" dirty="0">
                          <a:effectLst/>
                        </a:rPr>
                        <a:t>705.000</a:t>
                      </a:r>
                      <a:endParaRPr lang="en-US" sz="1600" b="1"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600" b="1" dirty="0">
                          <a:effectLst/>
                        </a:rPr>
                        <a:t>A. </a:t>
                      </a:r>
                      <a:r>
                        <a:rPr lang="en-US" sz="1600" b="1" dirty="0" err="1">
                          <a:effectLst/>
                        </a:rPr>
                        <a:t>Nợ</a:t>
                      </a:r>
                      <a:r>
                        <a:rPr lang="en-US" sz="1600" b="1" dirty="0">
                          <a:effectLst/>
                        </a:rPr>
                        <a:t> </a:t>
                      </a:r>
                      <a:r>
                        <a:rPr lang="en-US" sz="1600" b="1" dirty="0" err="1">
                          <a:effectLst/>
                        </a:rPr>
                        <a:t>phải</a:t>
                      </a:r>
                      <a:r>
                        <a:rPr lang="en-US" sz="1600" b="1" dirty="0">
                          <a:effectLst/>
                        </a:rPr>
                        <a:t> </a:t>
                      </a:r>
                      <a:r>
                        <a:rPr lang="en-US" sz="1600" b="1" dirty="0" err="1">
                          <a:effectLst/>
                        </a:rPr>
                        <a:t>trả</a:t>
                      </a:r>
                      <a:endParaRPr lang="en-US" sz="1600" b="1"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600" b="1" dirty="0">
                          <a:effectLst/>
                        </a:rPr>
                        <a:t>627.000</a:t>
                      </a:r>
                      <a:endParaRPr lang="en-US" sz="1600" b="1"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9977400"/>
                  </a:ext>
                </a:extLst>
              </a:tr>
              <a:tr h="292261">
                <a:tc>
                  <a:txBody>
                    <a:bodyPr/>
                    <a:lstStyle/>
                    <a:p>
                      <a:pPr marL="0" marR="0">
                        <a:lnSpc>
                          <a:spcPct val="115000"/>
                        </a:lnSpc>
                        <a:spcBef>
                          <a:spcPts val="0"/>
                        </a:spcBef>
                        <a:spcAft>
                          <a:spcPts val="0"/>
                        </a:spcAft>
                      </a:pPr>
                      <a:r>
                        <a:rPr lang="en-US" sz="1600" b="0" dirty="0">
                          <a:effectLst/>
                        </a:rPr>
                        <a:t>1-Vốn </a:t>
                      </a:r>
                      <a:r>
                        <a:rPr lang="en-US" sz="1600" b="0" dirty="0" err="1">
                          <a:effectLst/>
                        </a:rPr>
                        <a:t>bằng</a:t>
                      </a:r>
                      <a:r>
                        <a:rPr lang="en-US" sz="1600" b="0" dirty="0">
                          <a:effectLst/>
                        </a:rPr>
                        <a:t> </a:t>
                      </a:r>
                      <a:r>
                        <a:rPr lang="en-US" sz="1600" b="0" dirty="0" err="1">
                          <a:effectLst/>
                        </a:rPr>
                        <a:t>tiền</a:t>
                      </a:r>
                      <a:endParaRPr lang="en-US"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600" dirty="0">
                          <a:effectLst/>
                        </a:rPr>
                        <a:t>43.000</a:t>
                      </a:r>
                      <a:endParaRPr lang="en-US"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600" b="1" dirty="0">
                          <a:effectLst/>
                        </a:rPr>
                        <a:t>1. </a:t>
                      </a:r>
                      <a:r>
                        <a:rPr lang="en-US" sz="1600" b="1" dirty="0" err="1">
                          <a:effectLst/>
                        </a:rPr>
                        <a:t>Nợ</a:t>
                      </a:r>
                      <a:r>
                        <a:rPr lang="en-US" sz="1600" b="1" dirty="0">
                          <a:effectLst/>
                        </a:rPr>
                        <a:t> </a:t>
                      </a:r>
                      <a:r>
                        <a:rPr lang="en-US" sz="1600" b="1" dirty="0" err="1">
                          <a:effectLst/>
                        </a:rPr>
                        <a:t>ngắn</a:t>
                      </a:r>
                      <a:r>
                        <a:rPr lang="en-US" sz="1600" b="1" dirty="0">
                          <a:effectLst/>
                        </a:rPr>
                        <a:t> </a:t>
                      </a:r>
                      <a:r>
                        <a:rPr lang="en-US" sz="1600" b="1" dirty="0" err="1">
                          <a:effectLst/>
                        </a:rPr>
                        <a:t>hạn</a:t>
                      </a:r>
                      <a:endParaRPr lang="en-US" sz="1600" b="1"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600" b="1" dirty="0">
                          <a:effectLst/>
                        </a:rPr>
                        <a:t>327.000</a:t>
                      </a:r>
                      <a:endParaRPr lang="en-US" sz="1600" b="1"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9067373"/>
                  </a:ext>
                </a:extLst>
              </a:tr>
              <a:tr h="610323">
                <a:tc>
                  <a:txBody>
                    <a:bodyPr/>
                    <a:lstStyle/>
                    <a:p>
                      <a:pPr marL="0" marR="0">
                        <a:lnSpc>
                          <a:spcPct val="115000"/>
                        </a:lnSpc>
                        <a:spcBef>
                          <a:spcPts val="0"/>
                        </a:spcBef>
                        <a:spcAft>
                          <a:spcPts val="0"/>
                        </a:spcAft>
                      </a:pPr>
                      <a:r>
                        <a:rPr lang="en-US" sz="1600" b="0" dirty="0">
                          <a:effectLst/>
                        </a:rPr>
                        <a:t>2-Các </a:t>
                      </a:r>
                      <a:r>
                        <a:rPr lang="en-US" sz="1600" b="0" dirty="0" err="1">
                          <a:effectLst/>
                        </a:rPr>
                        <a:t>khoản</a:t>
                      </a:r>
                      <a:r>
                        <a:rPr lang="en-US" sz="1600" b="0" dirty="0">
                          <a:effectLst/>
                        </a:rPr>
                        <a:t> </a:t>
                      </a:r>
                      <a:r>
                        <a:rPr lang="en-US" sz="1600" b="0" dirty="0" err="1">
                          <a:effectLst/>
                        </a:rPr>
                        <a:t>đầu</a:t>
                      </a:r>
                      <a:r>
                        <a:rPr lang="en-US" sz="1600" b="0" dirty="0">
                          <a:effectLst/>
                        </a:rPr>
                        <a:t> </a:t>
                      </a:r>
                      <a:r>
                        <a:rPr lang="en-US" sz="1600" b="0" dirty="0" err="1">
                          <a:effectLst/>
                        </a:rPr>
                        <a:t>tư</a:t>
                      </a:r>
                      <a:r>
                        <a:rPr lang="en-US" sz="1600" b="0" dirty="0">
                          <a:effectLst/>
                        </a:rPr>
                        <a:t> </a:t>
                      </a:r>
                      <a:r>
                        <a:rPr lang="en-US" sz="1600" b="0" dirty="0" err="1">
                          <a:effectLst/>
                        </a:rPr>
                        <a:t>ngắn</a:t>
                      </a:r>
                      <a:r>
                        <a:rPr lang="en-US" sz="1600" b="0" dirty="0">
                          <a:effectLst/>
                        </a:rPr>
                        <a:t> </a:t>
                      </a:r>
                      <a:r>
                        <a:rPr lang="en-US" sz="1600" b="0" dirty="0" err="1">
                          <a:effectLst/>
                        </a:rPr>
                        <a:t>hạn</a:t>
                      </a:r>
                      <a:endParaRPr lang="en-US"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600" dirty="0">
                          <a:effectLst/>
                        </a:rPr>
                        <a:t>62.000</a:t>
                      </a:r>
                      <a:endParaRPr lang="en-US"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600" dirty="0">
                          <a:effectLst/>
                        </a:rPr>
                        <a:t>Phải </a:t>
                      </a:r>
                      <a:r>
                        <a:rPr lang="en-US" sz="1600" dirty="0" err="1">
                          <a:effectLst/>
                        </a:rPr>
                        <a:t>trả</a:t>
                      </a:r>
                      <a:r>
                        <a:rPr lang="en-US" sz="1600" dirty="0">
                          <a:effectLst/>
                        </a:rPr>
                        <a:t> </a:t>
                      </a:r>
                      <a:r>
                        <a:rPr lang="en-US" sz="1600" dirty="0" err="1">
                          <a:effectLst/>
                        </a:rPr>
                        <a:t>nhà</a:t>
                      </a:r>
                      <a:r>
                        <a:rPr lang="en-US" sz="1600" dirty="0">
                          <a:effectLst/>
                        </a:rPr>
                        <a:t> </a:t>
                      </a:r>
                      <a:r>
                        <a:rPr lang="en-US" sz="1600" dirty="0" err="1">
                          <a:effectLst/>
                        </a:rPr>
                        <a:t>cung</a:t>
                      </a:r>
                      <a:r>
                        <a:rPr lang="en-US" sz="1600" dirty="0">
                          <a:effectLst/>
                        </a:rPr>
                        <a:t> </a:t>
                      </a:r>
                      <a:r>
                        <a:rPr lang="en-US" sz="1600" dirty="0" err="1">
                          <a:effectLst/>
                        </a:rPr>
                        <a:t>cấp</a:t>
                      </a:r>
                      <a:endParaRPr lang="en-US"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600">
                          <a:effectLst/>
                        </a:rPr>
                        <a:t>188.000</a:t>
                      </a:r>
                      <a:endParaRPr lang="en-US" sz="16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663985"/>
                  </a:ext>
                </a:extLst>
              </a:tr>
              <a:tr h="292261">
                <a:tc>
                  <a:txBody>
                    <a:bodyPr/>
                    <a:lstStyle/>
                    <a:p>
                      <a:pPr marL="0" marR="0">
                        <a:lnSpc>
                          <a:spcPct val="115000"/>
                        </a:lnSpc>
                        <a:spcBef>
                          <a:spcPts val="0"/>
                        </a:spcBef>
                        <a:spcAft>
                          <a:spcPts val="0"/>
                        </a:spcAft>
                      </a:pPr>
                      <a:r>
                        <a:rPr lang="en-US" sz="1600" b="0" dirty="0">
                          <a:effectLst/>
                        </a:rPr>
                        <a:t>3- </a:t>
                      </a:r>
                      <a:r>
                        <a:rPr lang="en-US" sz="1600" b="0" dirty="0" err="1">
                          <a:effectLst/>
                        </a:rPr>
                        <a:t>Các</a:t>
                      </a:r>
                      <a:r>
                        <a:rPr lang="en-US" sz="1600" b="0" dirty="0">
                          <a:effectLst/>
                        </a:rPr>
                        <a:t> </a:t>
                      </a:r>
                      <a:r>
                        <a:rPr lang="en-US" sz="1600" b="0" dirty="0" err="1">
                          <a:effectLst/>
                        </a:rPr>
                        <a:t>khoản</a:t>
                      </a:r>
                      <a:r>
                        <a:rPr lang="en-US" sz="1600" b="0" dirty="0">
                          <a:effectLst/>
                        </a:rPr>
                        <a:t> </a:t>
                      </a:r>
                      <a:r>
                        <a:rPr lang="en-US" sz="1600" b="0" dirty="0" err="1">
                          <a:effectLst/>
                        </a:rPr>
                        <a:t>phải</a:t>
                      </a:r>
                      <a:r>
                        <a:rPr lang="en-US" sz="1600" b="0" dirty="0">
                          <a:effectLst/>
                        </a:rPr>
                        <a:t> </a:t>
                      </a:r>
                      <a:r>
                        <a:rPr lang="en-US" sz="1600" b="0" dirty="0" err="1">
                          <a:effectLst/>
                        </a:rPr>
                        <a:t>thu</a:t>
                      </a:r>
                      <a:endParaRPr lang="en-US"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600" dirty="0">
                          <a:effectLst/>
                        </a:rPr>
                        <a:t>270.000</a:t>
                      </a:r>
                      <a:endParaRPr lang="en-US"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600" dirty="0" err="1">
                          <a:effectLst/>
                        </a:rPr>
                        <a:t>Vay</a:t>
                      </a:r>
                      <a:r>
                        <a:rPr lang="en-US" sz="1600" dirty="0">
                          <a:effectLst/>
                        </a:rPr>
                        <a:t> </a:t>
                      </a:r>
                      <a:r>
                        <a:rPr lang="en-US" sz="1600" dirty="0" err="1">
                          <a:effectLst/>
                        </a:rPr>
                        <a:t>ngắn</a:t>
                      </a:r>
                      <a:r>
                        <a:rPr lang="en-US" sz="1600" dirty="0">
                          <a:effectLst/>
                        </a:rPr>
                        <a:t> </a:t>
                      </a:r>
                      <a:r>
                        <a:rPr lang="en-US" sz="1600" dirty="0" err="1">
                          <a:effectLst/>
                        </a:rPr>
                        <a:t>hạn</a:t>
                      </a:r>
                      <a:endParaRPr lang="en-US"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600" dirty="0">
                          <a:effectLst/>
                        </a:rPr>
                        <a:t>27.000</a:t>
                      </a:r>
                      <a:endParaRPr lang="en-US"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29464277"/>
                  </a:ext>
                </a:extLst>
              </a:tr>
              <a:tr h="292261">
                <a:tc>
                  <a:txBody>
                    <a:bodyPr/>
                    <a:lstStyle/>
                    <a:p>
                      <a:pPr marL="0" marR="0">
                        <a:lnSpc>
                          <a:spcPct val="115000"/>
                        </a:lnSpc>
                        <a:spcBef>
                          <a:spcPts val="0"/>
                        </a:spcBef>
                        <a:spcAft>
                          <a:spcPts val="0"/>
                        </a:spcAft>
                      </a:pPr>
                      <a:r>
                        <a:rPr lang="en-US" sz="1600" b="0" dirty="0">
                          <a:effectLst/>
                        </a:rPr>
                        <a:t>4-Hàng </a:t>
                      </a:r>
                      <a:r>
                        <a:rPr lang="en-US" sz="1600" b="0" dirty="0" err="1">
                          <a:effectLst/>
                        </a:rPr>
                        <a:t>tồn</a:t>
                      </a:r>
                      <a:r>
                        <a:rPr lang="en-US" sz="1600" b="0" dirty="0">
                          <a:effectLst/>
                        </a:rPr>
                        <a:t> </a:t>
                      </a:r>
                      <a:r>
                        <a:rPr lang="en-US" sz="1600" b="0" dirty="0" err="1">
                          <a:effectLst/>
                        </a:rPr>
                        <a:t>kho</a:t>
                      </a:r>
                      <a:endParaRPr lang="en-US"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600" dirty="0">
                          <a:effectLst/>
                        </a:rPr>
                        <a:t>330.000</a:t>
                      </a:r>
                      <a:endParaRPr lang="en-US"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600" dirty="0">
                          <a:effectLst/>
                        </a:rPr>
                        <a:t>Phải </a:t>
                      </a:r>
                      <a:r>
                        <a:rPr lang="en-US" sz="1600" dirty="0" err="1">
                          <a:effectLst/>
                        </a:rPr>
                        <a:t>trả</a:t>
                      </a:r>
                      <a:r>
                        <a:rPr lang="en-US" sz="1600" dirty="0">
                          <a:effectLst/>
                        </a:rPr>
                        <a:t> CNV</a:t>
                      </a:r>
                      <a:endParaRPr lang="en-US"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600" dirty="0">
                          <a:effectLst/>
                        </a:rPr>
                        <a:t>40.000</a:t>
                      </a:r>
                      <a:endParaRPr lang="en-US"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36231722"/>
                  </a:ext>
                </a:extLst>
              </a:tr>
              <a:tr h="435345">
                <a:tc>
                  <a:txBody>
                    <a:bodyPr/>
                    <a:lstStyle/>
                    <a:p>
                      <a:pPr marL="0" marR="0">
                        <a:lnSpc>
                          <a:spcPct val="115000"/>
                        </a:lnSpc>
                        <a:spcBef>
                          <a:spcPts val="0"/>
                        </a:spcBef>
                        <a:spcAft>
                          <a:spcPts val="0"/>
                        </a:spcAft>
                      </a:pPr>
                      <a:r>
                        <a:rPr lang="en-US" sz="1600" b="0" dirty="0">
                          <a:effectLst/>
                        </a:rPr>
                        <a:t>5-Tài </a:t>
                      </a:r>
                      <a:r>
                        <a:rPr lang="en-US" sz="1600" b="0" dirty="0" err="1">
                          <a:effectLst/>
                        </a:rPr>
                        <a:t>sản</a:t>
                      </a:r>
                      <a:r>
                        <a:rPr lang="en-US" sz="1600" b="0" dirty="0">
                          <a:effectLst/>
                        </a:rPr>
                        <a:t> </a:t>
                      </a:r>
                      <a:r>
                        <a:rPr lang="en-US" sz="1600" b="0" dirty="0" err="1">
                          <a:effectLst/>
                        </a:rPr>
                        <a:t>lưu</a:t>
                      </a:r>
                      <a:r>
                        <a:rPr lang="en-US" sz="1600" b="0" dirty="0">
                          <a:effectLst/>
                        </a:rPr>
                        <a:t> </a:t>
                      </a:r>
                      <a:r>
                        <a:rPr lang="en-US" sz="1600" b="0" dirty="0" err="1">
                          <a:effectLst/>
                        </a:rPr>
                        <a:t>động</a:t>
                      </a:r>
                      <a:r>
                        <a:rPr lang="en-US" sz="1600" b="0" dirty="0">
                          <a:effectLst/>
                        </a:rPr>
                        <a:t> </a:t>
                      </a:r>
                      <a:r>
                        <a:rPr lang="en-US" sz="1600" b="0" dirty="0" err="1">
                          <a:effectLst/>
                        </a:rPr>
                        <a:t>khác</a:t>
                      </a:r>
                      <a:endParaRPr lang="en-US"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600">
                          <a:effectLst/>
                        </a:rPr>
                        <a:t>0</a:t>
                      </a:r>
                      <a:endParaRPr lang="en-US" sz="16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600" dirty="0">
                          <a:effectLst/>
                        </a:rPr>
                        <a:t>Phải </a:t>
                      </a:r>
                      <a:r>
                        <a:rPr lang="en-US" sz="1600" dirty="0" err="1">
                          <a:effectLst/>
                        </a:rPr>
                        <a:t>trả</a:t>
                      </a:r>
                      <a:r>
                        <a:rPr lang="en-US" sz="1600" dirty="0">
                          <a:effectLst/>
                        </a:rPr>
                        <a:t> </a:t>
                      </a:r>
                      <a:r>
                        <a:rPr lang="en-US" sz="1600" dirty="0" err="1">
                          <a:effectLst/>
                        </a:rPr>
                        <a:t>khác</a:t>
                      </a:r>
                      <a:endParaRPr lang="en-US"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600">
                          <a:effectLst/>
                        </a:rPr>
                        <a:t>72.000</a:t>
                      </a:r>
                      <a:endParaRPr lang="en-US" sz="16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0297882"/>
                  </a:ext>
                </a:extLst>
              </a:tr>
              <a:tr h="463710">
                <a:tc>
                  <a:txBody>
                    <a:bodyPr/>
                    <a:lstStyle/>
                    <a:p>
                      <a:pPr marL="0" marR="0">
                        <a:lnSpc>
                          <a:spcPct val="115000"/>
                        </a:lnSpc>
                        <a:spcBef>
                          <a:spcPts val="0"/>
                        </a:spcBef>
                        <a:spcAft>
                          <a:spcPts val="0"/>
                        </a:spcAft>
                      </a:pPr>
                      <a:r>
                        <a:rPr lang="en-US" sz="1600" b="1" dirty="0">
                          <a:effectLst/>
                        </a:rPr>
                        <a:t>B. Tài </a:t>
                      </a:r>
                      <a:r>
                        <a:rPr lang="en-US" sz="1600" b="1" dirty="0" err="1">
                          <a:effectLst/>
                        </a:rPr>
                        <a:t>sản</a:t>
                      </a:r>
                      <a:r>
                        <a:rPr lang="en-US" sz="1600" b="1" dirty="0">
                          <a:effectLst/>
                        </a:rPr>
                        <a:t> cố </a:t>
                      </a:r>
                      <a:r>
                        <a:rPr lang="en-US" sz="1600" b="1" dirty="0" err="1">
                          <a:effectLst/>
                        </a:rPr>
                        <a:t>định</a:t>
                      </a:r>
                      <a:r>
                        <a:rPr lang="en-US" sz="1600" b="1" dirty="0">
                          <a:effectLst/>
                        </a:rPr>
                        <a:t> </a:t>
                      </a:r>
                      <a:endParaRPr lang="en-US" sz="1600" b="1"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600" b="1" dirty="0">
                          <a:effectLst/>
                        </a:rPr>
                        <a:t>784.000</a:t>
                      </a:r>
                      <a:endParaRPr lang="en-US" sz="1600" b="1"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600" b="1" dirty="0">
                          <a:effectLst/>
                        </a:rPr>
                        <a:t>2. </a:t>
                      </a:r>
                      <a:r>
                        <a:rPr lang="en-US" sz="1600" b="1" dirty="0" err="1">
                          <a:effectLst/>
                        </a:rPr>
                        <a:t>Trái</a:t>
                      </a:r>
                      <a:r>
                        <a:rPr lang="en-US" sz="1600" b="1" dirty="0">
                          <a:effectLst/>
                        </a:rPr>
                        <a:t> </a:t>
                      </a:r>
                      <a:r>
                        <a:rPr lang="en-US" sz="1600" b="1" dirty="0" err="1">
                          <a:effectLst/>
                        </a:rPr>
                        <a:t>phiếu</a:t>
                      </a:r>
                      <a:r>
                        <a:rPr lang="en-US" sz="1600" b="1" dirty="0">
                          <a:effectLst/>
                        </a:rPr>
                        <a:t> (MG: 1.000.000đ; 9%)</a:t>
                      </a:r>
                      <a:endParaRPr lang="en-US" sz="1600" b="1"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600" b="1" dirty="0">
                          <a:effectLst/>
                        </a:rPr>
                        <a:t>300.000</a:t>
                      </a:r>
                      <a:endParaRPr lang="en-US" sz="1600" b="1"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7155265"/>
                  </a:ext>
                </a:extLst>
              </a:tr>
              <a:tr h="292261">
                <a:tc>
                  <a:txBody>
                    <a:bodyPr/>
                    <a:lstStyle/>
                    <a:p>
                      <a:pPr marL="0" marR="0">
                        <a:lnSpc>
                          <a:spcPct val="115000"/>
                        </a:lnSpc>
                        <a:spcBef>
                          <a:spcPts val="0"/>
                        </a:spcBef>
                        <a:spcAft>
                          <a:spcPts val="0"/>
                        </a:spcAft>
                      </a:pPr>
                      <a:r>
                        <a:rPr lang="en-US" sz="1600" b="0" dirty="0">
                          <a:effectLst/>
                        </a:rPr>
                        <a:t>1. Đất </a:t>
                      </a:r>
                      <a:r>
                        <a:rPr lang="en-US" sz="1600" b="0" dirty="0" err="1">
                          <a:effectLst/>
                        </a:rPr>
                        <a:t>đai</a:t>
                      </a:r>
                      <a:endParaRPr lang="en-US"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600">
                          <a:effectLst/>
                        </a:rPr>
                        <a:t>64.000</a:t>
                      </a:r>
                      <a:endParaRPr lang="en-US" sz="16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600" b="1" dirty="0">
                          <a:effectLst/>
                        </a:rPr>
                        <a:t>B. </a:t>
                      </a:r>
                      <a:r>
                        <a:rPr lang="en-US" sz="1600" b="1" dirty="0" err="1">
                          <a:effectLst/>
                        </a:rPr>
                        <a:t>Nguồn</a:t>
                      </a:r>
                      <a:r>
                        <a:rPr lang="en-US" sz="1600" b="1" dirty="0">
                          <a:effectLst/>
                        </a:rPr>
                        <a:t> </a:t>
                      </a:r>
                      <a:r>
                        <a:rPr lang="en-US" sz="1600" b="1" dirty="0" err="1">
                          <a:effectLst/>
                        </a:rPr>
                        <a:t>vốn</a:t>
                      </a:r>
                      <a:r>
                        <a:rPr lang="en-US" sz="1600" b="1" dirty="0">
                          <a:effectLst/>
                        </a:rPr>
                        <a:t> CSH</a:t>
                      </a:r>
                      <a:endParaRPr lang="en-US" sz="1600" b="1"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600" b="1" dirty="0">
                          <a:effectLst/>
                        </a:rPr>
                        <a:t>862.000</a:t>
                      </a:r>
                      <a:endParaRPr lang="en-US" sz="1600" b="1"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96127604"/>
                  </a:ext>
                </a:extLst>
              </a:tr>
              <a:tr h="463710">
                <a:tc>
                  <a:txBody>
                    <a:bodyPr/>
                    <a:lstStyle/>
                    <a:p>
                      <a:pPr marL="0" marR="0">
                        <a:lnSpc>
                          <a:spcPct val="115000"/>
                        </a:lnSpc>
                        <a:spcBef>
                          <a:spcPts val="0"/>
                        </a:spcBef>
                        <a:spcAft>
                          <a:spcPts val="0"/>
                        </a:spcAft>
                      </a:pPr>
                      <a:r>
                        <a:rPr lang="en-US" sz="1600" b="0" dirty="0">
                          <a:effectLst/>
                        </a:rPr>
                        <a:t>2. Nhà </a:t>
                      </a:r>
                      <a:r>
                        <a:rPr lang="en-US" sz="1600" b="0" dirty="0" err="1">
                          <a:effectLst/>
                        </a:rPr>
                        <a:t>xưởng</a:t>
                      </a:r>
                      <a:r>
                        <a:rPr lang="en-US" sz="1600" b="0" dirty="0">
                          <a:effectLst/>
                        </a:rPr>
                        <a:t>, </a:t>
                      </a:r>
                      <a:r>
                        <a:rPr lang="en-US" sz="1600" b="0" dirty="0" err="1">
                          <a:effectLst/>
                        </a:rPr>
                        <a:t>thiết</a:t>
                      </a:r>
                      <a:r>
                        <a:rPr lang="en-US" sz="1600" b="0" dirty="0">
                          <a:effectLst/>
                        </a:rPr>
                        <a:t> </a:t>
                      </a:r>
                      <a:r>
                        <a:rPr lang="en-US" sz="1600" b="0" dirty="0" err="1">
                          <a:effectLst/>
                        </a:rPr>
                        <a:t>bị</a:t>
                      </a:r>
                      <a:endParaRPr lang="en-US"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600">
                          <a:effectLst/>
                        </a:rPr>
                        <a:t>630.000</a:t>
                      </a:r>
                      <a:endParaRPr lang="en-US" sz="16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600" dirty="0">
                          <a:effectLst/>
                        </a:rPr>
                        <a:t>1. </a:t>
                      </a:r>
                      <a:r>
                        <a:rPr lang="en-US" sz="1600" dirty="0" err="1">
                          <a:effectLst/>
                        </a:rPr>
                        <a:t>Cổ</a:t>
                      </a:r>
                      <a:r>
                        <a:rPr lang="en-US" sz="1600" dirty="0">
                          <a:effectLst/>
                        </a:rPr>
                        <a:t> </a:t>
                      </a:r>
                      <a:r>
                        <a:rPr lang="en-US" sz="1600" dirty="0" err="1">
                          <a:effectLst/>
                        </a:rPr>
                        <a:t>phiếu</a:t>
                      </a:r>
                      <a:r>
                        <a:rPr lang="en-US" sz="1600" dirty="0">
                          <a:effectLst/>
                        </a:rPr>
                        <a:t> </a:t>
                      </a:r>
                      <a:r>
                        <a:rPr lang="en-US" sz="1600" dirty="0" err="1">
                          <a:effectLst/>
                        </a:rPr>
                        <a:t>ưu</a:t>
                      </a:r>
                      <a:r>
                        <a:rPr lang="en-US" sz="1600" dirty="0">
                          <a:effectLst/>
                        </a:rPr>
                        <a:t> </a:t>
                      </a:r>
                      <a:r>
                        <a:rPr lang="en-US" sz="1600" dirty="0" err="1">
                          <a:effectLst/>
                        </a:rPr>
                        <a:t>đãi</a:t>
                      </a:r>
                      <a:r>
                        <a:rPr lang="en-US" sz="1600" dirty="0">
                          <a:effectLst/>
                        </a:rPr>
                        <a:t> (MG: 100000đ; 6%)</a:t>
                      </a:r>
                      <a:endParaRPr lang="en-US"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600" dirty="0">
                          <a:effectLst/>
                        </a:rPr>
                        <a:t>50.000</a:t>
                      </a:r>
                      <a:endParaRPr lang="en-US"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0808282"/>
                  </a:ext>
                </a:extLst>
              </a:tr>
              <a:tr h="292261">
                <a:tc>
                  <a:txBody>
                    <a:bodyPr/>
                    <a:lstStyle/>
                    <a:p>
                      <a:pPr marL="0" marR="0">
                        <a:lnSpc>
                          <a:spcPct val="115000"/>
                        </a:lnSpc>
                        <a:spcBef>
                          <a:spcPts val="0"/>
                        </a:spcBef>
                        <a:spcAft>
                          <a:spcPts val="0"/>
                        </a:spcAft>
                      </a:pPr>
                      <a:r>
                        <a:rPr lang="en-US" sz="1600" b="0" dirty="0">
                          <a:effectLst/>
                        </a:rPr>
                        <a:t>3. Tài </a:t>
                      </a:r>
                      <a:r>
                        <a:rPr lang="en-US" sz="1600" b="0" dirty="0" err="1">
                          <a:effectLst/>
                        </a:rPr>
                        <a:t>sản</a:t>
                      </a:r>
                      <a:r>
                        <a:rPr lang="en-US" sz="1600" b="0" dirty="0">
                          <a:effectLst/>
                        </a:rPr>
                        <a:t> cố </a:t>
                      </a:r>
                      <a:r>
                        <a:rPr lang="en-US" sz="1600" b="0" dirty="0" err="1">
                          <a:effectLst/>
                        </a:rPr>
                        <a:t>định</a:t>
                      </a:r>
                      <a:r>
                        <a:rPr lang="en-US" sz="1600" b="0" dirty="0">
                          <a:effectLst/>
                        </a:rPr>
                        <a:t> </a:t>
                      </a:r>
                      <a:r>
                        <a:rPr lang="en-US" sz="1600" b="0" dirty="0" err="1">
                          <a:effectLst/>
                        </a:rPr>
                        <a:t>khác</a:t>
                      </a:r>
                      <a:endParaRPr lang="en-US"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600">
                          <a:effectLst/>
                        </a:rPr>
                        <a:t>280.000</a:t>
                      </a:r>
                      <a:endParaRPr lang="en-US" sz="16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600" dirty="0">
                          <a:effectLst/>
                        </a:rPr>
                        <a:t>2. </a:t>
                      </a:r>
                      <a:r>
                        <a:rPr lang="en-US" sz="1600" dirty="0" err="1">
                          <a:effectLst/>
                        </a:rPr>
                        <a:t>Cổ</a:t>
                      </a:r>
                      <a:r>
                        <a:rPr lang="en-US" sz="1600" dirty="0">
                          <a:effectLst/>
                        </a:rPr>
                        <a:t> </a:t>
                      </a:r>
                      <a:r>
                        <a:rPr lang="en-US" sz="1600" dirty="0" err="1">
                          <a:effectLst/>
                        </a:rPr>
                        <a:t>phiếu</a:t>
                      </a:r>
                      <a:r>
                        <a:rPr lang="en-US" sz="1600" dirty="0">
                          <a:effectLst/>
                        </a:rPr>
                        <a:t> </a:t>
                      </a:r>
                      <a:r>
                        <a:rPr lang="en-US" sz="1600" dirty="0" err="1">
                          <a:effectLst/>
                        </a:rPr>
                        <a:t>thường</a:t>
                      </a:r>
                      <a:r>
                        <a:rPr lang="en-US" sz="1600" dirty="0">
                          <a:effectLst/>
                        </a:rPr>
                        <a:t> (MG: 10.000đ)</a:t>
                      </a:r>
                      <a:endParaRPr lang="en-US"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600" dirty="0">
                          <a:effectLst/>
                        </a:rPr>
                        <a:t>600.000</a:t>
                      </a:r>
                      <a:endParaRPr lang="en-US"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7559980"/>
                  </a:ext>
                </a:extLst>
              </a:tr>
              <a:tr h="292261">
                <a:tc>
                  <a:txBody>
                    <a:bodyPr/>
                    <a:lstStyle/>
                    <a:p>
                      <a:pPr marL="0" marR="0">
                        <a:lnSpc>
                          <a:spcPct val="115000"/>
                        </a:lnSpc>
                        <a:spcBef>
                          <a:spcPts val="0"/>
                        </a:spcBef>
                        <a:spcAft>
                          <a:spcPts val="0"/>
                        </a:spcAft>
                      </a:pPr>
                      <a:r>
                        <a:rPr lang="en-US" sz="1600" b="0" dirty="0">
                          <a:effectLst/>
                        </a:rPr>
                        <a:t>4. Thương </a:t>
                      </a:r>
                      <a:r>
                        <a:rPr lang="en-US" sz="1600" b="0" dirty="0" err="1">
                          <a:effectLst/>
                        </a:rPr>
                        <a:t>hiệu</a:t>
                      </a:r>
                      <a:endParaRPr lang="en-US"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600">
                          <a:effectLst/>
                        </a:rPr>
                        <a:t>30.000</a:t>
                      </a:r>
                      <a:endParaRPr lang="en-US" sz="16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600" dirty="0">
                          <a:effectLst/>
                        </a:rPr>
                        <a:t>3. </a:t>
                      </a:r>
                      <a:r>
                        <a:rPr lang="en-US" sz="1600" dirty="0" err="1">
                          <a:effectLst/>
                        </a:rPr>
                        <a:t>Vốn</a:t>
                      </a:r>
                      <a:r>
                        <a:rPr lang="en-US" sz="1600" dirty="0">
                          <a:effectLst/>
                        </a:rPr>
                        <a:t> </a:t>
                      </a:r>
                      <a:r>
                        <a:rPr lang="en-US" sz="1600" dirty="0" err="1">
                          <a:effectLst/>
                        </a:rPr>
                        <a:t>Thặng</a:t>
                      </a:r>
                      <a:r>
                        <a:rPr lang="en-US" sz="1600" dirty="0">
                          <a:effectLst/>
                        </a:rPr>
                        <a:t> </a:t>
                      </a:r>
                      <a:r>
                        <a:rPr lang="en-US" sz="1600" dirty="0" err="1">
                          <a:effectLst/>
                        </a:rPr>
                        <a:t>dư</a:t>
                      </a:r>
                      <a:endParaRPr lang="en-US"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600" dirty="0">
                          <a:effectLst/>
                        </a:rPr>
                        <a:t>52.000</a:t>
                      </a:r>
                      <a:endParaRPr lang="en-US"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38061959"/>
                  </a:ext>
                </a:extLst>
              </a:tr>
              <a:tr h="463710">
                <a:tc>
                  <a:txBody>
                    <a:bodyPr/>
                    <a:lstStyle/>
                    <a:p>
                      <a:pPr marL="0" marR="0">
                        <a:lnSpc>
                          <a:spcPct val="115000"/>
                        </a:lnSpc>
                        <a:spcBef>
                          <a:spcPts val="0"/>
                        </a:spcBef>
                        <a:spcAft>
                          <a:spcPts val="0"/>
                        </a:spcAft>
                      </a:pPr>
                      <a:r>
                        <a:rPr lang="en-US" sz="1600" b="0" dirty="0">
                          <a:effectLst/>
                        </a:rPr>
                        <a:t> </a:t>
                      </a:r>
                      <a:r>
                        <a:rPr lang="en-US" sz="1600" b="0" dirty="0" err="1">
                          <a:effectLst/>
                        </a:rPr>
                        <a:t>Trừ</a:t>
                      </a:r>
                      <a:r>
                        <a:rPr lang="en-US" sz="1600" b="0" dirty="0">
                          <a:effectLst/>
                        </a:rPr>
                        <a:t> </a:t>
                      </a:r>
                      <a:r>
                        <a:rPr lang="en-US" sz="1600" b="0" dirty="0" err="1">
                          <a:effectLst/>
                        </a:rPr>
                        <a:t>khấu</a:t>
                      </a:r>
                      <a:r>
                        <a:rPr lang="en-US" sz="1600" b="0" dirty="0">
                          <a:effectLst/>
                        </a:rPr>
                        <a:t> </a:t>
                      </a:r>
                      <a:r>
                        <a:rPr lang="en-US" sz="1600" b="0" dirty="0" err="1">
                          <a:effectLst/>
                        </a:rPr>
                        <a:t>hao</a:t>
                      </a:r>
                      <a:r>
                        <a:rPr lang="en-US" sz="1600" b="0" dirty="0">
                          <a:effectLst/>
                        </a:rPr>
                        <a:t> </a:t>
                      </a:r>
                      <a:r>
                        <a:rPr lang="en-US" sz="1600" b="0" dirty="0" err="1">
                          <a:effectLst/>
                        </a:rPr>
                        <a:t>tích</a:t>
                      </a:r>
                      <a:r>
                        <a:rPr lang="en-US" sz="1600" b="0" dirty="0">
                          <a:effectLst/>
                        </a:rPr>
                        <a:t> </a:t>
                      </a:r>
                      <a:r>
                        <a:rPr lang="en-US" sz="1600" b="0" dirty="0" err="1">
                          <a:effectLst/>
                        </a:rPr>
                        <a:t>lũy</a:t>
                      </a:r>
                      <a:endParaRPr lang="en-US"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600">
                          <a:effectLst/>
                        </a:rPr>
                        <a:t> (220.000)</a:t>
                      </a:r>
                      <a:endParaRPr lang="en-US" sz="16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600" dirty="0">
                          <a:effectLst/>
                        </a:rPr>
                        <a:t>4. </a:t>
                      </a:r>
                      <a:r>
                        <a:rPr lang="en-US" sz="1600" dirty="0" err="1">
                          <a:effectLst/>
                        </a:rPr>
                        <a:t>Quỹ</a:t>
                      </a:r>
                      <a:r>
                        <a:rPr lang="en-US" sz="1600" dirty="0">
                          <a:effectLst/>
                        </a:rPr>
                        <a:t> </a:t>
                      </a:r>
                      <a:r>
                        <a:rPr lang="en-US" sz="1600" dirty="0" err="1">
                          <a:effectLst/>
                        </a:rPr>
                        <a:t>tích</a:t>
                      </a:r>
                      <a:r>
                        <a:rPr lang="en-US" sz="1600" dirty="0">
                          <a:effectLst/>
                        </a:rPr>
                        <a:t> </a:t>
                      </a:r>
                      <a:r>
                        <a:rPr lang="en-US" sz="1600" dirty="0" err="1">
                          <a:effectLst/>
                        </a:rPr>
                        <a:t>lũy</a:t>
                      </a:r>
                      <a:r>
                        <a:rPr lang="en-US" sz="1600" dirty="0">
                          <a:effectLst/>
                        </a:rPr>
                        <a:t> (</a:t>
                      </a:r>
                      <a:r>
                        <a:rPr lang="en-US" sz="1600" dirty="0" err="1">
                          <a:effectLst/>
                        </a:rPr>
                        <a:t>thu</a:t>
                      </a:r>
                      <a:r>
                        <a:rPr lang="en-US" sz="1600" dirty="0">
                          <a:effectLst/>
                        </a:rPr>
                        <a:t> </a:t>
                      </a:r>
                      <a:r>
                        <a:rPr lang="en-US" sz="1600" dirty="0" err="1">
                          <a:effectLst/>
                        </a:rPr>
                        <a:t>nhập</a:t>
                      </a:r>
                      <a:r>
                        <a:rPr lang="en-US" sz="1600" dirty="0">
                          <a:effectLst/>
                        </a:rPr>
                        <a:t> </a:t>
                      </a:r>
                      <a:r>
                        <a:rPr lang="en-US" sz="1600" dirty="0" err="1">
                          <a:effectLst/>
                        </a:rPr>
                        <a:t>giữ</a:t>
                      </a:r>
                      <a:r>
                        <a:rPr lang="en-US" sz="1600" dirty="0">
                          <a:effectLst/>
                        </a:rPr>
                        <a:t> </a:t>
                      </a:r>
                      <a:r>
                        <a:rPr lang="en-US" sz="1600" dirty="0" err="1">
                          <a:effectLst/>
                        </a:rPr>
                        <a:t>lại</a:t>
                      </a:r>
                      <a:r>
                        <a:rPr lang="en-US" sz="1600" dirty="0">
                          <a:effectLst/>
                        </a:rPr>
                        <a:t>)</a:t>
                      </a:r>
                      <a:endParaRPr lang="en-US"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600" dirty="0">
                          <a:effectLst/>
                        </a:rPr>
                        <a:t>160.000</a:t>
                      </a:r>
                      <a:endParaRPr lang="en-US"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59501805"/>
                  </a:ext>
                </a:extLst>
              </a:tr>
              <a:tr h="292261">
                <a:tc>
                  <a:txBody>
                    <a:bodyPr/>
                    <a:lstStyle/>
                    <a:p>
                      <a:pPr marL="0" marR="0">
                        <a:lnSpc>
                          <a:spcPct val="115000"/>
                        </a:lnSpc>
                        <a:spcBef>
                          <a:spcPts val="0"/>
                        </a:spcBef>
                        <a:spcAft>
                          <a:spcPts val="0"/>
                        </a:spcAft>
                      </a:pPr>
                      <a:r>
                        <a:rPr lang="en-US" sz="1600" b="1" dirty="0" err="1">
                          <a:effectLst/>
                        </a:rPr>
                        <a:t>Tổng</a:t>
                      </a:r>
                      <a:r>
                        <a:rPr lang="en-US" sz="1600" b="1" dirty="0">
                          <a:effectLst/>
                        </a:rPr>
                        <a:t> </a:t>
                      </a:r>
                      <a:r>
                        <a:rPr lang="en-US" sz="1600" b="1" dirty="0" err="1">
                          <a:effectLst/>
                        </a:rPr>
                        <a:t>tài</a:t>
                      </a:r>
                      <a:r>
                        <a:rPr lang="en-US" sz="1600" b="1" dirty="0">
                          <a:effectLst/>
                        </a:rPr>
                        <a:t> </a:t>
                      </a:r>
                      <a:r>
                        <a:rPr lang="en-US" sz="1600" b="1" dirty="0" err="1">
                          <a:effectLst/>
                        </a:rPr>
                        <a:t>sản</a:t>
                      </a:r>
                      <a:endParaRPr lang="en-US" sz="1600" b="1"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600" b="1" dirty="0">
                          <a:effectLst/>
                        </a:rPr>
                        <a:t>1.489.000</a:t>
                      </a:r>
                      <a:endParaRPr lang="en-US" sz="1600" b="1"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600" b="1" dirty="0" err="1">
                          <a:effectLst/>
                        </a:rPr>
                        <a:t>Tổng</a:t>
                      </a:r>
                      <a:r>
                        <a:rPr lang="en-US" sz="1600" b="1" dirty="0">
                          <a:effectLst/>
                        </a:rPr>
                        <a:t> </a:t>
                      </a:r>
                      <a:r>
                        <a:rPr lang="en-US" sz="1600" b="1" dirty="0" err="1">
                          <a:effectLst/>
                        </a:rPr>
                        <a:t>nợ</a:t>
                      </a:r>
                      <a:r>
                        <a:rPr lang="en-US" sz="1600" b="1" dirty="0">
                          <a:effectLst/>
                        </a:rPr>
                        <a:t> </a:t>
                      </a:r>
                      <a:r>
                        <a:rPr lang="en-US" sz="1600" b="1" dirty="0" err="1">
                          <a:effectLst/>
                        </a:rPr>
                        <a:t>và</a:t>
                      </a:r>
                      <a:r>
                        <a:rPr lang="en-US" sz="1600" b="1" dirty="0">
                          <a:effectLst/>
                        </a:rPr>
                        <a:t> </a:t>
                      </a:r>
                      <a:r>
                        <a:rPr lang="en-US" sz="1600" b="1" dirty="0" err="1">
                          <a:effectLst/>
                        </a:rPr>
                        <a:t>vốn</a:t>
                      </a:r>
                      <a:r>
                        <a:rPr lang="en-US" sz="1600" b="1" dirty="0">
                          <a:effectLst/>
                        </a:rPr>
                        <a:t> CSH</a:t>
                      </a:r>
                      <a:endParaRPr lang="en-US" sz="1600" b="1"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600" b="1" dirty="0">
                          <a:effectLst/>
                        </a:rPr>
                        <a:t>1.489.000</a:t>
                      </a:r>
                      <a:endParaRPr lang="en-US" sz="1600" b="1"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56101457"/>
                  </a:ext>
                </a:extLst>
              </a:tr>
            </a:tbl>
          </a:graphicData>
        </a:graphic>
      </p:graphicFrame>
    </p:spTree>
    <p:extLst>
      <p:ext uri="{BB962C8B-B14F-4D97-AF65-F5344CB8AC3E}">
        <p14:creationId xmlns:p14="http://schemas.microsoft.com/office/powerpoint/2010/main" val="2180350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100" b="1" dirty="0">
                <a:solidFill>
                  <a:schemeClr val="accent1">
                    <a:lumMod val="75000"/>
                  </a:schemeClr>
                </a:solidFill>
              </a:rPr>
              <a:t>BÁO CÁO THU NHẬP</a:t>
            </a:r>
          </a:p>
        </p:txBody>
      </p:sp>
      <p:graphicFrame>
        <p:nvGraphicFramePr>
          <p:cNvPr id="5" name="Content Placeholder 4"/>
          <p:cNvGraphicFramePr>
            <a:graphicFrameLocks noGrp="1"/>
          </p:cNvGraphicFramePr>
          <p:nvPr>
            <p:ph idx="1"/>
            <p:extLst/>
          </p:nvPr>
        </p:nvGraphicFramePr>
        <p:xfrm>
          <a:off x="1752600" y="864528"/>
          <a:ext cx="5010785" cy="4305300"/>
        </p:xfrm>
        <a:graphic>
          <a:graphicData uri="http://schemas.openxmlformats.org/drawingml/2006/table">
            <a:tbl>
              <a:tblPr firstRow="1" bandRow="1">
                <a:tableStyleId>{5C22544A-7EE6-4342-B048-85BDC9FD1C3A}</a:tableStyleId>
              </a:tblPr>
              <a:tblGrid>
                <a:gridCol w="3627755">
                  <a:extLst>
                    <a:ext uri="{9D8B030D-6E8A-4147-A177-3AD203B41FA5}">
                      <a16:colId xmlns:a16="http://schemas.microsoft.com/office/drawing/2014/main" val="20000"/>
                    </a:ext>
                  </a:extLst>
                </a:gridCol>
                <a:gridCol w="1383030">
                  <a:extLst>
                    <a:ext uri="{9D8B030D-6E8A-4147-A177-3AD203B41FA5}">
                      <a16:colId xmlns:a16="http://schemas.microsoft.com/office/drawing/2014/main" val="20001"/>
                    </a:ext>
                  </a:extLst>
                </a:gridCol>
              </a:tblGrid>
              <a:tr h="358775">
                <a:tc>
                  <a:txBody>
                    <a:bodyPr/>
                    <a:lstStyle/>
                    <a:p>
                      <a:pPr algn="l"/>
                      <a:r>
                        <a:rPr lang="en-US" sz="1800" b="1" dirty="0" err="1"/>
                        <a:t>Doanh</a:t>
                      </a:r>
                      <a:r>
                        <a:rPr lang="en-US" sz="1800" b="1" dirty="0"/>
                        <a:t> </a:t>
                      </a:r>
                      <a:r>
                        <a:rPr lang="en-US" sz="1800" b="1" dirty="0" err="1"/>
                        <a:t>thu</a:t>
                      </a:r>
                      <a:r>
                        <a:rPr lang="en-US" sz="1800" b="1" baseline="0" dirty="0"/>
                        <a:t> </a:t>
                      </a:r>
                      <a:r>
                        <a:rPr lang="en-US" sz="1800" b="1" baseline="0" dirty="0" err="1"/>
                        <a:t>thuần</a:t>
                      </a:r>
                      <a:endParaRPr lang="en-US" sz="1800" b="1" dirty="0"/>
                    </a:p>
                  </a:txBody>
                  <a:tcPr marT="34290" marB="34290"/>
                </a:tc>
                <a:tc>
                  <a:txBody>
                    <a:bodyPr/>
                    <a:lstStyle/>
                    <a:p>
                      <a:pPr algn="l"/>
                      <a:r>
                        <a:rPr lang="en-US" sz="1800" dirty="0"/>
                        <a:t>660.000.000</a:t>
                      </a:r>
                    </a:p>
                  </a:txBody>
                  <a:tcPr marT="34290" marB="34290"/>
                </a:tc>
                <a:extLst>
                  <a:ext uri="{0D108BD9-81ED-4DB2-BD59-A6C34878D82A}">
                    <a16:rowId xmlns:a16="http://schemas.microsoft.com/office/drawing/2014/main" val="10000"/>
                  </a:ext>
                </a:extLst>
              </a:tr>
              <a:tr h="3587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a:t>Trừ</a:t>
                      </a:r>
                      <a:r>
                        <a:rPr lang="en-US" sz="1800" dirty="0"/>
                        <a:t>:</a:t>
                      </a:r>
                      <a:r>
                        <a:rPr lang="en-US" sz="1800" baseline="0" dirty="0"/>
                        <a:t> (-) </a:t>
                      </a:r>
                      <a:r>
                        <a:rPr lang="en-US" sz="1800" dirty="0" err="1"/>
                        <a:t>Các</a:t>
                      </a:r>
                      <a:r>
                        <a:rPr lang="en-US" sz="1800" baseline="0" dirty="0"/>
                        <a:t> </a:t>
                      </a:r>
                      <a:r>
                        <a:rPr lang="en-US" sz="1800" baseline="0" dirty="0" err="1"/>
                        <a:t>khoản</a:t>
                      </a:r>
                      <a:r>
                        <a:rPr lang="en-US" sz="1800" baseline="0" dirty="0"/>
                        <a:t> chi </a:t>
                      </a:r>
                      <a:r>
                        <a:rPr lang="en-US" sz="1800" baseline="0" dirty="0" err="1"/>
                        <a:t>phí</a:t>
                      </a:r>
                      <a:r>
                        <a:rPr lang="en-US" sz="1800" baseline="0" dirty="0"/>
                        <a:t> </a:t>
                      </a:r>
                      <a:r>
                        <a:rPr lang="en-US" sz="1800" baseline="0" dirty="0" err="1"/>
                        <a:t>hoạt</a:t>
                      </a:r>
                      <a:r>
                        <a:rPr lang="en-US" sz="1800" baseline="0" dirty="0"/>
                        <a:t> </a:t>
                      </a:r>
                      <a:r>
                        <a:rPr lang="en-US" sz="1800" baseline="0" dirty="0" err="1"/>
                        <a:t>động</a:t>
                      </a:r>
                      <a:endParaRPr lang="en-US" sz="1800" dirty="0"/>
                    </a:p>
                  </a:txBody>
                  <a:tcPr marT="34290" marB="34290"/>
                </a:tc>
                <a:tc>
                  <a:txBody>
                    <a:bodyPr/>
                    <a:lstStyle/>
                    <a:p>
                      <a:pPr algn="l"/>
                      <a:endParaRPr lang="en-US" sz="1800" dirty="0"/>
                    </a:p>
                  </a:txBody>
                  <a:tcPr marT="34290" marB="34290"/>
                </a:tc>
                <a:extLst>
                  <a:ext uri="{0D108BD9-81ED-4DB2-BD59-A6C34878D82A}">
                    <a16:rowId xmlns:a16="http://schemas.microsoft.com/office/drawing/2014/main" val="10001"/>
                  </a:ext>
                </a:extLst>
              </a:tr>
              <a:tr h="358775">
                <a:tc>
                  <a:txBody>
                    <a:bodyPr/>
                    <a:lstStyle/>
                    <a:p>
                      <a:pPr algn="l"/>
                      <a:r>
                        <a:rPr lang="en-US" sz="1800" dirty="0"/>
                        <a:t>- </a:t>
                      </a:r>
                      <a:r>
                        <a:rPr lang="en-US" sz="1800" dirty="0" err="1"/>
                        <a:t>Giá</a:t>
                      </a:r>
                      <a:r>
                        <a:rPr lang="en-US" sz="1800" baseline="0" dirty="0"/>
                        <a:t> </a:t>
                      </a:r>
                      <a:r>
                        <a:rPr lang="en-US" sz="1800" baseline="0" dirty="0" err="1"/>
                        <a:t>thành</a:t>
                      </a:r>
                      <a:r>
                        <a:rPr lang="en-US" sz="1800" baseline="0" dirty="0"/>
                        <a:t> </a:t>
                      </a:r>
                      <a:r>
                        <a:rPr lang="en-US" sz="1800" baseline="0" dirty="0" err="1"/>
                        <a:t>hàng</a:t>
                      </a:r>
                      <a:r>
                        <a:rPr lang="en-US" sz="1800" baseline="0" dirty="0"/>
                        <a:t> </a:t>
                      </a:r>
                      <a:r>
                        <a:rPr lang="en-US" sz="1800" baseline="0" dirty="0" err="1"/>
                        <a:t>bán</a:t>
                      </a:r>
                      <a:endParaRPr lang="en-US" sz="1800" dirty="0"/>
                    </a:p>
                  </a:txBody>
                  <a:tcPr marT="34290" marB="34290"/>
                </a:tc>
                <a:tc>
                  <a:txBody>
                    <a:bodyPr/>
                    <a:lstStyle/>
                    <a:p>
                      <a:pPr algn="l"/>
                      <a:r>
                        <a:rPr lang="en-US" sz="1800" dirty="0"/>
                        <a:t>240.000.000</a:t>
                      </a:r>
                    </a:p>
                  </a:txBody>
                  <a:tcPr marT="34290" marB="34290"/>
                </a:tc>
                <a:extLst>
                  <a:ext uri="{0D108BD9-81ED-4DB2-BD59-A6C34878D82A}">
                    <a16:rowId xmlns:a16="http://schemas.microsoft.com/office/drawing/2014/main" val="10002"/>
                  </a:ext>
                </a:extLst>
              </a:tr>
              <a:tr h="358775">
                <a:tc>
                  <a:txBody>
                    <a:bodyPr/>
                    <a:lstStyle/>
                    <a:p>
                      <a:pPr algn="l"/>
                      <a:r>
                        <a:rPr lang="en-US" sz="1800" dirty="0"/>
                        <a:t>- Chi </a:t>
                      </a:r>
                      <a:r>
                        <a:rPr lang="en-US" sz="1800" dirty="0" err="1"/>
                        <a:t>phí</a:t>
                      </a:r>
                      <a:r>
                        <a:rPr lang="en-US" sz="1800" baseline="0" dirty="0"/>
                        <a:t> </a:t>
                      </a:r>
                      <a:r>
                        <a:rPr lang="en-US" sz="1800" baseline="0" dirty="0" err="1"/>
                        <a:t>bán</a:t>
                      </a:r>
                      <a:r>
                        <a:rPr lang="en-US" sz="1800" baseline="0" dirty="0"/>
                        <a:t> </a:t>
                      </a:r>
                      <a:r>
                        <a:rPr lang="en-US" sz="1800" baseline="0" dirty="0" err="1"/>
                        <a:t>hàng</a:t>
                      </a:r>
                      <a:endParaRPr lang="en-US" sz="1800" dirty="0"/>
                    </a:p>
                  </a:txBody>
                  <a:tcPr marT="34290" marB="34290"/>
                </a:tc>
                <a:tc>
                  <a:txBody>
                    <a:bodyPr/>
                    <a:lstStyle/>
                    <a:p>
                      <a:pPr algn="l"/>
                      <a:r>
                        <a:rPr lang="en-US" sz="1800" dirty="0"/>
                        <a:t>120.000.000</a:t>
                      </a:r>
                    </a:p>
                  </a:txBody>
                  <a:tcPr marT="34290" marB="34290"/>
                </a:tc>
                <a:extLst>
                  <a:ext uri="{0D108BD9-81ED-4DB2-BD59-A6C34878D82A}">
                    <a16:rowId xmlns:a16="http://schemas.microsoft.com/office/drawing/2014/main" val="10003"/>
                  </a:ext>
                </a:extLst>
              </a:tr>
              <a:tr h="358775">
                <a:tc>
                  <a:txBody>
                    <a:bodyPr/>
                    <a:lstStyle/>
                    <a:p>
                      <a:pPr algn="l"/>
                      <a:r>
                        <a:rPr lang="en-US" sz="1800" dirty="0"/>
                        <a:t>- </a:t>
                      </a:r>
                      <a:r>
                        <a:rPr lang="en-US" sz="1800" dirty="0" err="1"/>
                        <a:t>Khấu</a:t>
                      </a:r>
                      <a:r>
                        <a:rPr lang="en-US" sz="1800" baseline="0" dirty="0"/>
                        <a:t> </a:t>
                      </a:r>
                      <a:r>
                        <a:rPr lang="en-US" sz="1800" baseline="0" dirty="0" err="1"/>
                        <a:t>hao</a:t>
                      </a:r>
                      <a:endParaRPr lang="en-US" sz="1800" dirty="0"/>
                    </a:p>
                  </a:txBody>
                  <a:tcPr marT="34290" marB="34290"/>
                </a:tc>
                <a:tc>
                  <a:txBody>
                    <a:bodyPr/>
                    <a:lstStyle/>
                    <a:p>
                      <a:pPr algn="l"/>
                      <a:r>
                        <a:rPr lang="en-US" sz="1800" dirty="0"/>
                        <a:t>80.000.000</a:t>
                      </a:r>
                    </a:p>
                  </a:txBody>
                  <a:tcPr marT="34290" marB="34290"/>
                </a:tc>
                <a:extLst>
                  <a:ext uri="{0D108BD9-81ED-4DB2-BD59-A6C34878D82A}">
                    <a16:rowId xmlns:a16="http://schemas.microsoft.com/office/drawing/2014/main" val="10004"/>
                  </a:ext>
                </a:extLst>
              </a:tr>
              <a:tr h="358775">
                <a:tc>
                  <a:txBody>
                    <a:bodyPr/>
                    <a:lstStyle/>
                    <a:p>
                      <a:pPr algn="l"/>
                      <a:r>
                        <a:rPr lang="en-US" sz="1800" b="1" dirty="0"/>
                        <a:t>Thu </a:t>
                      </a:r>
                      <a:r>
                        <a:rPr lang="en-US" sz="1800" b="1" dirty="0" err="1"/>
                        <a:t>nhập</a:t>
                      </a:r>
                      <a:r>
                        <a:rPr lang="en-US" sz="1800" b="1" dirty="0"/>
                        <a:t> </a:t>
                      </a:r>
                      <a:r>
                        <a:rPr lang="en-US" sz="1800" b="1" dirty="0" err="1"/>
                        <a:t>hoạt</a:t>
                      </a:r>
                      <a:r>
                        <a:rPr lang="en-US" sz="1800" b="1" dirty="0"/>
                        <a:t> </a:t>
                      </a:r>
                      <a:r>
                        <a:rPr lang="en-US" sz="1800" b="1" dirty="0" err="1"/>
                        <a:t>động</a:t>
                      </a:r>
                      <a:endParaRPr lang="en-US" sz="1800" b="1" dirty="0"/>
                    </a:p>
                  </a:txBody>
                  <a:tcPr marT="34290" marB="34290"/>
                </a:tc>
                <a:tc>
                  <a:txBody>
                    <a:bodyPr/>
                    <a:lstStyle/>
                    <a:p>
                      <a:pPr algn="l"/>
                      <a:r>
                        <a:rPr lang="en-US" sz="1800" b="1" dirty="0"/>
                        <a:t>220.000.000</a:t>
                      </a:r>
                    </a:p>
                  </a:txBody>
                  <a:tcPr marT="34290" marB="34290"/>
                </a:tc>
                <a:extLst>
                  <a:ext uri="{0D108BD9-81ED-4DB2-BD59-A6C34878D82A}">
                    <a16:rowId xmlns:a16="http://schemas.microsoft.com/office/drawing/2014/main" val="10005"/>
                  </a:ext>
                </a:extLst>
              </a:tr>
              <a:tr h="3587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a:t>Cộng</a:t>
                      </a:r>
                      <a:r>
                        <a:rPr lang="en-US" sz="1800"/>
                        <a:t>:</a:t>
                      </a:r>
                      <a:r>
                        <a:rPr lang="en-US" sz="1800" baseline="0"/>
                        <a:t> (+) </a:t>
                      </a:r>
                      <a:r>
                        <a:rPr lang="en-US" sz="1800"/>
                        <a:t>Các</a:t>
                      </a:r>
                      <a:r>
                        <a:rPr lang="en-US" sz="1800" baseline="0"/>
                        <a:t> khoản thu nhập khác</a:t>
                      </a:r>
                      <a:endParaRPr lang="en-US" sz="1800"/>
                    </a:p>
                  </a:txBody>
                  <a:tcPr marT="34290" marB="3429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t>30.000.000</a:t>
                      </a:r>
                    </a:p>
                  </a:txBody>
                  <a:tcPr marT="34290" marB="34290"/>
                </a:tc>
                <a:extLst>
                  <a:ext uri="{0D108BD9-81ED-4DB2-BD59-A6C34878D82A}">
                    <a16:rowId xmlns:a16="http://schemas.microsoft.com/office/drawing/2014/main" val="10006"/>
                  </a:ext>
                </a:extLst>
              </a:tr>
              <a:tr h="358775">
                <a:tc>
                  <a:txBody>
                    <a:bodyPr/>
                    <a:lstStyle/>
                    <a:p>
                      <a:pPr algn="l"/>
                      <a:r>
                        <a:rPr lang="en-US" sz="1800" b="1" dirty="0"/>
                        <a:t>Thu </a:t>
                      </a:r>
                      <a:r>
                        <a:rPr lang="en-US" sz="1800" b="1" dirty="0" err="1"/>
                        <a:t>nhập</a:t>
                      </a:r>
                      <a:r>
                        <a:rPr lang="en-US" sz="1800" b="1" baseline="0" dirty="0"/>
                        <a:t> </a:t>
                      </a:r>
                      <a:r>
                        <a:rPr lang="en-US" sz="1800" b="1" baseline="0" dirty="0" err="1"/>
                        <a:t>trước</a:t>
                      </a:r>
                      <a:r>
                        <a:rPr lang="en-US" sz="1800" b="1" baseline="0" dirty="0"/>
                        <a:t> </a:t>
                      </a:r>
                      <a:r>
                        <a:rPr lang="en-US" sz="1800" b="1" baseline="0" dirty="0" err="1"/>
                        <a:t>lãi</a:t>
                      </a:r>
                      <a:r>
                        <a:rPr lang="en-US" sz="1800" b="1" baseline="0" dirty="0"/>
                        <a:t> </a:t>
                      </a:r>
                      <a:r>
                        <a:rPr lang="en-US" sz="1800" b="1" baseline="0" dirty="0" err="1"/>
                        <a:t>và</a:t>
                      </a:r>
                      <a:r>
                        <a:rPr lang="en-US" sz="1800" b="1" baseline="0" dirty="0"/>
                        <a:t> </a:t>
                      </a:r>
                      <a:r>
                        <a:rPr lang="en-US" sz="1800" b="1" baseline="0" dirty="0" err="1"/>
                        <a:t>thuế</a:t>
                      </a:r>
                      <a:r>
                        <a:rPr lang="en-US" sz="1800" b="1" baseline="0" dirty="0"/>
                        <a:t> (EBIT)</a:t>
                      </a:r>
                      <a:endParaRPr lang="en-US" sz="1800" b="1" dirty="0"/>
                    </a:p>
                  </a:txBody>
                  <a:tcPr marT="34290" marB="34290"/>
                </a:tc>
                <a:tc>
                  <a:txBody>
                    <a:bodyPr/>
                    <a:lstStyle/>
                    <a:p>
                      <a:pPr algn="l"/>
                      <a:r>
                        <a:rPr lang="en-US" sz="1800" b="1" dirty="0"/>
                        <a:t>250.000.000</a:t>
                      </a:r>
                    </a:p>
                  </a:txBody>
                  <a:tcPr marT="34290" marB="34290"/>
                </a:tc>
                <a:extLst>
                  <a:ext uri="{0D108BD9-81ED-4DB2-BD59-A6C34878D82A}">
                    <a16:rowId xmlns:a16="http://schemas.microsoft.com/office/drawing/2014/main" val="10007"/>
                  </a:ext>
                </a:extLst>
              </a:tr>
              <a:tr h="358775">
                <a:tc>
                  <a:txBody>
                    <a:bodyPr/>
                    <a:lstStyle/>
                    <a:p>
                      <a:pPr algn="l"/>
                      <a:r>
                        <a:rPr lang="en-US" sz="1800" dirty="0" err="1"/>
                        <a:t>Trừ</a:t>
                      </a:r>
                      <a:r>
                        <a:rPr lang="en-US" sz="1800" dirty="0"/>
                        <a:t>: (-)</a:t>
                      </a:r>
                      <a:r>
                        <a:rPr lang="en-US" sz="1800" baseline="0" dirty="0"/>
                        <a:t> Chi </a:t>
                      </a:r>
                      <a:r>
                        <a:rPr lang="en-US" sz="1800" baseline="0" dirty="0" err="1"/>
                        <a:t>tiền</a:t>
                      </a:r>
                      <a:r>
                        <a:rPr lang="en-US" sz="1800" baseline="0" dirty="0"/>
                        <a:t> </a:t>
                      </a:r>
                      <a:r>
                        <a:rPr lang="en-US" sz="1800" baseline="0" dirty="0" err="1"/>
                        <a:t>lãi</a:t>
                      </a:r>
                      <a:r>
                        <a:rPr lang="en-US" sz="1800" baseline="0" dirty="0"/>
                        <a:t> </a:t>
                      </a:r>
                      <a:r>
                        <a:rPr lang="en-US" sz="1800" baseline="0" dirty="0" err="1"/>
                        <a:t>trái</a:t>
                      </a:r>
                      <a:r>
                        <a:rPr lang="en-US" sz="1800" baseline="0" dirty="0"/>
                        <a:t> </a:t>
                      </a:r>
                      <a:r>
                        <a:rPr lang="en-US" sz="1800" baseline="0" dirty="0" err="1"/>
                        <a:t>phiếu</a:t>
                      </a:r>
                      <a:r>
                        <a:rPr lang="en-US" sz="1800" baseline="0" dirty="0"/>
                        <a:t> (I)</a:t>
                      </a:r>
                      <a:endParaRPr lang="en-US" sz="1800" dirty="0"/>
                    </a:p>
                  </a:txBody>
                  <a:tcPr marT="34290" marB="34290"/>
                </a:tc>
                <a:tc>
                  <a:txBody>
                    <a:bodyPr/>
                    <a:lstStyle/>
                    <a:p>
                      <a:pPr algn="l"/>
                      <a:r>
                        <a:rPr lang="en-US" sz="1800" dirty="0"/>
                        <a:t>27.000.000</a:t>
                      </a:r>
                    </a:p>
                  </a:txBody>
                  <a:tcPr marT="34290" marB="34290"/>
                </a:tc>
                <a:extLst>
                  <a:ext uri="{0D108BD9-81ED-4DB2-BD59-A6C34878D82A}">
                    <a16:rowId xmlns:a16="http://schemas.microsoft.com/office/drawing/2014/main" val="10008"/>
                  </a:ext>
                </a:extLst>
              </a:tr>
              <a:tr h="358775">
                <a:tc>
                  <a:txBody>
                    <a:bodyPr/>
                    <a:lstStyle/>
                    <a:p>
                      <a:pPr algn="l"/>
                      <a:r>
                        <a:rPr lang="en-US" sz="1800" b="1" dirty="0"/>
                        <a:t>Thu </a:t>
                      </a:r>
                      <a:r>
                        <a:rPr lang="en-US" sz="1800" b="1" dirty="0" err="1"/>
                        <a:t>nhập</a:t>
                      </a:r>
                      <a:r>
                        <a:rPr lang="en-US" sz="1800" b="1" baseline="0" dirty="0"/>
                        <a:t> </a:t>
                      </a:r>
                      <a:r>
                        <a:rPr lang="en-US" sz="1800" b="1" baseline="0" dirty="0" err="1"/>
                        <a:t>trước</a:t>
                      </a:r>
                      <a:r>
                        <a:rPr lang="en-US" sz="1800" b="1" baseline="0" dirty="0"/>
                        <a:t> </a:t>
                      </a:r>
                      <a:r>
                        <a:rPr lang="en-US" sz="1800" b="1" baseline="0" dirty="0" err="1"/>
                        <a:t>thuế</a:t>
                      </a:r>
                      <a:r>
                        <a:rPr lang="en-US" sz="1800" b="1" baseline="0" dirty="0"/>
                        <a:t> (EBT)</a:t>
                      </a:r>
                      <a:endParaRPr lang="en-US" sz="1800" b="1" dirty="0"/>
                    </a:p>
                  </a:txBody>
                  <a:tcPr marT="34290" marB="34290"/>
                </a:tc>
                <a:tc>
                  <a:txBody>
                    <a:bodyPr/>
                    <a:lstStyle/>
                    <a:p>
                      <a:pPr algn="l"/>
                      <a:r>
                        <a:rPr lang="en-US" sz="1800" b="1" dirty="0"/>
                        <a:t>223.000.000</a:t>
                      </a:r>
                    </a:p>
                  </a:txBody>
                  <a:tcPr marT="34290" marB="34290"/>
                </a:tc>
                <a:extLst>
                  <a:ext uri="{0D108BD9-81ED-4DB2-BD59-A6C34878D82A}">
                    <a16:rowId xmlns:a16="http://schemas.microsoft.com/office/drawing/2014/main" val="10009"/>
                  </a:ext>
                </a:extLst>
              </a:tr>
              <a:tr h="358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a:t>Trừ</a:t>
                      </a:r>
                      <a:r>
                        <a:rPr lang="en-US" sz="1800" dirty="0"/>
                        <a:t>: (-)</a:t>
                      </a:r>
                      <a:r>
                        <a:rPr lang="en-US" sz="1800" baseline="0" dirty="0"/>
                        <a:t> </a:t>
                      </a:r>
                      <a:r>
                        <a:rPr lang="en-US" sz="1800" baseline="0" dirty="0" err="1"/>
                        <a:t>Thuế</a:t>
                      </a:r>
                      <a:r>
                        <a:rPr lang="en-US" sz="1800" baseline="0" dirty="0"/>
                        <a:t> 34% (T)</a:t>
                      </a:r>
                      <a:endParaRPr lang="en-US" sz="1800" dirty="0"/>
                    </a:p>
                  </a:txBody>
                  <a:tcPr marT="34290" marB="34290"/>
                </a:tc>
                <a:tc>
                  <a:txBody>
                    <a:bodyPr/>
                    <a:lstStyle/>
                    <a:p>
                      <a:pPr algn="l"/>
                      <a:r>
                        <a:rPr lang="en-US" sz="1800" dirty="0"/>
                        <a:t>75.820.000</a:t>
                      </a:r>
                    </a:p>
                  </a:txBody>
                  <a:tcPr marT="34290" marB="34290"/>
                </a:tc>
                <a:extLst>
                  <a:ext uri="{0D108BD9-81ED-4DB2-BD59-A6C34878D82A}">
                    <a16:rowId xmlns:a16="http://schemas.microsoft.com/office/drawing/2014/main" val="10010"/>
                  </a:ext>
                </a:extLst>
              </a:tr>
              <a:tr h="358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t>Thu </a:t>
                      </a:r>
                      <a:r>
                        <a:rPr lang="en-US" sz="1800" b="1" dirty="0" err="1"/>
                        <a:t>nhập</a:t>
                      </a:r>
                      <a:r>
                        <a:rPr lang="en-US" sz="1800" b="1" baseline="0" dirty="0"/>
                        <a:t> </a:t>
                      </a:r>
                      <a:r>
                        <a:rPr lang="en-US" sz="1800" b="1" baseline="0" dirty="0" err="1"/>
                        <a:t>sau</a:t>
                      </a:r>
                      <a:r>
                        <a:rPr lang="en-US" sz="1800" b="1" baseline="0" dirty="0"/>
                        <a:t> </a:t>
                      </a:r>
                      <a:r>
                        <a:rPr lang="en-US" sz="1800" b="1" baseline="0" dirty="0" err="1"/>
                        <a:t>thuế</a:t>
                      </a:r>
                      <a:r>
                        <a:rPr lang="en-US" sz="1800" b="1" baseline="0" dirty="0"/>
                        <a:t> (EAT)</a:t>
                      </a:r>
                      <a:endParaRPr lang="en-US" sz="1800" b="1" dirty="0"/>
                    </a:p>
                  </a:txBody>
                  <a:tcPr marT="34290" marB="34290"/>
                </a:tc>
                <a:tc>
                  <a:txBody>
                    <a:bodyPr/>
                    <a:lstStyle/>
                    <a:p>
                      <a:pPr algn="l"/>
                      <a:r>
                        <a:rPr lang="en-US" sz="1800" b="1" dirty="0"/>
                        <a:t>147.180.000</a:t>
                      </a:r>
                    </a:p>
                  </a:txBody>
                  <a:tcPr marT="34290" marB="3429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504207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9578"/>
            <a:ext cx="8469084" cy="939546"/>
          </a:xfrm>
        </p:spPr>
        <p:txBody>
          <a:bodyPr/>
          <a:lstStyle/>
          <a:p>
            <a:r>
              <a:rPr lang="en-US" sz="2100" b="1" dirty="0" err="1">
                <a:solidFill>
                  <a:schemeClr val="accent1">
                    <a:lumMod val="75000"/>
                  </a:schemeClr>
                </a:solidFill>
              </a:rPr>
              <a:t>Thông</a:t>
            </a:r>
            <a:r>
              <a:rPr lang="en-US" sz="2100" b="1" dirty="0">
                <a:solidFill>
                  <a:schemeClr val="accent1">
                    <a:lumMod val="75000"/>
                  </a:schemeClr>
                </a:solidFill>
              </a:rPr>
              <a:t> tin </a:t>
            </a:r>
            <a:r>
              <a:rPr lang="en-US" sz="2100" b="1" dirty="0" err="1">
                <a:solidFill>
                  <a:schemeClr val="accent1">
                    <a:lumMod val="75000"/>
                  </a:schemeClr>
                </a:solidFill>
              </a:rPr>
              <a:t>từ</a:t>
            </a:r>
            <a:r>
              <a:rPr lang="en-US" sz="2100" b="1" dirty="0">
                <a:solidFill>
                  <a:schemeClr val="accent1">
                    <a:lumMod val="75000"/>
                  </a:schemeClr>
                </a:solidFill>
              </a:rPr>
              <a:t> </a:t>
            </a:r>
            <a:r>
              <a:rPr lang="en-US" sz="2100" b="1" dirty="0" err="1">
                <a:solidFill>
                  <a:schemeClr val="accent1">
                    <a:lumMod val="75000"/>
                  </a:schemeClr>
                </a:solidFill>
              </a:rPr>
              <a:t>thuyết</a:t>
            </a:r>
            <a:r>
              <a:rPr lang="en-US" sz="2100" b="1" dirty="0">
                <a:solidFill>
                  <a:schemeClr val="accent1">
                    <a:lumMod val="75000"/>
                  </a:schemeClr>
                </a:solidFill>
              </a:rPr>
              <a:t> minh</a:t>
            </a:r>
          </a:p>
        </p:txBody>
      </p:sp>
      <p:sp>
        <p:nvSpPr>
          <p:cNvPr id="3" name="Content Placeholder 2"/>
          <p:cNvSpPr>
            <a:spLocks noGrp="1"/>
          </p:cNvSpPr>
          <p:nvPr>
            <p:ph idx="1"/>
          </p:nvPr>
        </p:nvSpPr>
        <p:spPr>
          <a:xfrm>
            <a:off x="381000" y="1019124"/>
            <a:ext cx="8534401" cy="3838626"/>
          </a:xfrm>
        </p:spPr>
        <p:txBody>
          <a:bodyPr/>
          <a:lstStyle/>
          <a:p>
            <a:pPr algn="just">
              <a:lnSpc>
                <a:spcPct val="90000"/>
              </a:lnSpc>
            </a:pPr>
            <a:r>
              <a:rPr lang="en-US" altLang="en-US" sz="1800" b="1" i="1" u="sng" dirty="0" err="1">
                <a:solidFill>
                  <a:schemeClr val="accent1">
                    <a:lumMod val="75000"/>
                  </a:schemeClr>
                </a:solidFill>
              </a:rPr>
              <a:t>Trong</a:t>
            </a:r>
            <a:r>
              <a:rPr lang="en-US" altLang="en-US" sz="1800" b="1" i="1" u="sng" dirty="0">
                <a:solidFill>
                  <a:schemeClr val="accent1">
                    <a:lumMod val="75000"/>
                  </a:schemeClr>
                </a:solidFill>
              </a:rPr>
              <a:t> </a:t>
            </a:r>
            <a:r>
              <a:rPr lang="en-US" altLang="en-US" sz="1800" b="1" i="1" u="sng" dirty="0" err="1">
                <a:solidFill>
                  <a:schemeClr val="accent1">
                    <a:lumMod val="75000"/>
                  </a:schemeClr>
                </a:solidFill>
              </a:rPr>
              <a:t>Bảng</a:t>
            </a:r>
            <a:r>
              <a:rPr lang="en-US" altLang="en-US" sz="1800" b="1" i="1" u="sng" dirty="0">
                <a:solidFill>
                  <a:schemeClr val="accent1">
                    <a:lumMod val="75000"/>
                  </a:schemeClr>
                </a:solidFill>
              </a:rPr>
              <a:t> </a:t>
            </a:r>
            <a:r>
              <a:rPr lang="en-US" altLang="en-US" sz="1800" b="1" i="1" u="sng" dirty="0" err="1">
                <a:solidFill>
                  <a:schemeClr val="accent1">
                    <a:lumMod val="75000"/>
                  </a:schemeClr>
                </a:solidFill>
              </a:rPr>
              <a:t>tổng</a:t>
            </a:r>
            <a:r>
              <a:rPr lang="en-US" altLang="en-US" sz="1800" b="1" i="1" u="sng" dirty="0">
                <a:solidFill>
                  <a:schemeClr val="accent1">
                    <a:lumMod val="75000"/>
                  </a:schemeClr>
                </a:solidFill>
              </a:rPr>
              <a:t> </a:t>
            </a:r>
            <a:r>
              <a:rPr lang="en-US" altLang="en-US" sz="1800" b="1" i="1" u="sng" dirty="0" err="1">
                <a:solidFill>
                  <a:schemeClr val="accent1">
                    <a:lumMod val="75000"/>
                  </a:schemeClr>
                </a:solidFill>
              </a:rPr>
              <a:t>kết</a:t>
            </a:r>
            <a:r>
              <a:rPr lang="en-US" altLang="en-US" sz="1800" b="1" i="1" u="sng" dirty="0">
                <a:solidFill>
                  <a:schemeClr val="accent1">
                    <a:lumMod val="75000"/>
                  </a:schemeClr>
                </a:solidFill>
              </a:rPr>
              <a:t> </a:t>
            </a:r>
            <a:r>
              <a:rPr lang="en-US" altLang="en-US" sz="1800" b="1" i="1" u="sng" dirty="0" err="1">
                <a:solidFill>
                  <a:schemeClr val="accent1">
                    <a:lumMod val="75000"/>
                  </a:schemeClr>
                </a:solidFill>
              </a:rPr>
              <a:t>tài</a:t>
            </a:r>
            <a:r>
              <a:rPr lang="en-US" altLang="en-US" sz="1800" b="1" i="1" u="sng" dirty="0">
                <a:solidFill>
                  <a:schemeClr val="accent1">
                    <a:lumMod val="75000"/>
                  </a:schemeClr>
                </a:solidFill>
              </a:rPr>
              <a:t> </a:t>
            </a:r>
            <a:r>
              <a:rPr lang="en-US" altLang="en-US" sz="1800" b="1" i="1" u="sng" dirty="0" err="1">
                <a:solidFill>
                  <a:schemeClr val="accent1">
                    <a:lumMod val="75000"/>
                  </a:schemeClr>
                </a:solidFill>
              </a:rPr>
              <a:t>sản</a:t>
            </a:r>
            <a:r>
              <a:rPr lang="en-US" altLang="en-US" sz="1800" b="1" i="1" u="sng" dirty="0">
                <a:solidFill>
                  <a:schemeClr val="accent1">
                    <a:lumMod val="75000"/>
                  </a:schemeClr>
                </a:solidFill>
              </a:rPr>
              <a:t>: </a:t>
            </a:r>
            <a:r>
              <a:rPr lang="en-US" altLang="en-US" sz="1800" b="1" i="1" u="sng" dirty="0" err="1">
                <a:solidFill>
                  <a:schemeClr val="accent1">
                    <a:lumMod val="75000"/>
                  </a:schemeClr>
                </a:solidFill>
              </a:rPr>
              <a:t>Phần</a:t>
            </a:r>
            <a:r>
              <a:rPr lang="en-US" altLang="en-US" sz="1800" b="1" i="1" u="sng" dirty="0">
                <a:solidFill>
                  <a:schemeClr val="accent1">
                    <a:lumMod val="75000"/>
                  </a:schemeClr>
                </a:solidFill>
              </a:rPr>
              <a:t> </a:t>
            </a:r>
            <a:r>
              <a:rPr lang="en-US" altLang="en-US" sz="1800" b="1" i="1" u="sng" dirty="0" err="1">
                <a:solidFill>
                  <a:schemeClr val="accent1">
                    <a:lumMod val="75000"/>
                  </a:schemeClr>
                </a:solidFill>
              </a:rPr>
              <a:t>vốn</a:t>
            </a:r>
            <a:r>
              <a:rPr lang="en-US" altLang="en-US" sz="1800" b="1" i="1" u="sng" dirty="0">
                <a:solidFill>
                  <a:schemeClr val="accent1">
                    <a:lumMod val="75000"/>
                  </a:schemeClr>
                </a:solidFill>
              </a:rPr>
              <a:t> </a:t>
            </a:r>
            <a:r>
              <a:rPr lang="en-US" altLang="en-US" sz="1800" b="1" i="1" u="sng" dirty="0" err="1">
                <a:solidFill>
                  <a:schemeClr val="accent1">
                    <a:lumMod val="75000"/>
                  </a:schemeClr>
                </a:solidFill>
              </a:rPr>
              <a:t>cổ</a:t>
            </a:r>
            <a:r>
              <a:rPr lang="en-US" altLang="en-US" sz="1800" b="1" i="1" u="sng" dirty="0">
                <a:solidFill>
                  <a:schemeClr val="accent1">
                    <a:lumMod val="75000"/>
                  </a:schemeClr>
                </a:solidFill>
              </a:rPr>
              <a:t> </a:t>
            </a:r>
            <a:r>
              <a:rPr lang="en-US" altLang="en-US" sz="1800" b="1" i="1" u="sng" dirty="0" err="1">
                <a:solidFill>
                  <a:schemeClr val="accent1">
                    <a:lumMod val="75000"/>
                  </a:schemeClr>
                </a:solidFill>
              </a:rPr>
              <a:t>đông</a:t>
            </a:r>
            <a:r>
              <a:rPr lang="en-US" altLang="en-US" sz="1800" b="1" i="1" u="sng" dirty="0">
                <a:solidFill>
                  <a:schemeClr val="accent1">
                    <a:lumMod val="75000"/>
                  </a:schemeClr>
                </a:solidFill>
              </a:rPr>
              <a:t>:</a:t>
            </a:r>
          </a:p>
          <a:p>
            <a:pPr algn="just">
              <a:lnSpc>
                <a:spcPct val="90000"/>
              </a:lnSpc>
              <a:buFontTx/>
              <a:buChar char="-"/>
            </a:pPr>
            <a:r>
              <a:rPr lang="en-US" altLang="en-US" sz="1800" dirty="0">
                <a:solidFill>
                  <a:schemeClr val="accent1">
                    <a:lumMod val="75000"/>
                  </a:schemeClr>
                </a:solidFill>
              </a:rPr>
              <a:t>CP </a:t>
            </a:r>
            <a:r>
              <a:rPr lang="en-US" altLang="en-US" sz="1800" dirty="0" err="1">
                <a:solidFill>
                  <a:schemeClr val="accent1">
                    <a:lumMod val="75000"/>
                  </a:schemeClr>
                </a:solidFill>
              </a:rPr>
              <a:t>ưu</a:t>
            </a:r>
            <a:r>
              <a:rPr lang="en-US" altLang="en-US" sz="1800" dirty="0">
                <a:solidFill>
                  <a:schemeClr val="accent1">
                    <a:lumMod val="75000"/>
                  </a:schemeClr>
                </a:solidFill>
              </a:rPr>
              <a:t> </a:t>
            </a:r>
            <a:r>
              <a:rPr lang="en-US" altLang="en-US" sz="1800" dirty="0" err="1">
                <a:solidFill>
                  <a:schemeClr val="accent1">
                    <a:lumMod val="75000"/>
                  </a:schemeClr>
                </a:solidFill>
              </a:rPr>
              <a:t>đãi</a:t>
            </a:r>
            <a:r>
              <a:rPr lang="en-US" altLang="en-US" sz="1800" dirty="0">
                <a:solidFill>
                  <a:schemeClr val="accent1">
                    <a:lumMod val="75000"/>
                  </a:schemeClr>
                </a:solidFill>
              </a:rPr>
              <a:t> </a:t>
            </a:r>
            <a:r>
              <a:rPr lang="en-US" altLang="en-US" sz="1800" dirty="0" err="1">
                <a:solidFill>
                  <a:schemeClr val="accent1">
                    <a:lumMod val="75000"/>
                  </a:schemeClr>
                </a:solidFill>
              </a:rPr>
              <a:t>mệnh</a:t>
            </a:r>
            <a:r>
              <a:rPr lang="en-US" altLang="en-US" sz="1800" dirty="0">
                <a:solidFill>
                  <a:schemeClr val="accent1">
                    <a:lumMod val="75000"/>
                  </a:schemeClr>
                </a:solidFill>
              </a:rPr>
              <a:t> </a:t>
            </a:r>
            <a:r>
              <a:rPr lang="en-US" altLang="en-US" sz="1800" dirty="0" err="1">
                <a:solidFill>
                  <a:schemeClr val="accent1">
                    <a:lumMod val="75000"/>
                  </a:schemeClr>
                </a:solidFill>
              </a:rPr>
              <a:t>giá</a:t>
            </a:r>
            <a:r>
              <a:rPr lang="en-US" altLang="en-US" sz="1800" dirty="0">
                <a:solidFill>
                  <a:schemeClr val="accent1">
                    <a:lumMod val="75000"/>
                  </a:schemeClr>
                </a:solidFill>
              </a:rPr>
              <a:t> 100.000đ, </a:t>
            </a:r>
            <a:r>
              <a:rPr lang="en-US" altLang="en-US" sz="1800" dirty="0" err="1">
                <a:solidFill>
                  <a:schemeClr val="accent1">
                    <a:lumMod val="75000"/>
                  </a:schemeClr>
                </a:solidFill>
              </a:rPr>
              <a:t>cổ</a:t>
            </a:r>
            <a:r>
              <a:rPr lang="en-US" altLang="en-US" sz="1800" dirty="0">
                <a:solidFill>
                  <a:schemeClr val="accent1">
                    <a:lumMod val="75000"/>
                  </a:schemeClr>
                </a:solidFill>
              </a:rPr>
              <a:t> </a:t>
            </a:r>
            <a:r>
              <a:rPr lang="en-US" altLang="en-US" sz="1800" dirty="0" err="1">
                <a:solidFill>
                  <a:schemeClr val="accent1">
                    <a:lumMod val="75000"/>
                  </a:schemeClr>
                </a:solidFill>
              </a:rPr>
              <a:t>tức</a:t>
            </a:r>
            <a:r>
              <a:rPr lang="en-US" altLang="en-US" sz="1800" dirty="0">
                <a:solidFill>
                  <a:schemeClr val="accent1">
                    <a:lumMod val="75000"/>
                  </a:schemeClr>
                </a:solidFill>
              </a:rPr>
              <a:t> 6%/</a:t>
            </a:r>
            <a:r>
              <a:rPr lang="en-US" altLang="en-US" sz="1800" dirty="0" err="1">
                <a:solidFill>
                  <a:schemeClr val="accent1">
                    <a:lumMod val="75000"/>
                  </a:schemeClr>
                </a:solidFill>
              </a:rPr>
              <a:t>năm</a:t>
            </a:r>
            <a:r>
              <a:rPr lang="en-US" altLang="en-US" sz="1800" dirty="0">
                <a:solidFill>
                  <a:schemeClr val="accent1">
                    <a:lumMod val="75000"/>
                  </a:schemeClr>
                </a:solidFill>
              </a:rPr>
              <a:t>, 500 CP </a:t>
            </a:r>
            <a:r>
              <a:rPr lang="en-US" altLang="en-US" sz="1800" dirty="0" err="1">
                <a:solidFill>
                  <a:schemeClr val="accent1">
                    <a:lumMod val="75000"/>
                  </a:schemeClr>
                </a:solidFill>
              </a:rPr>
              <a:t>đang</a:t>
            </a:r>
            <a:r>
              <a:rPr lang="en-US" altLang="en-US" sz="1800" dirty="0">
                <a:solidFill>
                  <a:schemeClr val="accent1">
                    <a:lumMod val="75000"/>
                  </a:schemeClr>
                </a:solidFill>
              </a:rPr>
              <a:t> </a:t>
            </a:r>
            <a:r>
              <a:rPr lang="en-US" altLang="en-US" sz="1800" dirty="0" err="1">
                <a:solidFill>
                  <a:schemeClr val="accent1">
                    <a:lumMod val="75000"/>
                  </a:schemeClr>
                </a:solidFill>
              </a:rPr>
              <a:t>lưu</a:t>
            </a:r>
            <a:r>
              <a:rPr lang="en-US" altLang="en-US" sz="1800" dirty="0">
                <a:solidFill>
                  <a:schemeClr val="accent1">
                    <a:lumMod val="75000"/>
                  </a:schemeClr>
                </a:solidFill>
              </a:rPr>
              <a:t> </a:t>
            </a:r>
            <a:r>
              <a:rPr lang="en-US" altLang="en-US" sz="1800" dirty="0" err="1">
                <a:solidFill>
                  <a:schemeClr val="accent1">
                    <a:lumMod val="75000"/>
                  </a:schemeClr>
                </a:solidFill>
              </a:rPr>
              <a:t>hành</a:t>
            </a:r>
            <a:r>
              <a:rPr lang="en-US" altLang="en-US" sz="1800" dirty="0">
                <a:solidFill>
                  <a:schemeClr val="accent1">
                    <a:lumMod val="75000"/>
                  </a:schemeClr>
                </a:solidFill>
              </a:rPr>
              <a:t>.</a:t>
            </a:r>
          </a:p>
          <a:p>
            <a:pPr algn="just">
              <a:lnSpc>
                <a:spcPct val="90000"/>
              </a:lnSpc>
              <a:buFontTx/>
              <a:buChar char="-"/>
            </a:pPr>
            <a:r>
              <a:rPr lang="en-US" altLang="en-US" sz="1800" dirty="0">
                <a:solidFill>
                  <a:schemeClr val="accent1">
                    <a:lumMod val="75000"/>
                  </a:schemeClr>
                </a:solidFill>
              </a:rPr>
              <a:t>CP </a:t>
            </a:r>
            <a:r>
              <a:rPr lang="en-US" altLang="en-US" sz="1800" dirty="0" err="1">
                <a:solidFill>
                  <a:schemeClr val="accent1">
                    <a:lumMod val="75000"/>
                  </a:schemeClr>
                </a:solidFill>
              </a:rPr>
              <a:t>thường</a:t>
            </a:r>
            <a:r>
              <a:rPr lang="en-US" altLang="en-US" sz="1800" dirty="0">
                <a:solidFill>
                  <a:schemeClr val="accent1">
                    <a:lumMod val="75000"/>
                  </a:schemeClr>
                </a:solidFill>
              </a:rPr>
              <a:t> </a:t>
            </a:r>
            <a:r>
              <a:rPr lang="en-US" altLang="en-US" sz="1800" dirty="0" err="1">
                <a:solidFill>
                  <a:schemeClr val="accent1">
                    <a:lumMod val="75000"/>
                  </a:schemeClr>
                </a:solidFill>
              </a:rPr>
              <a:t>mệnh</a:t>
            </a:r>
            <a:r>
              <a:rPr lang="en-US" altLang="en-US" sz="1800" dirty="0">
                <a:solidFill>
                  <a:schemeClr val="accent1">
                    <a:lumMod val="75000"/>
                  </a:schemeClr>
                </a:solidFill>
              </a:rPr>
              <a:t> </a:t>
            </a:r>
            <a:r>
              <a:rPr lang="en-US" altLang="en-US" sz="1800" dirty="0" err="1">
                <a:solidFill>
                  <a:schemeClr val="accent1">
                    <a:lumMod val="75000"/>
                  </a:schemeClr>
                </a:solidFill>
              </a:rPr>
              <a:t>giá</a:t>
            </a:r>
            <a:r>
              <a:rPr lang="en-US" altLang="en-US" sz="1800" dirty="0">
                <a:solidFill>
                  <a:schemeClr val="accent1">
                    <a:lumMod val="75000"/>
                  </a:schemeClr>
                </a:solidFill>
              </a:rPr>
              <a:t> 10.000đ, </a:t>
            </a:r>
            <a:r>
              <a:rPr lang="en-US" altLang="en-US" sz="1800" dirty="0" err="1">
                <a:solidFill>
                  <a:schemeClr val="accent1">
                    <a:lumMod val="75000"/>
                  </a:schemeClr>
                </a:solidFill>
              </a:rPr>
              <a:t>đăng</a:t>
            </a:r>
            <a:r>
              <a:rPr lang="en-US" altLang="en-US" sz="1800" dirty="0">
                <a:solidFill>
                  <a:schemeClr val="accent1">
                    <a:lumMod val="75000"/>
                  </a:schemeClr>
                </a:solidFill>
              </a:rPr>
              <a:t> </a:t>
            </a:r>
            <a:r>
              <a:rPr lang="en-US" altLang="en-US" sz="1800" dirty="0" err="1">
                <a:solidFill>
                  <a:schemeClr val="accent1">
                    <a:lumMod val="75000"/>
                  </a:schemeClr>
                </a:solidFill>
              </a:rPr>
              <a:t>ký</a:t>
            </a:r>
            <a:r>
              <a:rPr lang="en-US" altLang="en-US" sz="1800" dirty="0">
                <a:solidFill>
                  <a:schemeClr val="accent1">
                    <a:lumMod val="75000"/>
                  </a:schemeClr>
                </a:solidFill>
              </a:rPr>
              <a:t> </a:t>
            </a:r>
            <a:r>
              <a:rPr lang="en-US" altLang="en-US" sz="1800" dirty="0" err="1">
                <a:solidFill>
                  <a:schemeClr val="accent1">
                    <a:lumMod val="75000"/>
                  </a:schemeClr>
                </a:solidFill>
              </a:rPr>
              <a:t>phát</a:t>
            </a:r>
            <a:r>
              <a:rPr lang="en-US" altLang="en-US" sz="1800" dirty="0">
                <a:solidFill>
                  <a:schemeClr val="accent1">
                    <a:lumMod val="75000"/>
                  </a:schemeClr>
                </a:solidFill>
              </a:rPr>
              <a:t> </a:t>
            </a:r>
            <a:r>
              <a:rPr lang="en-US" altLang="en-US" sz="1800" dirty="0" err="1">
                <a:solidFill>
                  <a:schemeClr val="accent1">
                    <a:lumMod val="75000"/>
                  </a:schemeClr>
                </a:solidFill>
              </a:rPr>
              <a:t>hành</a:t>
            </a:r>
            <a:r>
              <a:rPr lang="en-US" altLang="en-US" sz="1800" dirty="0">
                <a:solidFill>
                  <a:schemeClr val="accent1">
                    <a:lumMod val="75000"/>
                  </a:schemeClr>
                </a:solidFill>
              </a:rPr>
              <a:t> 300.000CP, 60.000 CP </a:t>
            </a:r>
            <a:r>
              <a:rPr lang="en-US" altLang="en-US" sz="1800" dirty="0" err="1">
                <a:solidFill>
                  <a:schemeClr val="accent1">
                    <a:lumMod val="75000"/>
                  </a:schemeClr>
                </a:solidFill>
              </a:rPr>
              <a:t>đang</a:t>
            </a:r>
            <a:r>
              <a:rPr lang="en-US" altLang="en-US" sz="1800" dirty="0">
                <a:solidFill>
                  <a:schemeClr val="accent1">
                    <a:lumMod val="75000"/>
                  </a:schemeClr>
                </a:solidFill>
              </a:rPr>
              <a:t> </a:t>
            </a:r>
            <a:r>
              <a:rPr lang="en-US" altLang="en-US" sz="1800" dirty="0" err="1">
                <a:solidFill>
                  <a:schemeClr val="accent1">
                    <a:lumMod val="75000"/>
                  </a:schemeClr>
                </a:solidFill>
              </a:rPr>
              <a:t>lưu</a:t>
            </a:r>
            <a:r>
              <a:rPr lang="en-US" altLang="en-US" sz="1800" dirty="0">
                <a:solidFill>
                  <a:schemeClr val="accent1">
                    <a:lumMod val="75000"/>
                  </a:schemeClr>
                </a:solidFill>
              </a:rPr>
              <a:t> </a:t>
            </a:r>
            <a:r>
              <a:rPr lang="en-US" altLang="en-US" sz="1800" dirty="0" err="1">
                <a:solidFill>
                  <a:schemeClr val="accent1">
                    <a:lumMod val="75000"/>
                  </a:schemeClr>
                </a:solidFill>
              </a:rPr>
              <a:t>hành</a:t>
            </a:r>
            <a:r>
              <a:rPr lang="en-US" altLang="en-US" sz="1800" dirty="0">
                <a:solidFill>
                  <a:schemeClr val="accent1">
                    <a:lumMod val="75000"/>
                  </a:schemeClr>
                </a:solidFill>
              </a:rPr>
              <a:t>.</a:t>
            </a:r>
          </a:p>
          <a:p>
            <a:pPr algn="just">
              <a:lnSpc>
                <a:spcPct val="90000"/>
              </a:lnSpc>
              <a:buFontTx/>
              <a:buChar char="-"/>
            </a:pPr>
            <a:r>
              <a:rPr lang="en-US" altLang="en-US" sz="1800" dirty="0" err="1">
                <a:solidFill>
                  <a:schemeClr val="accent1">
                    <a:lumMod val="75000"/>
                  </a:schemeClr>
                </a:solidFill>
              </a:rPr>
              <a:t>Chỉ</a:t>
            </a:r>
            <a:r>
              <a:rPr lang="en-US" altLang="en-US" sz="1800" dirty="0">
                <a:solidFill>
                  <a:schemeClr val="accent1">
                    <a:lumMod val="75000"/>
                  </a:schemeClr>
                </a:solidFill>
              </a:rPr>
              <a:t> </a:t>
            </a:r>
            <a:r>
              <a:rPr lang="en-US" altLang="en-US" sz="1800" dirty="0" err="1">
                <a:solidFill>
                  <a:schemeClr val="accent1">
                    <a:lumMod val="75000"/>
                  </a:schemeClr>
                </a:solidFill>
              </a:rPr>
              <a:t>số</a:t>
            </a:r>
            <a:r>
              <a:rPr lang="en-US" altLang="en-US" sz="1800" dirty="0">
                <a:solidFill>
                  <a:schemeClr val="accent1">
                    <a:lumMod val="75000"/>
                  </a:schemeClr>
                </a:solidFill>
              </a:rPr>
              <a:t> </a:t>
            </a:r>
            <a:r>
              <a:rPr lang="en-US" altLang="en-US" sz="1800" dirty="0" err="1">
                <a:solidFill>
                  <a:schemeClr val="accent1">
                    <a:lumMod val="75000"/>
                  </a:schemeClr>
                </a:solidFill>
              </a:rPr>
              <a:t>thanh</a:t>
            </a:r>
            <a:r>
              <a:rPr lang="en-US" altLang="en-US" sz="1800" dirty="0">
                <a:solidFill>
                  <a:schemeClr val="accent1">
                    <a:lumMod val="75000"/>
                  </a:schemeClr>
                </a:solidFill>
              </a:rPr>
              <a:t> </a:t>
            </a:r>
            <a:r>
              <a:rPr lang="en-US" altLang="en-US" sz="1800" dirty="0" err="1">
                <a:solidFill>
                  <a:schemeClr val="accent1">
                    <a:lumMod val="75000"/>
                  </a:schemeClr>
                </a:solidFill>
              </a:rPr>
              <a:t>toán</a:t>
            </a:r>
            <a:r>
              <a:rPr lang="en-US" altLang="en-US" sz="1800" dirty="0">
                <a:solidFill>
                  <a:schemeClr val="accent1">
                    <a:lumMod val="75000"/>
                  </a:schemeClr>
                </a:solidFill>
              </a:rPr>
              <a:t> </a:t>
            </a:r>
            <a:r>
              <a:rPr lang="en-US" altLang="en-US" sz="1800" dirty="0" err="1">
                <a:solidFill>
                  <a:schemeClr val="accent1">
                    <a:lumMod val="75000"/>
                  </a:schemeClr>
                </a:solidFill>
              </a:rPr>
              <a:t>cổ</a:t>
            </a:r>
            <a:r>
              <a:rPr lang="en-US" altLang="en-US" sz="1800" dirty="0">
                <a:solidFill>
                  <a:schemeClr val="accent1">
                    <a:lumMod val="75000"/>
                  </a:schemeClr>
                </a:solidFill>
              </a:rPr>
              <a:t> </a:t>
            </a:r>
            <a:r>
              <a:rPr lang="en-US" altLang="en-US" sz="1800" dirty="0" err="1">
                <a:solidFill>
                  <a:schemeClr val="accent1">
                    <a:lumMod val="75000"/>
                  </a:schemeClr>
                </a:solidFill>
              </a:rPr>
              <a:t>tức</a:t>
            </a:r>
            <a:r>
              <a:rPr lang="en-US" altLang="en-US" sz="1800" dirty="0">
                <a:solidFill>
                  <a:schemeClr val="accent1">
                    <a:lumMod val="75000"/>
                  </a:schemeClr>
                </a:solidFill>
              </a:rPr>
              <a:t> </a:t>
            </a:r>
            <a:r>
              <a:rPr lang="en-US" altLang="en-US" sz="1800" dirty="0" err="1">
                <a:solidFill>
                  <a:schemeClr val="accent1">
                    <a:lumMod val="75000"/>
                  </a:schemeClr>
                </a:solidFill>
              </a:rPr>
              <a:t>là</a:t>
            </a:r>
            <a:r>
              <a:rPr lang="en-US" altLang="en-US" sz="1800" dirty="0">
                <a:solidFill>
                  <a:schemeClr val="accent1">
                    <a:lumMod val="75000"/>
                  </a:schemeClr>
                </a:solidFill>
              </a:rPr>
              <a:t> 60%.</a:t>
            </a:r>
          </a:p>
          <a:p>
            <a:pPr algn="just">
              <a:lnSpc>
                <a:spcPct val="90000"/>
              </a:lnSpc>
              <a:buFontTx/>
              <a:buChar char="-"/>
            </a:pPr>
            <a:r>
              <a:rPr lang="en-US" altLang="en-US" sz="1800" dirty="0" err="1">
                <a:solidFill>
                  <a:schemeClr val="accent1">
                    <a:lumMod val="75000"/>
                  </a:schemeClr>
                </a:solidFill>
              </a:rPr>
              <a:t>Thị</a:t>
            </a:r>
            <a:r>
              <a:rPr lang="en-US" altLang="en-US" sz="1800" dirty="0">
                <a:solidFill>
                  <a:schemeClr val="accent1">
                    <a:lumMod val="75000"/>
                  </a:schemeClr>
                </a:solidFill>
              </a:rPr>
              <a:t> </a:t>
            </a:r>
            <a:r>
              <a:rPr lang="en-US" altLang="en-US" sz="1800" dirty="0" err="1">
                <a:solidFill>
                  <a:schemeClr val="accent1">
                    <a:lumMod val="75000"/>
                  </a:schemeClr>
                </a:solidFill>
              </a:rPr>
              <a:t>giá</a:t>
            </a:r>
            <a:r>
              <a:rPr lang="en-US" altLang="en-US" sz="1800" dirty="0">
                <a:solidFill>
                  <a:schemeClr val="accent1">
                    <a:lumMod val="75000"/>
                  </a:schemeClr>
                </a:solidFill>
              </a:rPr>
              <a:t> </a:t>
            </a:r>
            <a:r>
              <a:rPr lang="en-US" altLang="en-US" sz="1800" dirty="0" err="1">
                <a:solidFill>
                  <a:schemeClr val="accent1">
                    <a:lumMod val="75000"/>
                  </a:schemeClr>
                </a:solidFill>
              </a:rPr>
              <a:t>của</a:t>
            </a:r>
            <a:r>
              <a:rPr lang="en-US" altLang="en-US" sz="1800" dirty="0">
                <a:solidFill>
                  <a:schemeClr val="accent1">
                    <a:lumMod val="75000"/>
                  </a:schemeClr>
                </a:solidFill>
              </a:rPr>
              <a:t> </a:t>
            </a:r>
            <a:r>
              <a:rPr lang="en-US" altLang="en-US" sz="1800" dirty="0" err="1">
                <a:solidFill>
                  <a:schemeClr val="accent1">
                    <a:lumMod val="75000"/>
                  </a:schemeClr>
                </a:solidFill>
              </a:rPr>
              <a:t>cổ</a:t>
            </a:r>
            <a:r>
              <a:rPr lang="en-US" altLang="en-US" sz="1800" dirty="0">
                <a:solidFill>
                  <a:schemeClr val="accent1">
                    <a:lumMod val="75000"/>
                  </a:schemeClr>
                </a:solidFill>
              </a:rPr>
              <a:t> </a:t>
            </a:r>
            <a:r>
              <a:rPr lang="en-US" altLang="en-US" sz="1800" dirty="0" err="1">
                <a:solidFill>
                  <a:schemeClr val="accent1">
                    <a:lumMod val="75000"/>
                  </a:schemeClr>
                </a:solidFill>
              </a:rPr>
              <a:t>phiếu</a:t>
            </a:r>
            <a:r>
              <a:rPr lang="en-US" altLang="en-US" sz="1800" dirty="0">
                <a:solidFill>
                  <a:schemeClr val="accent1">
                    <a:lumMod val="75000"/>
                  </a:schemeClr>
                </a:solidFill>
              </a:rPr>
              <a:t>: 100.000 đ</a:t>
            </a:r>
          </a:p>
          <a:p>
            <a:endParaRPr lang="en-US" sz="1800" dirty="0">
              <a:solidFill>
                <a:schemeClr val="accent1">
                  <a:lumMod val="75000"/>
                </a:schemeClr>
              </a:solidFill>
            </a:endParaRPr>
          </a:p>
        </p:txBody>
      </p:sp>
    </p:spTree>
    <p:extLst>
      <p:ext uri="{BB962C8B-B14F-4D97-AF65-F5344CB8AC3E}">
        <p14:creationId xmlns:p14="http://schemas.microsoft.com/office/powerpoint/2010/main" val="4159208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9578"/>
            <a:ext cx="8697684" cy="587172"/>
          </a:xfrm>
        </p:spPr>
        <p:txBody>
          <a:bodyPr/>
          <a:lstStyle/>
          <a:p>
            <a:r>
              <a:rPr lang="en-US" altLang="en-US" sz="2100" b="1" dirty="0">
                <a:solidFill>
                  <a:schemeClr val="accent1">
                    <a:lumMod val="75000"/>
                  </a:schemeClr>
                </a:solidFill>
                <a:cs typeface="Tahoma" pitchFamily="34" charset="0"/>
              </a:rPr>
              <a:t>1. </a:t>
            </a:r>
            <a:r>
              <a:rPr lang="en-US" altLang="en-US" sz="2100" b="1" dirty="0" err="1">
                <a:solidFill>
                  <a:schemeClr val="accent1">
                    <a:lumMod val="75000"/>
                  </a:schemeClr>
                </a:solidFill>
                <a:cs typeface="Tahoma" pitchFamily="34" charset="0"/>
              </a:rPr>
              <a:t>Nhóm</a:t>
            </a:r>
            <a:r>
              <a:rPr lang="en-US" altLang="en-US" sz="2100" b="1" dirty="0">
                <a:solidFill>
                  <a:schemeClr val="accent1">
                    <a:lumMod val="75000"/>
                  </a:schemeClr>
                </a:solidFill>
                <a:cs typeface="Tahoma" pitchFamily="34" charset="0"/>
              </a:rPr>
              <a:t> </a:t>
            </a:r>
            <a:r>
              <a:rPr lang="en-US" altLang="en-US" sz="2100" b="1" dirty="0" err="1">
                <a:solidFill>
                  <a:schemeClr val="accent1">
                    <a:lumMod val="75000"/>
                  </a:schemeClr>
                </a:solidFill>
                <a:cs typeface="Tahoma" pitchFamily="34" charset="0"/>
              </a:rPr>
              <a:t>chỉ</a:t>
            </a:r>
            <a:r>
              <a:rPr lang="en-US" altLang="en-US" sz="2100" b="1" dirty="0">
                <a:solidFill>
                  <a:schemeClr val="accent1">
                    <a:lumMod val="75000"/>
                  </a:schemeClr>
                </a:solidFill>
                <a:cs typeface="Tahoma" pitchFamily="34" charset="0"/>
              </a:rPr>
              <a:t> </a:t>
            </a:r>
            <a:r>
              <a:rPr lang="en-US" altLang="en-US" sz="2100" b="1" dirty="0" err="1">
                <a:solidFill>
                  <a:schemeClr val="accent1">
                    <a:lumMod val="75000"/>
                  </a:schemeClr>
                </a:solidFill>
                <a:cs typeface="Tahoma" pitchFamily="34" charset="0"/>
              </a:rPr>
              <a:t>số</a:t>
            </a:r>
            <a:r>
              <a:rPr lang="en-US" altLang="en-US" sz="2100" b="1" dirty="0">
                <a:solidFill>
                  <a:schemeClr val="accent1">
                    <a:lumMod val="75000"/>
                  </a:schemeClr>
                </a:solidFill>
                <a:cs typeface="Tahoma" pitchFamily="34" charset="0"/>
              </a:rPr>
              <a:t> </a:t>
            </a:r>
            <a:r>
              <a:rPr lang="en-US" altLang="en-US" sz="2100" b="1" dirty="0" err="1">
                <a:solidFill>
                  <a:schemeClr val="accent1">
                    <a:lumMod val="75000"/>
                  </a:schemeClr>
                </a:solidFill>
                <a:cs typeface="Tahoma" pitchFamily="34" charset="0"/>
              </a:rPr>
              <a:t>thanh</a:t>
            </a:r>
            <a:r>
              <a:rPr lang="en-US" altLang="en-US" sz="2100" b="1" dirty="0">
                <a:solidFill>
                  <a:schemeClr val="accent1">
                    <a:lumMod val="75000"/>
                  </a:schemeClr>
                </a:solidFill>
                <a:cs typeface="Tahoma" pitchFamily="34" charset="0"/>
              </a:rPr>
              <a:t> </a:t>
            </a:r>
            <a:r>
              <a:rPr lang="en-US" altLang="en-US" sz="2100" b="1" dirty="0" err="1">
                <a:solidFill>
                  <a:schemeClr val="accent1">
                    <a:lumMod val="75000"/>
                  </a:schemeClr>
                </a:solidFill>
                <a:cs typeface="Tahoma" pitchFamily="34" charset="0"/>
              </a:rPr>
              <a:t>toán</a:t>
            </a:r>
            <a:endParaRPr lang="en-US" sz="2100" b="1" dirty="0">
              <a:solidFill>
                <a:schemeClr val="accent1">
                  <a:lumMod val="75000"/>
                </a:schemeClr>
              </a:solidFill>
            </a:endParaRPr>
          </a:p>
        </p:txBody>
      </p:sp>
      <p:sp>
        <p:nvSpPr>
          <p:cNvPr id="3" name="Content Placeholder 2"/>
          <p:cNvSpPr>
            <a:spLocks noGrp="1"/>
          </p:cNvSpPr>
          <p:nvPr>
            <p:ph idx="1"/>
          </p:nvPr>
        </p:nvSpPr>
        <p:spPr>
          <a:xfrm>
            <a:off x="381000" y="1019124"/>
            <a:ext cx="8534401" cy="3838626"/>
          </a:xfrm>
        </p:spPr>
        <p:txBody>
          <a:bodyPr/>
          <a:lstStyle/>
          <a:p>
            <a:pPr marL="0" indent="0" algn="just">
              <a:buNone/>
            </a:pPr>
            <a:r>
              <a:rPr lang="vi-VN" sz="1800" b="1" dirty="0">
                <a:solidFill>
                  <a:schemeClr val="accent1">
                    <a:lumMod val="75000"/>
                  </a:schemeClr>
                </a:solidFill>
              </a:rPr>
              <a:t>1.1.Chỉ số thanh toán hiện tại </a:t>
            </a:r>
            <a:r>
              <a:rPr lang="vi-VN" sz="1800" dirty="0">
                <a:solidFill>
                  <a:schemeClr val="accent1">
                    <a:lumMod val="75000"/>
                  </a:schemeClr>
                </a:solidFill>
              </a:rPr>
              <a:t>= T</a:t>
            </a:r>
            <a:r>
              <a:rPr lang="en-US" sz="1800" dirty="0" err="1">
                <a:solidFill>
                  <a:schemeClr val="accent1">
                    <a:lumMod val="75000"/>
                  </a:schemeClr>
                </a:solidFill>
              </a:rPr>
              <a:t>ài</a:t>
            </a:r>
            <a:r>
              <a:rPr lang="en-US" sz="1800" dirty="0">
                <a:solidFill>
                  <a:schemeClr val="accent1">
                    <a:lumMod val="75000"/>
                  </a:schemeClr>
                </a:solidFill>
              </a:rPr>
              <a:t> </a:t>
            </a:r>
            <a:r>
              <a:rPr lang="en-US" sz="1800" dirty="0" err="1">
                <a:solidFill>
                  <a:schemeClr val="accent1">
                    <a:lumMod val="75000"/>
                  </a:schemeClr>
                </a:solidFill>
              </a:rPr>
              <a:t>sản</a:t>
            </a:r>
            <a:r>
              <a:rPr lang="en-US" sz="1800" dirty="0">
                <a:solidFill>
                  <a:schemeClr val="accent1">
                    <a:lumMod val="75000"/>
                  </a:schemeClr>
                </a:solidFill>
              </a:rPr>
              <a:t> </a:t>
            </a:r>
            <a:r>
              <a:rPr lang="en-US" sz="1800" dirty="0" err="1">
                <a:solidFill>
                  <a:schemeClr val="accent1">
                    <a:lumMod val="75000"/>
                  </a:schemeClr>
                </a:solidFill>
              </a:rPr>
              <a:t>lưu</a:t>
            </a:r>
            <a:r>
              <a:rPr lang="en-US" sz="1800" dirty="0">
                <a:solidFill>
                  <a:schemeClr val="accent1">
                    <a:lumMod val="75000"/>
                  </a:schemeClr>
                </a:solidFill>
              </a:rPr>
              <a:t> </a:t>
            </a:r>
            <a:r>
              <a:rPr lang="en-US" sz="1800" dirty="0" err="1">
                <a:solidFill>
                  <a:schemeClr val="accent1">
                    <a:lumMod val="75000"/>
                  </a:schemeClr>
                </a:solidFill>
              </a:rPr>
              <a:t>động</a:t>
            </a:r>
            <a:r>
              <a:rPr lang="vi-VN" sz="1800" dirty="0">
                <a:solidFill>
                  <a:schemeClr val="accent1">
                    <a:lumMod val="75000"/>
                  </a:schemeClr>
                </a:solidFill>
              </a:rPr>
              <a:t>/ Nợ ngắn hạn =705.000/327.000 = 2,16 lần</a:t>
            </a:r>
          </a:p>
          <a:p>
            <a:pPr marL="0" indent="0" algn="just">
              <a:buNone/>
            </a:pPr>
            <a:r>
              <a:rPr lang="en-US" sz="1800" dirty="0">
                <a:solidFill>
                  <a:schemeClr val="accent1">
                    <a:lumMod val="75000"/>
                  </a:schemeClr>
                </a:solidFill>
              </a:rPr>
              <a:t>	</a:t>
            </a:r>
            <a:r>
              <a:rPr lang="vi-VN" sz="1800" dirty="0">
                <a:solidFill>
                  <a:schemeClr val="accent1">
                    <a:lumMod val="75000"/>
                  </a:schemeClr>
                </a:solidFill>
              </a:rPr>
              <a:t>Chỉ số này chỉ ra khả năng thanh toán của Cty về nợ  ngắn hạn từ TSLĐ. </a:t>
            </a:r>
          </a:p>
          <a:p>
            <a:pPr marL="0" indent="0" algn="just">
              <a:buNone/>
            </a:pPr>
            <a:r>
              <a:rPr lang="vi-VN" sz="1800" b="1" dirty="0">
                <a:solidFill>
                  <a:schemeClr val="accent1">
                    <a:lumMod val="75000"/>
                  </a:schemeClr>
                </a:solidFill>
              </a:rPr>
              <a:t>1.2.</a:t>
            </a:r>
            <a:r>
              <a:rPr lang="en-US" sz="1800" b="1" dirty="0">
                <a:solidFill>
                  <a:schemeClr val="accent1">
                    <a:lumMod val="75000"/>
                  </a:schemeClr>
                </a:solidFill>
              </a:rPr>
              <a:t> </a:t>
            </a:r>
            <a:r>
              <a:rPr lang="vi-VN" sz="1800" b="1" dirty="0">
                <a:solidFill>
                  <a:schemeClr val="accent1">
                    <a:lumMod val="75000"/>
                  </a:schemeClr>
                </a:solidFill>
              </a:rPr>
              <a:t>Chỉ số </a:t>
            </a:r>
            <a:r>
              <a:rPr lang="en-US" sz="1800" b="1" dirty="0" err="1">
                <a:solidFill>
                  <a:schemeClr val="accent1">
                    <a:lumMod val="75000"/>
                  </a:schemeClr>
                </a:solidFill>
              </a:rPr>
              <a:t>thanh</a:t>
            </a:r>
            <a:r>
              <a:rPr lang="en-US" sz="1800" b="1" dirty="0">
                <a:solidFill>
                  <a:schemeClr val="accent1">
                    <a:lumMod val="75000"/>
                  </a:schemeClr>
                </a:solidFill>
              </a:rPr>
              <a:t> </a:t>
            </a:r>
            <a:r>
              <a:rPr lang="en-US" sz="1800" b="1" dirty="0" err="1">
                <a:solidFill>
                  <a:schemeClr val="accent1">
                    <a:lumMod val="75000"/>
                  </a:schemeClr>
                </a:solidFill>
              </a:rPr>
              <a:t>toán</a:t>
            </a:r>
            <a:r>
              <a:rPr lang="en-US" sz="1800" b="1" dirty="0">
                <a:solidFill>
                  <a:schemeClr val="accent1">
                    <a:lumMod val="75000"/>
                  </a:schemeClr>
                </a:solidFill>
              </a:rPr>
              <a:t> </a:t>
            </a:r>
            <a:r>
              <a:rPr lang="en-US" sz="1800" b="1" dirty="0" err="1">
                <a:solidFill>
                  <a:schemeClr val="accent1">
                    <a:lumMod val="75000"/>
                  </a:schemeClr>
                </a:solidFill>
              </a:rPr>
              <a:t>nhanh</a:t>
            </a:r>
            <a:r>
              <a:rPr lang="en-US" sz="1800" b="1" dirty="0">
                <a:solidFill>
                  <a:schemeClr val="accent1">
                    <a:lumMod val="75000"/>
                  </a:schemeClr>
                </a:solidFill>
              </a:rPr>
              <a:t> </a:t>
            </a:r>
            <a:r>
              <a:rPr lang="vi-VN" sz="1800" dirty="0">
                <a:solidFill>
                  <a:schemeClr val="accent1">
                    <a:lumMod val="75000"/>
                  </a:schemeClr>
                </a:solidFill>
              </a:rPr>
              <a:t>= (T</a:t>
            </a:r>
            <a:r>
              <a:rPr lang="en-US" sz="1800" dirty="0" err="1">
                <a:solidFill>
                  <a:schemeClr val="accent1">
                    <a:lumMod val="75000"/>
                  </a:schemeClr>
                </a:solidFill>
              </a:rPr>
              <a:t>ài</a:t>
            </a:r>
            <a:r>
              <a:rPr lang="en-US" sz="1800" dirty="0">
                <a:solidFill>
                  <a:schemeClr val="accent1">
                    <a:lumMod val="75000"/>
                  </a:schemeClr>
                </a:solidFill>
              </a:rPr>
              <a:t> </a:t>
            </a:r>
            <a:r>
              <a:rPr lang="en-US" sz="1800" dirty="0" err="1">
                <a:solidFill>
                  <a:schemeClr val="accent1">
                    <a:lumMod val="75000"/>
                  </a:schemeClr>
                </a:solidFill>
              </a:rPr>
              <a:t>sản</a:t>
            </a:r>
            <a:r>
              <a:rPr lang="en-US" sz="1800" dirty="0">
                <a:solidFill>
                  <a:schemeClr val="accent1">
                    <a:lumMod val="75000"/>
                  </a:schemeClr>
                </a:solidFill>
              </a:rPr>
              <a:t> </a:t>
            </a:r>
            <a:r>
              <a:rPr lang="en-US" sz="1800" dirty="0" err="1">
                <a:solidFill>
                  <a:schemeClr val="accent1">
                    <a:lumMod val="75000"/>
                  </a:schemeClr>
                </a:solidFill>
              </a:rPr>
              <a:t>lưu</a:t>
            </a:r>
            <a:r>
              <a:rPr lang="en-US" sz="1800" dirty="0">
                <a:solidFill>
                  <a:schemeClr val="accent1">
                    <a:lumMod val="75000"/>
                  </a:schemeClr>
                </a:solidFill>
              </a:rPr>
              <a:t> </a:t>
            </a:r>
            <a:r>
              <a:rPr lang="en-US" sz="1800" dirty="0" err="1">
                <a:solidFill>
                  <a:schemeClr val="accent1">
                    <a:lumMod val="75000"/>
                  </a:schemeClr>
                </a:solidFill>
              </a:rPr>
              <a:t>động</a:t>
            </a:r>
            <a:r>
              <a:rPr lang="vi-VN" sz="1800" dirty="0">
                <a:solidFill>
                  <a:schemeClr val="accent1">
                    <a:lumMod val="75000"/>
                  </a:schemeClr>
                </a:solidFill>
              </a:rPr>
              <a:t> – Hàng tồn kho)/ Nợ ngắn hạn = (705.000 – 330.000)/327.000 = 1,15</a:t>
            </a:r>
          </a:p>
          <a:p>
            <a:pPr marL="0" indent="0" algn="just">
              <a:buNone/>
            </a:pPr>
            <a:r>
              <a:rPr lang="en-US" sz="1800" dirty="0">
                <a:solidFill>
                  <a:schemeClr val="accent1">
                    <a:lumMod val="75000"/>
                  </a:schemeClr>
                </a:solidFill>
              </a:rPr>
              <a:t>	</a:t>
            </a:r>
            <a:r>
              <a:rPr lang="vi-VN" sz="1800" dirty="0">
                <a:solidFill>
                  <a:schemeClr val="accent1">
                    <a:lumMod val="75000"/>
                  </a:schemeClr>
                </a:solidFill>
              </a:rPr>
              <a:t>Chỉ số </a:t>
            </a:r>
            <a:r>
              <a:rPr lang="en-US" sz="1800" dirty="0" err="1">
                <a:solidFill>
                  <a:schemeClr val="accent1">
                    <a:lumMod val="75000"/>
                  </a:schemeClr>
                </a:solidFill>
              </a:rPr>
              <a:t>thanh</a:t>
            </a:r>
            <a:r>
              <a:rPr lang="en-US" sz="1800" dirty="0">
                <a:solidFill>
                  <a:schemeClr val="accent1">
                    <a:lumMod val="75000"/>
                  </a:schemeClr>
                </a:solidFill>
              </a:rPr>
              <a:t> </a:t>
            </a:r>
            <a:r>
              <a:rPr lang="en-US" sz="1800" dirty="0" err="1">
                <a:solidFill>
                  <a:schemeClr val="accent1">
                    <a:lumMod val="75000"/>
                  </a:schemeClr>
                </a:solidFill>
              </a:rPr>
              <a:t>toán</a:t>
            </a:r>
            <a:r>
              <a:rPr lang="en-US" sz="1800" dirty="0">
                <a:solidFill>
                  <a:schemeClr val="accent1">
                    <a:lumMod val="75000"/>
                  </a:schemeClr>
                </a:solidFill>
              </a:rPr>
              <a:t> </a:t>
            </a:r>
            <a:r>
              <a:rPr lang="en-US" sz="1800" dirty="0" err="1">
                <a:solidFill>
                  <a:schemeClr val="accent1">
                    <a:lumMod val="75000"/>
                  </a:schemeClr>
                </a:solidFill>
              </a:rPr>
              <a:t>nhanh</a:t>
            </a:r>
            <a:r>
              <a:rPr lang="en-US" sz="1800" dirty="0">
                <a:solidFill>
                  <a:schemeClr val="accent1">
                    <a:lumMod val="75000"/>
                  </a:schemeClr>
                </a:solidFill>
              </a:rPr>
              <a:t> </a:t>
            </a:r>
            <a:r>
              <a:rPr lang="vi-VN" sz="1800" dirty="0">
                <a:solidFill>
                  <a:schemeClr val="accent1">
                    <a:lumMod val="75000"/>
                  </a:schemeClr>
                </a:solidFill>
              </a:rPr>
              <a:t>&gt; 1 được xem là an toàn bởi vì cty có thể thanh toán các món nợ ngắn hạn trong một thời gian ngắn mà không cần phải có thêm lợi tức hay doanh thu.</a:t>
            </a:r>
            <a:endParaRPr lang="en-US" sz="1800" dirty="0">
              <a:solidFill>
                <a:schemeClr val="accent1">
                  <a:lumMod val="75000"/>
                </a:schemeClr>
              </a:solidFill>
            </a:endParaRPr>
          </a:p>
          <a:p>
            <a:pPr marL="0" indent="0" algn="just">
              <a:buNone/>
            </a:pPr>
            <a:r>
              <a:rPr lang="vi-VN" sz="1800" b="1" dirty="0">
                <a:solidFill>
                  <a:schemeClr val="accent1">
                    <a:lumMod val="75000"/>
                  </a:schemeClr>
                </a:solidFill>
              </a:rPr>
              <a:t>1.3. Lưu lượng tiền mặt </a:t>
            </a:r>
            <a:r>
              <a:rPr lang="vi-VN" sz="1800" dirty="0">
                <a:solidFill>
                  <a:schemeClr val="accent1">
                    <a:lumMod val="75000"/>
                  </a:schemeClr>
                </a:solidFill>
              </a:rPr>
              <a:t>= Thu nhập ròng + Khấu hao hàng năm = 147.180+ 80.000 = 227.180</a:t>
            </a:r>
          </a:p>
          <a:p>
            <a:pPr marL="0" indent="0" algn="just">
              <a:buNone/>
            </a:pPr>
            <a:r>
              <a:rPr lang="en-US" sz="1800" dirty="0">
                <a:solidFill>
                  <a:schemeClr val="accent1">
                    <a:lumMod val="75000"/>
                  </a:schemeClr>
                </a:solidFill>
              </a:rPr>
              <a:t>	</a:t>
            </a:r>
            <a:r>
              <a:rPr lang="vi-VN" sz="1800" dirty="0">
                <a:solidFill>
                  <a:schemeClr val="accent1">
                    <a:lumMod val="75000"/>
                  </a:schemeClr>
                </a:solidFill>
              </a:rPr>
              <a:t>Một lưu lượng tiền mặt dương chỉ ra rằng Cty có thu nhập đầy đủ để chi trả các khoản chi phí và cổ tức. Một thu nhập âm có nghĩa Cty bị thua lỗ và nó có thể gặp khó khăn trong thanh toán nợ ngắn hạn.</a:t>
            </a:r>
          </a:p>
          <a:p>
            <a:pPr marL="0" indent="0" algn="just">
              <a:buNone/>
            </a:pPr>
            <a:endParaRPr lang="vi-VN" sz="1800" dirty="0">
              <a:solidFill>
                <a:schemeClr val="accent1">
                  <a:lumMod val="75000"/>
                </a:schemeClr>
              </a:solidFill>
            </a:endParaRPr>
          </a:p>
          <a:p>
            <a:pPr algn="just"/>
            <a:endParaRPr lang="vi-VN" sz="1800" dirty="0">
              <a:solidFill>
                <a:schemeClr val="accent1">
                  <a:lumMod val="75000"/>
                </a:schemeClr>
              </a:solidFill>
            </a:endParaRPr>
          </a:p>
        </p:txBody>
      </p:sp>
    </p:spTree>
    <p:extLst>
      <p:ext uri="{BB962C8B-B14F-4D97-AF65-F5344CB8AC3E}">
        <p14:creationId xmlns:p14="http://schemas.microsoft.com/office/powerpoint/2010/main" val="21425808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ac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Chuong 2 cong cu tai chinh_chung khoan no_Trai phieu</Template>
  <TotalTime>280</TotalTime>
  <Words>1284</Words>
  <Application>Microsoft Office PowerPoint</Application>
  <PresentationFormat>On-screen Show (16:9)</PresentationFormat>
  <Paragraphs>175</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Courier New</vt:lpstr>
      <vt:lpstr>Impact</vt:lpstr>
      <vt:lpstr>Times New Roman</vt:lpstr>
      <vt:lpstr>Wingdings</vt:lpstr>
      <vt:lpstr>Wingdings 3</vt:lpstr>
      <vt:lpstr>Facet</vt:lpstr>
      <vt:lpstr>PHÂN TÍCH TÀI CHÍNH CÔNG TY</vt:lpstr>
      <vt:lpstr>Phân tích tài chính công ty</vt:lpstr>
      <vt:lpstr>Phân tích tài chính công ty nhằm đánh giá</vt:lpstr>
      <vt:lpstr>Các chỉ số tài chính chủ yếu</vt:lpstr>
      <vt:lpstr>PowerPoint Presentation</vt:lpstr>
      <vt:lpstr>PowerPoint Presentation</vt:lpstr>
      <vt:lpstr>BÁO CÁO THU NHẬP</vt:lpstr>
      <vt:lpstr>Thông tin từ thuyết minh</vt:lpstr>
      <vt:lpstr>1. Nhóm chỉ số thanh toán</vt:lpstr>
      <vt:lpstr>2.Các chỉ số về phương cách tạo vốn</vt:lpstr>
      <vt:lpstr>PowerPoint Presentation</vt:lpstr>
      <vt:lpstr>3. Các chỉ số bảo chứng</vt:lpstr>
      <vt:lpstr>4.Các chỉ số hiệu quả hoạt động</vt:lpstr>
      <vt:lpstr>5. Các tỷ suất sinh lời</vt:lpstr>
      <vt:lpstr>6. Các chỉ số triển vọng phát triển </vt:lpstr>
      <vt:lpstr>Tài liệu tham khảo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PHÂN TÍCH TÀI CHÍNH CÔNG TY</dc:title>
  <dc:creator>DELL</dc:creator>
  <cp:lastModifiedBy>Le Trung Hieu</cp:lastModifiedBy>
  <cp:revision>29</cp:revision>
  <dcterms:created xsi:type="dcterms:W3CDTF">2017-10-06T08:02:30Z</dcterms:created>
  <dcterms:modified xsi:type="dcterms:W3CDTF">2019-09-22T00:49:54Z</dcterms:modified>
</cp:coreProperties>
</file>