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6"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67"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F4598E7-0794-4C19-9702-F08C074BD5A5}" type="doc">
      <dgm:prSet loTypeId="urn:microsoft.com/office/officeart/2005/8/layout/vList6" loCatId="process" qsTypeId="urn:microsoft.com/office/officeart/2005/8/quickstyle/3d2" qsCatId="3D" csTypeId="urn:microsoft.com/office/officeart/2005/8/colors/accent1_2" csCatId="accent1" phldr="1"/>
      <dgm:spPr/>
      <dgm:t>
        <a:bodyPr/>
        <a:lstStyle/>
        <a:p>
          <a:endParaRPr lang="vi-VN"/>
        </a:p>
      </dgm:t>
    </dgm:pt>
    <dgm:pt modelId="{04749F01-2994-4981-B517-61B08D9BB661}">
      <dgm:prSet phldrT="[Text]"/>
      <dgm:spPr/>
      <dgm:t>
        <a:bodyPr/>
        <a:lstStyle/>
        <a:p>
          <a:r>
            <a:rPr lang="vi-VN" dirty="0" smtClean="0"/>
            <a:t>Phân tích tỷ số</a:t>
          </a:r>
          <a:endParaRPr lang="vi-VN" dirty="0"/>
        </a:p>
      </dgm:t>
    </dgm:pt>
    <dgm:pt modelId="{545C16FE-1B8F-4E5A-B0D0-A6CF470F9209}" type="parTrans" cxnId="{9D2FBC2A-17E0-4BFF-8560-2732FADB5D6B}">
      <dgm:prSet/>
      <dgm:spPr/>
      <dgm:t>
        <a:bodyPr/>
        <a:lstStyle/>
        <a:p>
          <a:endParaRPr lang="vi-VN"/>
        </a:p>
      </dgm:t>
    </dgm:pt>
    <dgm:pt modelId="{EC19F7D6-EBBB-49C8-99ED-D03C80F490EC}" type="sibTrans" cxnId="{9D2FBC2A-17E0-4BFF-8560-2732FADB5D6B}">
      <dgm:prSet/>
      <dgm:spPr/>
      <dgm:t>
        <a:bodyPr/>
        <a:lstStyle/>
        <a:p>
          <a:endParaRPr lang="vi-VN"/>
        </a:p>
      </dgm:t>
    </dgm:pt>
    <dgm:pt modelId="{CE803890-455C-46D8-967C-70DA25F9600A}">
      <dgm:prSet phldrT="[Text]"/>
      <dgm:spPr/>
      <dgm:t>
        <a:bodyPr/>
        <a:lstStyle/>
        <a:p>
          <a:r>
            <a:rPr lang="vi-VN" smtClean="0"/>
            <a:t>Tỷ số thanh khoản</a:t>
          </a:r>
          <a:endParaRPr lang="vi-VN"/>
        </a:p>
      </dgm:t>
    </dgm:pt>
    <dgm:pt modelId="{7A5774AF-EF62-4EE3-BED2-A8EAE82C03DB}" type="parTrans" cxnId="{C735B415-A5D1-4D38-89E3-7244FD28E33D}">
      <dgm:prSet/>
      <dgm:spPr/>
      <dgm:t>
        <a:bodyPr/>
        <a:lstStyle/>
        <a:p>
          <a:endParaRPr lang="vi-VN"/>
        </a:p>
      </dgm:t>
    </dgm:pt>
    <dgm:pt modelId="{72FD7E01-09CE-4FA7-9C85-3FD9774A0210}" type="sibTrans" cxnId="{C735B415-A5D1-4D38-89E3-7244FD28E33D}">
      <dgm:prSet/>
      <dgm:spPr/>
      <dgm:t>
        <a:bodyPr/>
        <a:lstStyle/>
        <a:p>
          <a:endParaRPr lang="vi-VN"/>
        </a:p>
      </dgm:t>
    </dgm:pt>
    <dgm:pt modelId="{82FDB6ED-98A3-4CBB-AA74-385BEFCE00A5}">
      <dgm:prSet phldrT="[Text]"/>
      <dgm:spPr/>
      <dgm:t>
        <a:bodyPr/>
        <a:lstStyle/>
        <a:p>
          <a:r>
            <a:rPr lang="vi-VN" smtClean="0"/>
            <a:t>Phân tích so sánh</a:t>
          </a:r>
          <a:endParaRPr lang="vi-VN"/>
        </a:p>
      </dgm:t>
    </dgm:pt>
    <dgm:pt modelId="{B7CFE853-99FF-4721-A5D1-A204B0D4F1D0}" type="parTrans" cxnId="{EA80ECEF-3DAC-4FA8-855A-6B74D7C69D9D}">
      <dgm:prSet/>
      <dgm:spPr/>
      <dgm:t>
        <a:bodyPr/>
        <a:lstStyle/>
        <a:p>
          <a:endParaRPr lang="vi-VN"/>
        </a:p>
      </dgm:t>
    </dgm:pt>
    <dgm:pt modelId="{646D2E81-1366-4FC3-B09A-3AFA581E2E19}" type="sibTrans" cxnId="{EA80ECEF-3DAC-4FA8-855A-6B74D7C69D9D}">
      <dgm:prSet/>
      <dgm:spPr/>
      <dgm:t>
        <a:bodyPr/>
        <a:lstStyle/>
        <a:p>
          <a:endParaRPr lang="vi-VN"/>
        </a:p>
      </dgm:t>
    </dgm:pt>
    <dgm:pt modelId="{CE68DEF6-BB6D-421D-8E47-3F604E8FD7BD}">
      <dgm:prSet phldrT="[Text]"/>
      <dgm:spPr/>
      <dgm:t>
        <a:bodyPr/>
        <a:lstStyle/>
        <a:p>
          <a:r>
            <a:rPr lang="vi-VN" smtClean="0"/>
            <a:t>So sánh xu hướng</a:t>
          </a:r>
          <a:endParaRPr lang="vi-VN"/>
        </a:p>
      </dgm:t>
    </dgm:pt>
    <dgm:pt modelId="{62CD8077-5361-4822-8A22-3725AE180C80}" type="parTrans" cxnId="{E5CCC42A-50CF-4E81-B3ED-FB965D0FE0B0}">
      <dgm:prSet/>
      <dgm:spPr/>
      <dgm:t>
        <a:bodyPr/>
        <a:lstStyle/>
        <a:p>
          <a:endParaRPr lang="vi-VN"/>
        </a:p>
      </dgm:t>
    </dgm:pt>
    <dgm:pt modelId="{FF00505A-4930-4124-B7C5-7D3457E12F9F}" type="sibTrans" cxnId="{E5CCC42A-50CF-4E81-B3ED-FB965D0FE0B0}">
      <dgm:prSet/>
      <dgm:spPr/>
      <dgm:t>
        <a:bodyPr/>
        <a:lstStyle/>
        <a:p>
          <a:endParaRPr lang="vi-VN"/>
        </a:p>
      </dgm:t>
    </dgm:pt>
    <dgm:pt modelId="{54087DCE-B401-4B2E-964D-1266AD5855B7}">
      <dgm:prSet phldrT="[Text]"/>
      <dgm:spPr/>
      <dgm:t>
        <a:bodyPr/>
        <a:lstStyle/>
        <a:p>
          <a:r>
            <a:rPr lang="vi-VN" smtClean="0"/>
            <a:t>Tỷ số nợ</a:t>
          </a:r>
          <a:endParaRPr lang="vi-VN"/>
        </a:p>
      </dgm:t>
    </dgm:pt>
    <dgm:pt modelId="{4305F583-779B-4F12-91E1-59CE2F51FDC2}" type="parTrans" cxnId="{6C8D49D1-FE82-4A69-A03C-889117257AFC}">
      <dgm:prSet/>
      <dgm:spPr/>
      <dgm:t>
        <a:bodyPr/>
        <a:lstStyle/>
        <a:p>
          <a:endParaRPr lang="vi-VN"/>
        </a:p>
      </dgm:t>
    </dgm:pt>
    <dgm:pt modelId="{F25E22A7-6F5E-4636-B616-30308DC93454}" type="sibTrans" cxnId="{6C8D49D1-FE82-4A69-A03C-889117257AFC}">
      <dgm:prSet/>
      <dgm:spPr/>
      <dgm:t>
        <a:bodyPr/>
        <a:lstStyle/>
        <a:p>
          <a:endParaRPr lang="vi-VN"/>
        </a:p>
      </dgm:t>
    </dgm:pt>
    <dgm:pt modelId="{7B95F2D1-558B-4517-935F-CC0CE69EC3F3}">
      <dgm:prSet phldrT="[Text]"/>
      <dgm:spPr/>
      <dgm:t>
        <a:bodyPr/>
        <a:lstStyle/>
        <a:p>
          <a:r>
            <a:rPr lang="vi-VN" dirty="0" smtClean="0"/>
            <a:t>Tỷ số chi phí tài chính</a:t>
          </a:r>
          <a:endParaRPr lang="vi-VN" dirty="0"/>
        </a:p>
      </dgm:t>
    </dgm:pt>
    <dgm:pt modelId="{E3832D85-5F33-42B9-A2C6-A12468359A65}" type="parTrans" cxnId="{A310EB71-70C3-4B46-B3F4-2D54DC84BEF6}">
      <dgm:prSet/>
      <dgm:spPr/>
      <dgm:t>
        <a:bodyPr/>
        <a:lstStyle/>
        <a:p>
          <a:endParaRPr lang="vi-VN"/>
        </a:p>
      </dgm:t>
    </dgm:pt>
    <dgm:pt modelId="{770EA0CD-4D34-430D-8A58-8C5E41E6E7E1}" type="sibTrans" cxnId="{A310EB71-70C3-4B46-B3F4-2D54DC84BEF6}">
      <dgm:prSet/>
      <dgm:spPr/>
      <dgm:t>
        <a:bodyPr/>
        <a:lstStyle/>
        <a:p>
          <a:endParaRPr lang="vi-VN"/>
        </a:p>
      </dgm:t>
    </dgm:pt>
    <dgm:pt modelId="{B9DB0855-4E35-4E78-9D44-E1527B6A8753}">
      <dgm:prSet phldrT="[Text]"/>
      <dgm:spPr/>
      <dgm:t>
        <a:bodyPr/>
        <a:lstStyle/>
        <a:p>
          <a:r>
            <a:rPr lang="vi-VN" smtClean="0"/>
            <a:t>Tỷ số hoạt động</a:t>
          </a:r>
          <a:endParaRPr lang="vi-VN"/>
        </a:p>
      </dgm:t>
    </dgm:pt>
    <dgm:pt modelId="{885D2771-3CA0-4814-A744-BD8443E564F4}" type="parTrans" cxnId="{013B7E74-9C2E-4699-B590-D416A688B767}">
      <dgm:prSet/>
      <dgm:spPr/>
      <dgm:t>
        <a:bodyPr/>
        <a:lstStyle/>
        <a:p>
          <a:endParaRPr lang="vi-VN"/>
        </a:p>
      </dgm:t>
    </dgm:pt>
    <dgm:pt modelId="{B1351B27-ACE5-4E68-839D-11D3CFA529E7}" type="sibTrans" cxnId="{013B7E74-9C2E-4699-B590-D416A688B767}">
      <dgm:prSet/>
      <dgm:spPr/>
      <dgm:t>
        <a:bodyPr/>
        <a:lstStyle/>
        <a:p>
          <a:endParaRPr lang="vi-VN"/>
        </a:p>
      </dgm:t>
    </dgm:pt>
    <dgm:pt modelId="{5A5DC7E7-8545-4FA6-B458-AE85FDCCD3AD}">
      <dgm:prSet phldrT="[Text]"/>
      <dgm:spPr/>
      <dgm:t>
        <a:bodyPr/>
        <a:lstStyle/>
        <a:p>
          <a:r>
            <a:rPr lang="vi-VN" dirty="0" smtClean="0"/>
            <a:t>Tỷ số khả năng sinh lời</a:t>
          </a:r>
          <a:endParaRPr lang="vi-VN" dirty="0"/>
        </a:p>
      </dgm:t>
    </dgm:pt>
    <dgm:pt modelId="{E5FCBD9C-5FAA-44E9-AE1F-4D7D0B8C075B}" type="parTrans" cxnId="{219D6B3B-85B9-49B5-88E2-B1CCD54A34EF}">
      <dgm:prSet/>
      <dgm:spPr/>
      <dgm:t>
        <a:bodyPr/>
        <a:lstStyle/>
        <a:p>
          <a:endParaRPr lang="vi-VN"/>
        </a:p>
      </dgm:t>
    </dgm:pt>
    <dgm:pt modelId="{74DF7AAC-7480-421A-99A1-0FECCC9C8E93}" type="sibTrans" cxnId="{219D6B3B-85B9-49B5-88E2-B1CCD54A34EF}">
      <dgm:prSet/>
      <dgm:spPr/>
      <dgm:t>
        <a:bodyPr/>
        <a:lstStyle/>
        <a:p>
          <a:endParaRPr lang="vi-VN"/>
        </a:p>
      </dgm:t>
    </dgm:pt>
    <dgm:pt modelId="{D90CA61F-0CB8-4A06-AC1C-5EC5C2958582}">
      <dgm:prSet phldrT="[Text]"/>
      <dgm:spPr/>
      <dgm:t>
        <a:bodyPr/>
        <a:lstStyle/>
        <a:p>
          <a:r>
            <a:rPr lang="vi-VN" smtClean="0"/>
            <a:t>Tỷ số tăng trưởng</a:t>
          </a:r>
          <a:endParaRPr lang="vi-VN"/>
        </a:p>
      </dgm:t>
    </dgm:pt>
    <dgm:pt modelId="{C967649F-3EC3-485A-B38B-78A44C7ECCD6}" type="parTrans" cxnId="{1EFE3A9C-3F0F-4540-AF5F-45BC8DAB4406}">
      <dgm:prSet/>
      <dgm:spPr/>
      <dgm:t>
        <a:bodyPr/>
        <a:lstStyle/>
        <a:p>
          <a:endParaRPr lang="vi-VN"/>
        </a:p>
      </dgm:t>
    </dgm:pt>
    <dgm:pt modelId="{A6A43584-9658-4D55-9F2B-576F6A715397}" type="sibTrans" cxnId="{1EFE3A9C-3F0F-4540-AF5F-45BC8DAB4406}">
      <dgm:prSet/>
      <dgm:spPr/>
      <dgm:t>
        <a:bodyPr/>
        <a:lstStyle/>
        <a:p>
          <a:endParaRPr lang="vi-VN"/>
        </a:p>
      </dgm:t>
    </dgm:pt>
    <dgm:pt modelId="{98FEF91F-1695-4EF8-AFA1-9E96D5DE833D}">
      <dgm:prSet phldrT="[Text]"/>
      <dgm:spPr/>
      <dgm:t>
        <a:bodyPr/>
        <a:lstStyle/>
        <a:p>
          <a:r>
            <a:rPr lang="vi-VN" smtClean="0"/>
            <a:t>So sánh trong ngành</a:t>
          </a:r>
          <a:endParaRPr lang="vi-VN"/>
        </a:p>
      </dgm:t>
    </dgm:pt>
    <dgm:pt modelId="{A46D38B5-0A1C-44DB-9779-BB9E1F69E3B5}" type="parTrans" cxnId="{5340A09A-1E81-4CAD-9FE8-C508B3624A1D}">
      <dgm:prSet/>
      <dgm:spPr/>
      <dgm:t>
        <a:bodyPr/>
        <a:lstStyle/>
        <a:p>
          <a:endParaRPr lang="vi-VN"/>
        </a:p>
      </dgm:t>
    </dgm:pt>
    <dgm:pt modelId="{54C5FB63-6E80-483C-AE10-7E52C77513FA}" type="sibTrans" cxnId="{5340A09A-1E81-4CAD-9FE8-C508B3624A1D}">
      <dgm:prSet/>
      <dgm:spPr/>
      <dgm:t>
        <a:bodyPr/>
        <a:lstStyle/>
        <a:p>
          <a:endParaRPr lang="vi-VN"/>
        </a:p>
      </dgm:t>
    </dgm:pt>
    <dgm:pt modelId="{CB508A15-A05A-4455-99E3-403886E3D339}">
      <dgm:prSet phldrT="[Text]"/>
      <dgm:spPr/>
      <dgm:t>
        <a:bodyPr/>
        <a:lstStyle/>
        <a:p>
          <a:r>
            <a:rPr lang="vi-VN" smtClean="0"/>
            <a:t>Phân tích cơ cấu</a:t>
          </a:r>
          <a:endParaRPr lang="vi-VN"/>
        </a:p>
      </dgm:t>
    </dgm:pt>
    <dgm:pt modelId="{3B2B73DA-FE16-4C3A-AD23-EAAEF75C7310}" type="parTrans" cxnId="{C2DE32AD-72BF-4045-B78E-13AD271B3980}">
      <dgm:prSet/>
      <dgm:spPr/>
      <dgm:t>
        <a:bodyPr/>
        <a:lstStyle/>
        <a:p>
          <a:endParaRPr lang="vi-VN"/>
        </a:p>
      </dgm:t>
    </dgm:pt>
    <dgm:pt modelId="{3FC4FB9F-FB40-4BB9-A3FC-D0CD92940EA2}" type="sibTrans" cxnId="{C2DE32AD-72BF-4045-B78E-13AD271B3980}">
      <dgm:prSet/>
      <dgm:spPr/>
      <dgm:t>
        <a:bodyPr/>
        <a:lstStyle/>
        <a:p>
          <a:endParaRPr lang="vi-VN"/>
        </a:p>
      </dgm:t>
    </dgm:pt>
    <dgm:pt modelId="{01F2E1CB-31B1-4E9E-89BF-EB18E6A07472}" type="pres">
      <dgm:prSet presAssocID="{7F4598E7-0794-4C19-9702-F08C074BD5A5}" presName="Name0" presStyleCnt="0">
        <dgm:presLayoutVars>
          <dgm:dir/>
          <dgm:animLvl val="lvl"/>
          <dgm:resizeHandles/>
        </dgm:presLayoutVars>
      </dgm:prSet>
      <dgm:spPr/>
      <dgm:t>
        <a:bodyPr/>
        <a:lstStyle/>
        <a:p>
          <a:endParaRPr lang="vi-VN"/>
        </a:p>
      </dgm:t>
    </dgm:pt>
    <dgm:pt modelId="{25215D04-005A-434F-8889-39D012AF0907}" type="pres">
      <dgm:prSet presAssocID="{04749F01-2994-4981-B517-61B08D9BB661}" presName="linNode" presStyleCnt="0"/>
      <dgm:spPr/>
    </dgm:pt>
    <dgm:pt modelId="{FDD7F880-BE8E-4A89-8D10-2332C2A5D54E}" type="pres">
      <dgm:prSet presAssocID="{04749F01-2994-4981-B517-61B08D9BB661}" presName="parentShp" presStyleLbl="node1" presStyleIdx="0" presStyleCnt="2">
        <dgm:presLayoutVars>
          <dgm:bulletEnabled val="1"/>
        </dgm:presLayoutVars>
      </dgm:prSet>
      <dgm:spPr/>
      <dgm:t>
        <a:bodyPr/>
        <a:lstStyle/>
        <a:p>
          <a:endParaRPr lang="vi-VN"/>
        </a:p>
      </dgm:t>
    </dgm:pt>
    <dgm:pt modelId="{7F480FB9-F61C-47C7-BF6E-D89A438E2BC4}" type="pres">
      <dgm:prSet presAssocID="{04749F01-2994-4981-B517-61B08D9BB661}" presName="childShp" presStyleLbl="bgAccFollowNode1" presStyleIdx="0" presStyleCnt="2">
        <dgm:presLayoutVars>
          <dgm:bulletEnabled val="1"/>
        </dgm:presLayoutVars>
      </dgm:prSet>
      <dgm:spPr/>
      <dgm:t>
        <a:bodyPr/>
        <a:lstStyle/>
        <a:p>
          <a:endParaRPr lang="vi-VN"/>
        </a:p>
      </dgm:t>
    </dgm:pt>
    <dgm:pt modelId="{EE792C6C-E52C-4B31-9B10-E3DB00863470}" type="pres">
      <dgm:prSet presAssocID="{EC19F7D6-EBBB-49C8-99ED-D03C80F490EC}" presName="spacing" presStyleCnt="0"/>
      <dgm:spPr/>
    </dgm:pt>
    <dgm:pt modelId="{3408BF84-129A-44EF-BF3E-0012A7B127FF}" type="pres">
      <dgm:prSet presAssocID="{82FDB6ED-98A3-4CBB-AA74-385BEFCE00A5}" presName="linNode" presStyleCnt="0"/>
      <dgm:spPr/>
    </dgm:pt>
    <dgm:pt modelId="{B1281854-D1D9-464D-8C97-C10EC2A4727A}" type="pres">
      <dgm:prSet presAssocID="{82FDB6ED-98A3-4CBB-AA74-385BEFCE00A5}" presName="parentShp" presStyleLbl="node1" presStyleIdx="1" presStyleCnt="2">
        <dgm:presLayoutVars>
          <dgm:bulletEnabled val="1"/>
        </dgm:presLayoutVars>
      </dgm:prSet>
      <dgm:spPr/>
      <dgm:t>
        <a:bodyPr/>
        <a:lstStyle/>
        <a:p>
          <a:endParaRPr lang="vi-VN"/>
        </a:p>
      </dgm:t>
    </dgm:pt>
    <dgm:pt modelId="{1CA7AA20-29A6-4F38-86E4-88535BAB46C8}" type="pres">
      <dgm:prSet presAssocID="{82FDB6ED-98A3-4CBB-AA74-385BEFCE00A5}" presName="childShp" presStyleLbl="bgAccFollowNode1" presStyleIdx="1" presStyleCnt="2">
        <dgm:presLayoutVars>
          <dgm:bulletEnabled val="1"/>
        </dgm:presLayoutVars>
      </dgm:prSet>
      <dgm:spPr/>
      <dgm:t>
        <a:bodyPr/>
        <a:lstStyle/>
        <a:p>
          <a:endParaRPr lang="vi-VN"/>
        </a:p>
      </dgm:t>
    </dgm:pt>
  </dgm:ptLst>
  <dgm:cxnLst>
    <dgm:cxn modelId="{C3FDD97E-FA44-424C-9E9F-14E09FDF7E03}" type="presOf" srcId="{CE803890-455C-46D8-967C-70DA25F9600A}" destId="{7F480FB9-F61C-47C7-BF6E-D89A438E2BC4}" srcOrd="0" destOrd="0" presId="urn:microsoft.com/office/officeart/2005/8/layout/vList6"/>
    <dgm:cxn modelId="{9D2FBC2A-17E0-4BFF-8560-2732FADB5D6B}" srcId="{7F4598E7-0794-4C19-9702-F08C074BD5A5}" destId="{04749F01-2994-4981-B517-61B08D9BB661}" srcOrd="0" destOrd="0" parTransId="{545C16FE-1B8F-4E5A-B0D0-A6CF470F9209}" sibTransId="{EC19F7D6-EBBB-49C8-99ED-D03C80F490EC}"/>
    <dgm:cxn modelId="{013B7E74-9C2E-4699-B590-D416A688B767}" srcId="{04749F01-2994-4981-B517-61B08D9BB661}" destId="{B9DB0855-4E35-4E78-9D44-E1527B6A8753}" srcOrd="3" destOrd="0" parTransId="{885D2771-3CA0-4814-A744-BD8443E564F4}" sibTransId="{B1351B27-ACE5-4E68-839D-11D3CFA529E7}"/>
    <dgm:cxn modelId="{A7DE9E62-445E-4FCB-966A-AEC34AD853C9}" type="presOf" srcId="{04749F01-2994-4981-B517-61B08D9BB661}" destId="{FDD7F880-BE8E-4A89-8D10-2332C2A5D54E}" srcOrd="0" destOrd="0" presId="urn:microsoft.com/office/officeart/2005/8/layout/vList6"/>
    <dgm:cxn modelId="{72533583-2A03-4C3E-8AC0-539EC467D472}" type="presOf" srcId="{82FDB6ED-98A3-4CBB-AA74-385BEFCE00A5}" destId="{B1281854-D1D9-464D-8C97-C10EC2A4727A}" srcOrd="0" destOrd="0" presId="urn:microsoft.com/office/officeart/2005/8/layout/vList6"/>
    <dgm:cxn modelId="{827B1040-0888-4710-B588-DF9D3A5500D2}" type="presOf" srcId="{CB508A15-A05A-4455-99E3-403886E3D339}" destId="{1CA7AA20-29A6-4F38-86E4-88535BAB46C8}" srcOrd="0" destOrd="2" presId="urn:microsoft.com/office/officeart/2005/8/layout/vList6"/>
    <dgm:cxn modelId="{553A9227-699F-40EA-B975-D58F4AF6C8AC}" type="presOf" srcId="{5A5DC7E7-8545-4FA6-B458-AE85FDCCD3AD}" destId="{7F480FB9-F61C-47C7-BF6E-D89A438E2BC4}" srcOrd="0" destOrd="4" presId="urn:microsoft.com/office/officeart/2005/8/layout/vList6"/>
    <dgm:cxn modelId="{E5CCC42A-50CF-4E81-B3ED-FB965D0FE0B0}" srcId="{82FDB6ED-98A3-4CBB-AA74-385BEFCE00A5}" destId="{CE68DEF6-BB6D-421D-8E47-3F604E8FD7BD}" srcOrd="0" destOrd="0" parTransId="{62CD8077-5361-4822-8A22-3725AE180C80}" sibTransId="{FF00505A-4930-4124-B7C5-7D3457E12F9F}"/>
    <dgm:cxn modelId="{EA80ECEF-3DAC-4FA8-855A-6B74D7C69D9D}" srcId="{7F4598E7-0794-4C19-9702-F08C074BD5A5}" destId="{82FDB6ED-98A3-4CBB-AA74-385BEFCE00A5}" srcOrd="1" destOrd="0" parTransId="{B7CFE853-99FF-4721-A5D1-A204B0D4F1D0}" sibTransId="{646D2E81-1366-4FC3-B09A-3AFA581E2E19}"/>
    <dgm:cxn modelId="{6C8D49D1-FE82-4A69-A03C-889117257AFC}" srcId="{04749F01-2994-4981-B517-61B08D9BB661}" destId="{54087DCE-B401-4B2E-964D-1266AD5855B7}" srcOrd="1" destOrd="0" parTransId="{4305F583-779B-4F12-91E1-59CE2F51FDC2}" sibTransId="{F25E22A7-6F5E-4636-B616-30308DC93454}"/>
    <dgm:cxn modelId="{22EB8912-783C-497A-8DFC-8209B1054457}" type="presOf" srcId="{7B95F2D1-558B-4517-935F-CC0CE69EC3F3}" destId="{7F480FB9-F61C-47C7-BF6E-D89A438E2BC4}" srcOrd="0" destOrd="2" presId="urn:microsoft.com/office/officeart/2005/8/layout/vList6"/>
    <dgm:cxn modelId="{C2DE32AD-72BF-4045-B78E-13AD271B3980}" srcId="{82FDB6ED-98A3-4CBB-AA74-385BEFCE00A5}" destId="{CB508A15-A05A-4455-99E3-403886E3D339}" srcOrd="2" destOrd="0" parTransId="{3B2B73DA-FE16-4C3A-AD23-EAAEF75C7310}" sibTransId="{3FC4FB9F-FB40-4BB9-A3FC-D0CD92940EA2}"/>
    <dgm:cxn modelId="{1EFE3A9C-3F0F-4540-AF5F-45BC8DAB4406}" srcId="{04749F01-2994-4981-B517-61B08D9BB661}" destId="{D90CA61F-0CB8-4A06-AC1C-5EC5C2958582}" srcOrd="5" destOrd="0" parTransId="{C967649F-3EC3-485A-B38B-78A44C7ECCD6}" sibTransId="{A6A43584-9658-4D55-9F2B-576F6A715397}"/>
    <dgm:cxn modelId="{C735B415-A5D1-4D38-89E3-7244FD28E33D}" srcId="{04749F01-2994-4981-B517-61B08D9BB661}" destId="{CE803890-455C-46D8-967C-70DA25F9600A}" srcOrd="0" destOrd="0" parTransId="{7A5774AF-EF62-4EE3-BED2-A8EAE82C03DB}" sibTransId="{72FD7E01-09CE-4FA7-9C85-3FD9774A0210}"/>
    <dgm:cxn modelId="{A310EB71-70C3-4B46-B3F4-2D54DC84BEF6}" srcId="{04749F01-2994-4981-B517-61B08D9BB661}" destId="{7B95F2D1-558B-4517-935F-CC0CE69EC3F3}" srcOrd="2" destOrd="0" parTransId="{E3832D85-5F33-42B9-A2C6-A12468359A65}" sibTransId="{770EA0CD-4D34-430D-8A58-8C5E41E6E7E1}"/>
    <dgm:cxn modelId="{C13D7ACE-DEB2-42C0-BAAE-E4415ED4B4AE}" type="presOf" srcId="{B9DB0855-4E35-4E78-9D44-E1527B6A8753}" destId="{7F480FB9-F61C-47C7-BF6E-D89A438E2BC4}" srcOrd="0" destOrd="3" presId="urn:microsoft.com/office/officeart/2005/8/layout/vList6"/>
    <dgm:cxn modelId="{C30CA207-740A-4D67-A4D0-D422DE7DE21C}" type="presOf" srcId="{CE68DEF6-BB6D-421D-8E47-3F604E8FD7BD}" destId="{1CA7AA20-29A6-4F38-86E4-88535BAB46C8}" srcOrd="0" destOrd="0" presId="urn:microsoft.com/office/officeart/2005/8/layout/vList6"/>
    <dgm:cxn modelId="{9A09D974-9BE3-4CB3-B561-C743660BC701}" type="presOf" srcId="{54087DCE-B401-4B2E-964D-1266AD5855B7}" destId="{7F480FB9-F61C-47C7-BF6E-D89A438E2BC4}" srcOrd="0" destOrd="1" presId="urn:microsoft.com/office/officeart/2005/8/layout/vList6"/>
    <dgm:cxn modelId="{13657BC6-9C9D-4ACD-8AF1-B30DBFD00A70}" type="presOf" srcId="{D90CA61F-0CB8-4A06-AC1C-5EC5C2958582}" destId="{7F480FB9-F61C-47C7-BF6E-D89A438E2BC4}" srcOrd="0" destOrd="5" presId="urn:microsoft.com/office/officeart/2005/8/layout/vList6"/>
    <dgm:cxn modelId="{ABC55CB9-B95A-455E-AD9F-81AB7A27DD5F}" type="presOf" srcId="{98FEF91F-1695-4EF8-AFA1-9E96D5DE833D}" destId="{1CA7AA20-29A6-4F38-86E4-88535BAB46C8}" srcOrd="0" destOrd="1" presId="urn:microsoft.com/office/officeart/2005/8/layout/vList6"/>
    <dgm:cxn modelId="{5340A09A-1E81-4CAD-9FE8-C508B3624A1D}" srcId="{82FDB6ED-98A3-4CBB-AA74-385BEFCE00A5}" destId="{98FEF91F-1695-4EF8-AFA1-9E96D5DE833D}" srcOrd="1" destOrd="0" parTransId="{A46D38B5-0A1C-44DB-9779-BB9E1F69E3B5}" sibTransId="{54C5FB63-6E80-483C-AE10-7E52C77513FA}"/>
    <dgm:cxn modelId="{C4160F28-0206-4A75-B075-70F438B14404}" type="presOf" srcId="{7F4598E7-0794-4C19-9702-F08C074BD5A5}" destId="{01F2E1CB-31B1-4E9E-89BF-EB18E6A07472}" srcOrd="0" destOrd="0" presId="urn:microsoft.com/office/officeart/2005/8/layout/vList6"/>
    <dgm:cxn modelId="{219D6B3B-85B9-49B5-88E2-B1CCD54A34EF}" srcId="{04749F01-2994-4981-B517-61B08D9BB661}" destId="{5A5DC7E7-8545-4FA6-B458-AE85FDCCD3AD}" srcOrd="4" destOrd="0" parTransId="{E5FCBD9C-5FAA-44E9-AE1F-4D7D0B8C075B}" sibTransId="{74DF7AAC-7480-421A-99A1-0FECCC9C8E93}"/>
    <dgm:cxn modelId="{636A4D30-4DAD-49F4-8DD5-9BDBB37E0ABF}" type="presParOf" srcId="{01F2E1CB-31B1-4E9E-89BF-EB18E6A07472}" destId="{25215D04-005A-434F-8889-39D012AF0907}" srcOrd="0" destOrd="0" presId="urn:microsoft.com/office/officeart/2005/8/layout/vList6"/>
    <dgm:cxn modelId="{906F8A64-EE28-4AA7-8BE9-1016881B1858}" type="presParOf" srcId="{25215D04-005A-434F-8889-39D012AF0907}" destId="{FDD7F880-BE8E-4A89-8D10-2332C2A5D54E}" srcOrd="0" destOrd="0" presId="urn:microsoft.com/office/officeart/2005/8/layout/vList6"/>
    <dgm:cxn modelId="{5F4F0DF3-B31E-441E-A3BA-851184AB235E}" type="presParOf" srcId="{25215D04-005A-434F-8889-39D012AF0907}" destId="{7F480FB9-F61C-47C7-BF6E-D89A438E2BC4}" srcOrd="1" destOrd="0" presId="urn:microsoft.com/office/officeart/2005/8/layout/vList6"/>
    <dgm:cxn modelId="{1BA82CCC-4314-48D9-8B44-D2F0141EFDBF}" type="presParOf" srcId="{01F2E1CB-31B1-4E9E-89BF-EB18E6A07472}" destId="{EE792C6C-E52C-4B31-9B10-E3DB00863470}" srcOrd="1" destOrd="0" presId="urn:microsoft.com/office/officeart/2005/8/layout/vList6"/>
    <dgm:cxn modelId="{8AE626E7-8E68-4ECF-9C19-90A4257BD7BA}" type="presParOf" srcId="{01F2E1CB-31B1-4E9E-89BF-EB18E6A07472}" destId="{3408BF84-129A-44EF-BF3E-0012A7B127FF}" srcOrd="2" destOrd="0" presId="urn:microsoft.com/office/officeart/2005/8/layout/vList6"/>
    <dgm:cxn modelId="{4B9AF8E4-7275-4853-B3F6-2B4ABBF61821}" type="presParOf" srcId="{3408BF84-129A-44EF-BF3E-0012A7B127FF}" destId="{B1281854-D1D9-464D-8C97-C10EC2A4727A}" srcOrd="0" destOrd="0" presId="urn:microsoft.com/office/officeart/2005/8/layout/vList6"/>
    <dgm:cxn modelId="{3D6F8A2E-E529-416B-9740-3273D715F9B1}" type="presParOf" srcId="{3408BF84-129A-44EF-BF3E-0012A7B127FF}" destId="{1CA7AA20-29A6-4F38-86E4-88535BAB46C8}"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DBEDB2-2761-457F-937A-EB8A7BC600D3}" type="doc">
      <dgm:prSet loTypeId="urn:microsoft.com/office/officeart/2005/8/layout/chevron2" loCatId="list" qsTypeId="urn:microsoft.com/office/officeart/2005/8/quickstyle/3d2" qsCatId="3D" csTypeId="urn:microsoft.com/office/officeart/2005/8/colors/accent1_2" csCatId="accent1" phldr="1"/>
      <dgm:spPr/>
      <dgm:t>
        <a:bodyPr/>
        <a:lstStyle/>
        <a:p>
          <a:endParaRPr lang="vi-VN"/>
        </a:p>
      </dgm:t>
    </dgm:pt>
    <dgm:pt modelId="{E242F3F7-9A16-4D97-B984-884CA587C6F9}">
      <dgm:prSet phldrT="[Text]"/>
      <dgm:spPr/>
      <dgm:t>
        <a:bodyPr/>
        <a:lstStyle/>
        <a:p>
          <a:r>
            <a:rPr lang="vi-VN" smtClean="0"/>
            <a:t>Bước 1</a:t>
          </a:r>
          <a:endParaRPr lang="vi-VN"/>
        </a:p>
      </dgm:t>
    </dgm:pt>
    <dgm:pt modelId="{C9622D65-644B-424F-A263-6E63B4E59271}" type="parTrans" cxnId="{84BC0610-B132-4179-87C0-9A4C9C6674F2}">
      <dgm:prSet/>
      <dgm:spPr/>
      <dgm:t>
        <a:bodyPr/>
        <a:lstStyle/>
        <a:p>
          <a:endParaRPr lang="vi-VN"/>
        </a:p>
      </dgm:t>
    </dgm:pt>
    <dgm:pt modelId="{C0E0AD2C-EC5B-4909-979E-1D1E635D76E9}" type="sibTrans" cxnId="{84BC0610-B132-4179-87C0-9A4C9C6674F2}">
      <dgm:prSet/>
      <dgm:spPr/>
      <dgm:t>
        <a:bodyPr/>
        <a:lstStyle/>
        <a:p>
          <a:endParaRPr lang="vi-VN"/>
        </a:p>
      </dgm:t>
    </dgm:pt>
    <dgm:pt modelId="{9BB0AB9F-CC55-4496-B1D7-418FF6DA83DA}">
      <dgm:prSet phldrT="[Text]"/>
      <dgm:spPr/>
      <dgm:t>
        <a:bodyPr/>
        <a:lstStyle/>
        <a:p>
          <a:r>
            <a:rPr lang="vi-VN" smtClean="0"/>
            <a:t> Xác định đúng công thức đo lường chỉ tiêu cần phân tích</a:t>
          </a:r>
          <a:endParaRPr lang="vi-VN"/>
        </a:p>
      </dgm:t>
    </dgm:pt>
    <dgm:pt modelId="{397DDE6B-90EE-4FDE-AB08-D3CD040A709B}" type="parTrans" cxnId="{3ACA0A10-B648-438C-AB56-A217C8885B8D}">
      <dgm:prSet/>
      <dgm:spPr/>
      <dgm:t>
        <a:bodyPr/>
        <a:lstStyle/>
        <a:p>
          <a:endParaRPr lang="vi-VN"/>
        </a:p>
      </dgm:t>
    </dgm:pt>
    <dgm:pt modelId="{0882220F-DDC6-4AB8-911B-4286AC410E1C}" type="sibTrans" cxnId="{3ACA0A10-B648-438C-AB56-A217C8885B8D}">
      <dgm:prSet/>
      <dgm:spPr/>
      <dgm:t>
        <a:bodyPr/>
        <a:lstStyle/>
        <a:p>
          <a:endParaRPr lang="vi-VN"/>
        </a:p>
      </dgm:t>
    </dgm:pt>
    <dgm:pt modelId="{1687C487-4B82-4D01-8721-79D3E5F14295}">
      <dgm:prSet phldrT="[Text]"/>
      <dgm:spPr/>
      <dgm:t>
        <a:bodyPr/>
        <a:lstStyle/>
        <a:p>
          <a:r>
            <a:rPr lang="vi-VN" smtClean="0"/>
            <a:t>Bước 2</a:t>
          </a:r>
          <a:endParaRPr lang="vi-VN"/>
        </a:p>
      </dgm:t>
    </dgm:pt>
    <dgm:pt modelId="{4827C2D8-6123-44D4-B355-8BF2A7567815}" type="parTrans" cxnId="{49BE7FAB-DF41-426D-AB78-B7317D266C41}">
      <dgm:prSet/>
      <dgm:spPr/>
      <dgm:t>
        <a:bodyPr/>
        <a:lstStyle/>
        <a:p>
          <a:endParaRPr lang="vi-VN"/>
        </a:p>
      </dgm:t>
    </dgm:pt>
    <dgm:pt modelId="{E4CFBDF4-C723-4ACA-BF71-429EF55A8FA1}" type="sibTrans" cxnId="{49BE7FAB-DF41-426D-AB78-B7317D266C41}">
      <dgm:prSet/>
      <dgm:spPr/>
      <dgm:t>
        <a:bodyPr/>
        <a:lstStyle/>
        <a:p>
          <a:endParaRPr lang="vi-VN"/>
        </a:p>
      </dgm:t>
    </dgm:pt>
    <dgm:pt modelId="{555F1B74-243C-40B5-992B-155756722C44}">
      <dgm:prSet phldrT="[Text]"/>
      <dgm:spPr/>
      <dgm:t>
        <a:bodyPr/>
        <a:lstStyle/>
        <a:p>
          <a:r>
            <a:rPr lang="vi-VN" smtClean="0"/>
            <a:t>Xác định đúng số liệu từ các báo cáo tài chính đưa vào công thức</a:t>
          </a:r>
          <a:endParaRPr lang="vi-VN"/>
        </a:p>
      </dgm:t>
    </dgm:pt>
    <dgm:pt modelId="{4AAF4EEA-E7C5-444D-A93C-7C40719EC44B}" type="parTrans" cxnId="{EBF3D5F1-4A42-4A15-93DD-F0ABA0E008F7}">
      <dgm:prSet/>
      <dgm:spPr/>
      <dgm:t>
        <a:bodyPr/>
        <a:lstStyle/>
        <a:p>
          <a:endParaRPr lang="vi-VN"/>
        </a:p>
      </dgm:t>
    </dgm:pt>
    <dgm:pt modelId="{BF2C312C-4FFC-4F04-83A7-986BCB64741B}" type="sibTrans" cxnId="{EBF3D5F1-4A42-4A15-93DD-F0ABA0E008F7}">
      <dgm:prSet/>
      <dgm:spPr/>
      <dgm:t>
        <a:bodyPr/>
        <a:lstStyle/>
        <a:p>
          <a:endParaRPr lang="vi-VN"/>
        </a:p>
      </dgm:t>
    </dgm:pt>
    <dgm:pt modelId="{155414E6-65DE-4963-BFF6-C10E45A5D701}">
      <dgm:prSet phldrT="[Text]"/>
      <dgm:spPr/>
      <dgm:t>
        <a:bodyPr/>
        <a:lstStyle/>
        <a:p>
          <a:r>
            <a:rPr lang="vi-VN" smtClean="0"/>
            <a:t>Bước 3</a:t>
          </a:r>
          <a:endParaRPr lang="vi-VN"/>
        </a:p>
      </dgm:t>
    </dgm:pt>
    <dgm:pt modelId="{DDE549EC-CA7E-4480-A226-84859F442FE8}" type="parTrans" cxnId="{168E089F-5166-442F-A283-A8F51724FAD0}">
      <dgm:prSet/>
      <dgm:spPr/>
      <dgm:t>
        <a:bodyPr/>
        <a:lstStyle/>
        <a:p>
          <a:endParaRPr lang="vi-VN"/>
        </a:p>
      </dgm:t>
    </dgm:pt>
    <dgm:pt modelId="{F93B4FDD-0474-4A9D-8973-8671E3742423}" type="sibTrans" cxnId="{168E089F-5166-442F-A283-A8F51724FAD0}">
      <dgm:prSet/>
      <dgm:spPr/>
      <dgm:t>
        <a:bodyPr/>
        <a:lstStyle/>
        <a:p>
          <a:endParaRPr lang="vi-VN"/>
        </a:p>
      </dgm:t>
    </dgm:pt>
    <dgm:pt modelId="{9DDD5E45-FBEA-43FC-B743-63EBFDB9F72E}">
      <dgm:prSet phldrT="[Text]"/>
      <dgm:spPr/>
      <dgm:t>
        <a:bodyPr/>
        <a:lstStyle/>
        <a:p>
          <a:r>
            <a:rPr lang="vi-VN" dirty="0" smtClean="0"/>
            <a:t>Giải thích ý nghĩa của tỷ số vừa tính toán</a:t>
          </a:r>
          <a:endParaRPr lang="vi-VN" dirty="0"/>
        </a:p>
      </dgm:t>
    </dgm:pt>
    <dgm:pt modelId="{D5A05010-BE74-4D98-AF04-07B8BAB2D84B}" type="parTrans" cxnId="{2DBB0FFF-1392-4E37-8B33-8C23EACC9A7D}">
      <dgm:prSet/>
      <dgm:spPr/>
      <dgm:t>
        <a:bodyPr/>
        <a:lstStyle/>
        <a:p>
          <a:endParaRPr lang="vi-VN"/>
        </a:p>
      </dgm:t>
    </dgm:pt>
    <dgm:pt modelId="{3351C784-7449-4096-9DAA-4A983722A0CF}" type="sibTrans" cxnId="{2DBB0FFF-1392-4E37-8B33-8C23EACC9A7D}">
      <dgm:prSet/>
      <dgm:spPr/>
      <dgm:t>
        <a:bodyPr/>
        <a:lstStyle/>
        <a:p>
          <a:endParaRPr lang="vi-VN"/>
        </a:p>
      </dgm:t>
    </dgm:pt>
    <dgm:pt modelId="{79B9F373-1F80-4FF4-9FFB-7759EC33DE57}">
      <dgm:prSet phldrT="[Text]"/>
      <dgm:spPr/>
      <dgm:t>
        <a:bodyPr/>
        <a:lstStyle/>
        <a:p>
          <a:r>
            <a:rPr lang="vi-VN" smtClean="0"/>
            <a:t>Bước 5</a:t>
          </a:r>
          <a:endParaRPr lang="vi-VN"/>
        </a:p>
      </dgm:t>
    </dgm:pt>
    <dgm:pt modelId="{AF0CE3CD-8C2B-4D39-91C5-A080B63F8DB1}" type="parTrans" cxnId="{CCF7D0AA-0D4A-4BF4-8CCC-7C22A42705E8}">
      <dgm:prSet/>
      <dgm:spPr/>
      <dgm:t>
        <a:bodyPr/>
        <a:lstStyle/>
        <a:p>
          <a:endParaRPr lang="en-US"/>
        </a:p>
      </dgm:t>
    </dgm:pt>
    <dgm:pt modelId="{0F5241AA-1A43-43FC-ADED-0B8E5A527E6E}" type="sibTrans" cxnId="{CCF7D0AA-0D4A-4BF4-8CCC-7C22A42705E8}">
      <dgm:prSet/>
      <dgm:spPr/>
      <dgm:t>
        <a:bodyPr/>
        <a:lstStyle/>
        <a:p>
          <a:endParaRPr lang="en-US"/>
        </a:p>
      </dgm:t>
    </dgm:pt>
    <dgm:pt modelId="{15C4B3E9-BECC-4F30-AC0E-27D3179FC8AD}">
      <dgm:prSet phldrT="[Text]"/>
      <dgm:spPr/>
      <dgm:t>
        <a:bodyPr/>
        <a:lstStyle/>
        <a:p>
          <a:r>
            <a:rPr lang="vi-VN" smtClean="0"/>
            <a:t>Bước 4</a:t>
          </a:r>
          <a:endParaRPr lang="vi-VN"/>
        </a:p>
      </dgm:t>
    </dgm:pt>
    <dgm:pt modelId="{998F0A08-F6BE-4E08-8309-A9B74B7EEB7E}" type="parTrans" cxnId="{AC15DE10-D88F-4497-A1F3-B6FBDD32E084}">
      <dgm:prSet/>
      <dgm:spPr/>
      <dgm:t>
        <a:bodyPr/>
        <a:lstStyle/>
        <a:p>
          <a:endParaRPr lang="en-US"/>
        </a:p>
      </dgm:t>
    </dgm:pt>
    <dgm:pt modelId="{DB62B72A-1DB2-498F-AE42-ACEA3A902EC7}" type="sibTrans" cxnId="{AC15DE10-D88F-4497-A1F3-B6FBDD32E084}">
      <dgm:prSet/>
      <dgm:spPr/>
      <dgm:t>
        <a:bodyPr/>
        <a:lstStyle/>
        <a:p>
          <a:endParaRPr lang="en-US"/>
        </a:p>
      </dgm:t>
    </dgm:pt>
    <dgm:pt modelId="{63A3583F-F65F-475A-AA37-31F1B19FA083}">
      <dgm:prSet phldrT="[Text]"/>
      <dgm:spPr/>
      <dgm:t>
        <a:bodyPr/>
        <a:lstStyle/>
        <a:p>
          <a:r>
            <a:rPr lang="vi-VN" smtClean="0"/>
            <a:t>Đánh giá tỷ số vừa tính toán</a:t>
          </a:r>
          <a:endParaRPr lang="vi-VN"/>
        </a:p>
      </dgm:t>
    </dgm:pt>
    <dgm:pt modelId="{A0205B15-7FFE-4FAD-8AD9-F3128714E6B6}" type="parTrans" cxnId="{1953A6B7-20FB-43FE-A6C0-8106E1FE0FDF}">
      <dgm:prSet/>
      <dgm:spPr/>
      <dgm:t>
        <a:bodyPr/>
        <a:lstStyle/>
        <a:p>
          <a:endParaRPr lang="en-US"/>
        </a:p>
      </dgm:t>
    </dgm:pt>
    <dgm:pt modelId="{025779DE-9DA6-4CD7-B389-95EB49C7CC58}" type="sibTrans" cxnId="{1953A6B7-20FB-43FE-A6C0-8106E1FE0FDF}">
      <dgm:prSet/>
      <dgm:spPr/>
      <dgm:t>
        <a:bodyPr/>
        <a:lstStyle/>
        <a:p>
          <a:endParaRPr lang="en-US"/>
        </a:p>
      </dgm:t>
    </dgm:pt>
    <dgm:pt modelId="{C6676630-6B42-42D9-A545-CBA2D1A71BEC}">
      <dgm:prSet phldrT="[Text]"/>
      <dgm:spPr/>
      <dgm:t>
        <a:bodyPr/>
        <a:lstStyle/>
        <a:p>
          <a:r>
            <a:rPr lang="vi-VN" smtClean="0"/>
            <a:t>Rút ra kết luận về tình hình tài chính của DN</a:t>
          </a:r>
          <a:endParaRPr lang="vi-VN"/>
        </a:p>
      </dgm:t>
    </dgm:pt>
    <dgm:pt modelId="{309AC8B8-2885-421A-ABCA-5EF7F8F06B0F}" type="parTrans" cxnId="{6A7B15BB-1207-4F49-905B-58245D93D975}">
      <dgm:prSet/>
      <dgm:spPr/>
      <dgm:t>
        <a:bodyPr/>
        <a:lstStyle/>
        <a:p>
          <a:endParaRPr lang="en-US"/>
        </a:p>
      </dgm:t>
    </dgm:pt>
    <dgm:pt modelId="{74D3125D-1483-4E89-8E23-760746CBF534}" type="sibTrans" cxnId="{6A7B15BB-1207-4F49-905B-58245D93D975}">
      <dgm:prSet/>
      <dgm:spPr/>
      <dgm:t>
        <a:bodyPr/>
        <a:lstStyle/>
        <a:p>
          <a:endParaRPr lang="en-US"/>
        </a:p>
      </dgm:t>
    </dgm:pt>
    <dgm:pt modelId="{D5CD7E33-5DAA-477D-BEC3-3C856F19790D}" type="pres">
      <dgm:prSet presAssocID="{01DBEDB2-2761-457F-937A-EB8A7BC600D3}" presName="linearFlow" presStyleCnt="0">
        <dgm:presLayoutVars>
          <dgm:dir/>
          <dgm:animLvl val="lvl"/>
          <dgm:resizeHandles val="exact"/>
        </dgm:presLayoutVars>
      </dgm:prSet>
      <dgm:spPr/>
      <dgm:t>
        <a:bodyPr/>
        <a:lstStyle/>
        <a:p>
          <a:endParaRPr lang="vi-VN"/>
        </a:p>
      </dgm:t>
    </dgm:pt>
    <dgm:pt modelId="{CA404AE6-25E8-4D8E-90AF-CCCBE34FEEBC}" type="pres">
      <dgm:prSet presAssocID="{E242F3F7-9A16-4D97-B984-884CA587C6F9}" presName="composite" presStyleCnt="0"/>
      <dgm:spPr/>
    </dgm:pt>
    <dgm:pt modelId="{DE256855-F870-4D2D-B9AB-2B3F4EAB206D}" type="pres">
      <dgm:prSet presAssocID="{E242F3F7-9A16-4D97-B984-884CA587C6F9}" presName="parentText" presStyleLbl="alignNode1" presStyleIdx="0" presStyleCnt="5">
        <dgm:presLayoutVars>
          <dgm:chMax val="1"/>
          <dgm:bulletEnabled val="1"/>
        </dgm:presLayoutVars>
      </dgm:prSet>
      <dgm:spPr/>
      <dgm:t>
        <a:bodyPr/>
        <a:lstStyle/>
        <a:p>
          <a:endParaRPr lang="vi-VN"/>
        </a:p>
      </dgm:t>
    </dgm:pt>
    <dgm:pt modelId="{B5349359-D16C-4AC5-86E2-8EE51B6E65C2}" type="pres">
      <dgm:prSet presAssocID="{E242F3F7-9A16-4D97-B984-884CA587C6F9}" presName="descendantText" presStyleLbl="alignAcc1" presStyleIdx="0" presStyleCnt="5" custLinFactNeighborY="-2182">
        <dgm:presLayoutVars>
          <dgm:bulletEnabled val="1"/>
        </dgm:presLayoutVars>
      </dgm:prSet>
      <dgm:spPr/>
      <dgm:t>
        <a:bodyPr/>
        <a:lstStyle/>
        <a:p>
          <a:endParaRPr lang="vi-VN"/>
        </a:p>
      </dgm:t>
    </dgm:pt>
    <dgm:pt modelId="{FEF404EA-A5DA-4C9D-80B3-F86F6B760442}" type="pres">
      <dgm:prSet presAssocID="{C0E0AD2C-EC5B-4909-979E-1D1E635D76E9}" presName="sp" presStyleCnt="0"/>
      <dgm:spPr/>
    </dgm:pt>
    <dgm:pt modelId="{74EE6DC3-B66D-4D83-A6F5-210622EC44A1}" type="pres">
      <dgm:prSet presAssocID="{1687C487-4B82-4D01-8721-79D3E5F14295}" presName="composite" presStyleCnt="0"/>
      <dgm:spPr/>
    </dgm:pt>
    <dgm:pt modelId="{4B771DB3-60FC-42F3-ACD1-F41D6A5C1136}" type="pres">
      <dgm:prSet presAssocID="{1687C487-4B82-4D01-8721-79D3E5F14295}" presName="parentText" presStyleLbl="alignNode1" presStyleIdx="1" presStyleCnt="5">
        <dgm:presLayoutVars>
          <dgm:chMax val="1"/>
          <dgm:bulletEnabled val="1"/>
        </dgm:presLayoutVars>
      </dgm:prSet>
      <dgm:spPr/>
      <dgm:t>
        <a:bodyPr/>
        <a:lstStyle/>
        <a:p>
          <a:endParaRPr lang="vi-VN"/>
        </a:p>
      </dgm:t>
    </dgm:pt>
    <dgm:pt modelId="{1E7A2220-B8DB-4EE2-AE88-246488D74999}" type="pres">
      <dgm:prSet presAssocID="{1687C487-4B82-4D01-8721-79D3E5F14295}" presName="descendantText" presStyleLbl="alignAcc1" presStyleIdx="1" presStyleCnt="5">
        <dgm:presLayoutVars>
          <dgm:bulletEnabled val="1"/>
        </dgm:presLayoutVars>
      </dgm:prSet>
      <dgm:spPr/>
      <dgm:t>
        <a:bodyPr/>
        <a:lstStyle/>
        <a:p>
          <a:endParaRPr lang="vi-VN"/>
        </a:p>
      </dgm:t>
    </dgm:pt>
    <dgm:pt modelId="{5DECEDBA-BFEF-43B4-9952-09F423A1BA28}" type="pres">
      <dgm:prSet presAssocID="{E4CFBDF4-C723-4ACA-BF71-429EF55A8FA1}" presName="sp" presStyleCnt="0"/>
      <dgm:spPr/>
    </dgm:pt>
    <dgm:pt modelId="{9EB373E2-419A-45E9-BFD8-4E95776A2993}" type="pres">
      <dgm:prSet presAssocID="{155414E6-65DE-4963-BFF6-C10E45A5D701}" presName="composite" presStyleCnt="0"/>
      <dgm:spPr/>
    </dgm:pt>
    <dgm:pt modelId="{161C794E-7394-4742-88C9-17E4FDBAFF59}" type="pres">
      <dgm:prSet presAssocID="{155414E6-65DE-4963-BFF6-C10E45A5D701}" presName="parentText" presStyleLbl="alignNode1" presStyleIdx="2" presStyleCnt="5">
        <dgm:presLayoutVars>
          <dgm:chMax val="1"/>
          <dgm:bulletEnabled val="1"/>
        </dgm:presLayoutVars>
      </dgm:prSet>
      <dgm:spPr/>
      <dgm:t>
        <a:bodyPr/>
        <a:lstStyle/>
        <a:p>
          <a:endParaRPr lang="vi-VN"/>
        </a:p>
      </dgm:t>
    </dgm:pt>
    <dgm:pt modelId="{6031091B-C705-4261-A851-18924635FD12}" type="pres">
      <dgm:prSet presAssocID="{155414E6-65DE-4963-BFF6-C10E45A5D701}" presName="descendantText" presStyleLbl="alignAcc1" presStyleIdx="2" presStyleCnt="5">
        <dgm:presLayoutVars>
          <dgm:bulletEnabled val="1"/>
        </dgm:presLayoutVars>
      </dgm:prSet>
      <dgm:spPr/>
      <dgm:t>
        <a:bodyPr/>
        <a:lstStyle/>
        <a:p>
          <a:endParaRPr lang="vi-VN"/>
        </a:p>
      </dgm:t>
    </dgm:pt>
    <dgm:pt modelId="{E0A0353C-5891-4476-BAB9-7B60AB1389AF}" type="pres">
      <dgm:prSet presAssocID="{F93B4FDD-0474-4A9D-8973-8671E3742423}" presName="sp" presStyleCnt="0"/>
      <dgm:spPr/>
    </dgm:pt>
    <dgm:pt modelId="{C6066206-419F-49C1-916F-D41CA1512EEF}" type="pres">
      <dgm:prSet presAssocID="{15C4B3E9-BECC-4F30-AC0E-27D3179FC8AD}" presName="composite" presStyleCnt="0"/>
      <dgm:spPr/>
    </dgm:pt>
    <dgm:pt modelId="{8940BCD4-598F-4F9F-B728-BC92033D63DE}" type="pres">
      <dgm:prSet presAssocID="{15C4B3E9-BECC-4F30-AC0E-27D3179FC8AD}" presName="parentText" presStyleLbl="alignNode1" presStyleIdx="3" presStyleCnt="5">
        <dgm:presLayoutVars>
          <dgm:chMax val="1"/>
          <dgm:bulletEnabled val="1"/>
        </dgm:presLayoutVars>
      </dgm:prSet>
      <dgm:spPr/>
      <dgm:t>
        <a:bodyPr/>
        <a:lstStyle/>
        <a:p>
          <a:endParaRPr lang="vi-VN"/>
        </a:p>
      </dgm:t>
    </dgm:pt>
    <dgm:pt modelId="{4C0C612B-0761-4427-9E50-FB2D52BAB957}" type="pres">
      <dgm:prSet presAssocID="{15C4B3E9-BECC-4F30-AC0E-27D3179FC8AD}" presName="descendantText" presStyleLbl="alignAcc1" presStyleIdx="3" presStyleCnt="5">
        <dgm:presLayoutVars>
          <dgm:bulletEnabled val="1"/>
        </dgm:presLayoutVars>
      </dgm:prSet>
      <dgm:spPr/>
      <dgm:t>
        <a:bodyPr/>
        <a:lstStyle/>
        <a:p>
          <a:endParaRPr lang="vi-VN"/>
        </a:p>
      </dgm:t>
    </dgm:pt>
    <dgm:pt modelId="{3DF23A71-7C99-40EA-8B26-7267F8813E8F}" type="pres">
      <dgm:prSet presAssocID="{DB62B72A-1DB2-498F-AE42-ACEA3A902EC7}" presName="sp" presStyleCnt="0"/>
      <dgm:spPr/>
    </dgm:pt>
    <dgm:pt modelId="{571B9B8C-4F4E-42E1-B8EC-F92125E6E352}" type="pres">
      <dgm:prSet presAssocID="{79B9F373-1F80-4FF4-9FFB-7759EC33DE57}" presName="composite" presStyleCnt="0"/>
      <dgm:spPr/>
    </dgm:pt>
    <dgm:pt modelId="{D402A1AA-2E96-4B70-8A67-0985AD13CFAD}" type="pres">
      <dgm:prSet presAssocID="{79B9F373-1F80-4FF4-9FFB-7759EC33DE57}" presName="parentText" presStyleLbl="alignNode1" presStyleIdx="4" presStyleCnt="5">
        <dgm:presLayoutVars>
          <dgm:chMax val="1"/>
          <dgm:bulletEnabled val="1"/>
        </dgm:presLayoutVars>
      </dgm:prSet>
      <dgm:spPr/>
      <dgm:t>
        <a:bodyPr/>
        <a:lstStyle/>
        <a:p>
          <a:endParaRPr lang="vi-VN"/>
        </a:p>
      </dgm:t>
    </dgm:pt>
    <dgm:pt modelId="{7993AB79-9EAC-4AC3-B6D6-F1F918F7CAFC}" type="pres">
      <dgm:prSet presAssocID="{79B9F373-1F80-4FF4-9FFB-7759EC33DE57}" presName="descendantText" presStyleLbl="alignAcc1" presStyleIdx="4" presStyleCnt="5">
        <dgm:presLayoutVars>
          <dgm:bulletEnabled val="1"/>
        </dgm:presLayoutVars>
      </dgm:prSet>
      <dgm:spPr/>
      <dgm:t>
        <a:bodyPr/>
        <a:lstStyle/>
        <a:p>
          <a:endParaRPr lang="vi-VN"/>
        </a:p>
      </dgm:t>
    </dgm:pt>
  </dgm:ptLst>
  <dgm:cxnLst>
    <dgm:cxn modelId="{AC15DE10-D88F-4497-A1F3-B6FBDD32E084}" srcId="{01DBEDB2-2761-457F-937A-EB8A7BC600D3}" destId="{15C4B3E9-BECC-4F30-AC0E-27D3179FC8AD}" srcOrd="3" destOrd="0" parTransId="{998F0A08-F6BE-4E08-8309-A9B74B7EEB7E}" sibTransId="{DB62B72A-1DB2-498F-AE42-ACEA3A902EC7}"/>
    <dgm:cxn modelId="{C27CCD04-2FE8-4A65-9ADF-0110A9217ADF}" type="presOf" srcId="{155414E6-65DE-4963-BFF6-C10E45A5D701}" destId="{161C794E-7394-4742-88C9-17E4FDBAFF59}" srcOrd="0" destOrd="0" presId="urn:microsoft.com/office/officeart/2005/8/layout/chevron2"/>
    <dgm:cxn modelId="{84BC0610-B132-4179-87C0-9A4C9C6674F2}" srcId="{01DBEDB2-2761-457F-937A-EB8A7BC600D3}" destId="{E242F3F7-9A16-4D97-B984-884CA587C6F9}" srcOrd="0" destOrd="0" parTransId="{C9622D65-644B-424F-A263-6E63B4E59271}" sibTransId="{C0E0AD2C-EC5B-4909-979E-1D1E635D76E9}"/>
    <dgm:cxn modelId="{6A7B15BB-1207-4F49-905B-58245D93D975}" srcId="{79B9F373-1F80-4FF4-9FFB-7759EC33DE57}" destId="{C6676630-6B42-42D9-A545-CBA2D1A71BEC}" srcOrd="0" destOrd="0" parTransId="{309AC8B8-2885-421A-ABCA-5EF7F8F06B0F}" sibTransId="{74D3125D-1483-4E89-8E23-760746CBF534}"/>
    <dgm:cxn modelId="{49BE7FAB-DF41-426D-AB78-B7317D266C41}" srcId="{01DBEDB2-2761-457F-937A-EB8A7BC600D3}" destId="{1687C487-4B82-4D01-8721-79D3E5F14295}" srcOrd="1" destOrd="0" parTransId="{4827C2D8-6123-44D4-B355-8BF2A7567815}" sibTransId="{E4CFBDF4-C723-4ACA-BF71-429EF55A8FA1}"/>
    <dgm:cxn modelId="{D420AAC5-8C15-4C28-AADC-1669BF6E818E}" type="presOf" srcId="{1687C487-4B82-4D01-8721-79D3E5F14295}" destId="{4B771DB3-60FC-42F3-ACD1-F41D6A5C1136}" srcOrd="0" destOrd="0" presId="urn:microsoft.com/office/officeart/2005/8/layout/chevron2"/>
    <dgm:cxn modelId="{2DBB0FFF-1392-4E37-8B33-8C23EACC9A7D}" srcId="{155414E6-65DE-4963-BFF6-C10E45A5D701}" destId="{9DDD5E45-FBEA-43FC-B743-63EBFDB9F72E}" srcOrd="0" destOrd="0" parTransId="{D5A05010-BE74-4D98-AF04-07B8BAB2D84B}" sibTransId="{3351C784-7449-4096-9DAA-4A983722A0CF}"/>
    <dgm:cxn modelId="{2CCDDEF6-68AC-45E4-BDC5-133312CC11DB}" type="presOf" srcId="{9BB0AB9F-CC55-4496-B1D7-418FF6DA83DA}" destId="{B5349359-D16C-4AC5-86E2-8EE51B6E65C2}" srcOrd="0" destOrd="0" presId="urn:microsoft.com/office/officeart/2005/8/layout/chevron2"/>
    <dgm:cxn modelId="{CCF7D0AA-0D4A-4BF4-8CCC-7C22A42705E8}" srcId="{01DBEDB2-2761-457F-937A-EB8A7BC600D3}" destId="{79B9F373-1F80-4FF4-9FFB-7759EC33DE57}" srcOrd="4" destOrd="0" parTransId="{AF0CE3CD-8C2B-4D39-91C5-A080B63F8DB1}" sibTransId="{0F5241AA-1A43-43FC-ADED-0B8E5A527E6E}"/>
    <dgm:cxn modelId="{168E089F-5166-442F-A283-A8F51724FAD0}" srcId="{01DBEDB2-2761-457F-937A-EB8A7BC600D3}" destId="{155414E6-65DE-4963-BFF6-C10E45A5D701}" srcOrd="2" destOrd="0" parTransId="{DDE549EC-CA7E-4480-A226-84859F442FE8}" sibTransId="{F93B4FDD-0474-4A9D-8973-8671E3742423}"/>
    <dgm:cxn modelId="{B6BEFBBE-9E0B-421C-9B67-EC588B8C30EA}" type="presOf" srcId="{9DDD5E45-FBEA-43FC-B743-63EBFDB9F72E}" destId="{6031091B-C705-4261-A851-18924635FD12}" srcOrd="0" destOrd="0" presId="urn:microsoft.com/office/officeart/2005/8/layout/chevron2"/>
    <dgm:cxn modelId="{EBF3D5F1-4A42-4A15-93DD-F0ABA0E008F7}" srcId="{1687C487-4B82-4D01-8721-79D3E5F14295}" destId="{555F1B74-243C-40B5-992B-155756722C44}" srcOrd="0" destOrd="0" parTransId="{4AAF4EEA-E7C5-444D-A93C-7C40719EC44B}" sibTransId="{BF2C312C-4FFC-4F04-83A7-986BCB64741B}"/>
    <dgm:cxn modelId="{1953A6B7-20FB-43FE-A6C0-8106E1FE0FDF}" srcId="{15C4B3E9-BECC-4F30-AC0E-27D3179FC8AD}" destId="{63A3583F-F65F-475A-AA37-31F1B19FA083}" srcOrd="0" destOrd="0" parTransId="{A0205B15-7FFE-4FAD-8AD9-F3128714E6B6}" sibTransId="{025779DE-9DA6-4CD7-B389-95EB49C7CC58}"/>
    <dgm:cxn modelId="{C915EF5D-19CD-4C9B-8B90-5103C9E1ED2A}" type="presOf" srcId="{E242F3F7-9A16-4D97-B984-884CA587C6F9}" destId="{DE256855-F870-4D2D-B9AB-2B3F4EAB206D}" srcOrd="0" destOrd="0" presId="urn:microsoft.com/office/officeart/2005/8/layout/chevron2"/>
    <dgm:cxn modelId="{D384F45A-AFE3-414E-9C86-C2C113525641}" type="presOf" srcId="{79B9F373-1F80-4FF4-9FFB-7759EC33DE57}" destId="{D402A1AA-2E96-4B70-8A67-0985AD13CFAD}" srcOrd="0" destOrd="0" presId="urn:microsoft.com/office/officeart/2005/8/layout/chevron2"/>
    <dgm:cxn modelId="{7EF0A191-DA50-48B4-A156-339627E5D446}" type="presOf" srcId="{555F1B74-243C-40B5-992B-155756722C44}" destId="{1E7A2220-B8DB-4EE2-AE88-246488D74999}" srcOrd="0" destOrd="0" presId="urn:microsoft.com/office/officeart/2005/8/layout/chevron2"/>
    <dgm:cxn modelId="{D56EF2EB-F130-4182-B3AC-E73B2E1C46DE}" type="presOf" srcId="{C6676630-6B42-42D9-A545-CBA2D1A71BEC}" destId="{7993AB79-9EAC-4AC3-B6D6-F1F918F7CAFC}" srcOrd="0" destOrd="0" presId="urn:microsoft.com/office/officeart/2005/8/layout/chevron2"/>
    <dgm:cxn modelId="{222A145D-7B8B-485F-BF15-A82AE072D7C7}" type="presOf" srcId="{01DBEDB2-2761-457F-937A-EB8A7BC600D3}" destId="{D5CD7E33-5DAA-477D-BEC3-3C856F19790D}" srcOrd="0" destOrd="0" presId="urn:microsoft.com/office/officeart/2005/8/layout/chevron2"/>
    <dgm:cxn modelId="{E2928060-9A9E-408A-A0A8-49A133696A04}" type="presOf" srcId="{63A3583F-F65F-475A-AA37-31F1B19FA083}" destId="{4C0C612B-0761-4427-9E50-FB2D52BAB957}" srcOrd="0" destOrd="0" presId="urn:microsoft.com/office/officeart/2005/8/layout/chevron2"/>
    <dgm:cxn modelId="{3ACA0A10-B648-438C-AB56-A217C8885B8D}" srcId="{E242F3F7-9A16-4D97-B984-884CA587C6F9}" destId="{9BB0AB9F-CC55-4496-B1D7-418FF6DA83DA}" srcOrd="0" destOrd="0" parTransId="{397DDE6B-90EE-4FDE-AB08-D3CD040A709B}" sibTransId="{0882220F-DDC6-4AB8-911B-4286AC410E1C}"/>
    <dgm:cxn modelId="{0C495FA5-E957-47A8-BD66-2F944D965379}" type="presOf" srcId="{15C4B3E9-BECC-4F30-AC0E-27D3179FC8AD}" destId="{8940BCD4-598F-4F9F-B728-BC92033D63DE}" srcOrd="0" destOrd="0" presId="urn:microsoft.com/office/officeart/2005/8/layout/chevron2"/>
    <dgm:cxn modelId="{23E29139-7114-43A3-83D7-DCA41CC035BA}" type="presParOf" srcId="{D5CD7E33-5DAA-477D-BEC3-3C856F19790D}" destId="{CA404AE6-25E8-4D8E-90AF-CCCBE34FEEBC}" srcOrd="0" destOrd="0" presId="urn:microsoft.com/office/officeart/2005/8/layout/chevron2"/>
    <dgm:cxn modelId="{A6695410-2F7A-4197-B055-09BB5FFFBCED}" type="presParOf" srcId="{CA404AE6-25E8-4D8E-90AF-CCCBE34FEEBC}" destId="{DE256855-F870-4D2D-B9AB-2B3F4EAB206D}" srcOrd="0" destOrd="0" presId="urn:microsoft.com/office/officeart/2005/8/layout/chevron2"/>
    <dgm:cxn modelId="{599B48D3-118B-453A-8D4C-F8F7AFED495C}" type="presParOf" srcId="{CA404AE6-25E8-4D8E-90AF-CCCBE34FEEBC}" destId="{B5349359-D16C-4AC5-86E2-8EE51B6E65C2}" srcOrd="1" destOrd="0" presId="urn:microsoft.com/office/officeart/2005/8/layout/chevron2"/>
    <dgm:cxn modelId="{C82C2A60-F945-496A-8101-D4983F42F8FC}" type="presParOf" srcId="{D5CD7E33-5DAA-477D-BEC3-3C856F19790D}" destId="{FEF404EA-A5DA-4C9D-80B3-F86F6B760442}" srcOrd="1" destOrd="0" presId="urn:microsoft.com/office/officeart/2005/8/layout/chevron2"/>
    <dgm:cxn modelId="{086A933C-2630-4E99-BE4E-AD22B1126593}" type="presParOf" srcId="{D5CD7E33-5DAA-477D-BEC3-3C856F19790D}" destId="{74EE6DC3-B66D-4D83-A6F5-210622EC44A1}" srcOrd="2" destOrd="0" presId="urn:microsoft.com/office/officeart/2005/8/layout/chevron2"/>
    <dgm:cxn modelId="{366F1EC2-83FB-44B9-9122-040D95EFC953}" type="presParOf" srcId="{74EE6DC3-B66D-4D83-A6F5-210622EC44A1}" destId="{4B771DB3-60FC-42F3-ACD1-F41D6A5C1136}" srcOrd="0" destOrd="0" presId="urn:microsoft.com/office/officeart/2005/8/layout/chevron2"/>
    <dgm:cxn modelId="{377B9E37-2B50-4768-98DC-6A4154C77BAC}" type="presParOf" srcId="{74EE6DC3-B66D-4D83-A6F5-210622EC44A1}" destId="{1E7A2220-B8DB-4EE2-AE88-246488D74999}" srcOrd="1" destOrd="0" presId="urn:microsoft.com/office/officeart/2005/8/layout/chevron2"/>
    <dgm:cxn modelId="{8B554F0F-F5D0-4826-A52E-E098D8BD397C}" type="presParOf" srcId="{D5CD7E33-5DAA-477D-BEC3-3C856F19790D}" destId="{5DECEDBA-BFEF-43B4-9952-09F423A1BA28}" srcOrd="3" destOrd="0" presId="urn:microsoft.com/office/officeart/2005/8/layout/chevron2"/>
    <dgm:cxn modelId="{27ADA609-AB44-4550-B3DE-EFD48FADD94E}" type="presParOf" srcId="{D5CD7E33-5DAA-477D-BEC3-3C856F19790D}" destId="{9EB373E2-419A-45E9-BFD8-4E95776A2993}" srcOrd="4" destOrd="0" presId="urn:microsoft.com/office/officeart/2005/8/layout/chevron2"/>
    <dgm:cxn modelId="{F512C492-E6DB-43E5-873B-067E8889FEDF}" type="presParOf" srcId="{9EB373E2-419A-45E9-BFD8-4E95776A2993}" destId="{161C794E-7394-4742-88C9-17E4FDBAFF59}" srcOrd="0" destOrd="0" presId="urn:microsoft.com/office/officeart/2005/8/layout/chevron2"/>
    <dgm:cxn modelId="{75A08525-371B-4077-900C-A30AEF081FA4}" type="presParOf" srcId="{9EB373E2-419A-45E9-BFD8-4E95776A2993}" destId="{6031091B-C705-4261-A851-18924635FD12}" srcOrd="1" destOrd="0" presId="urn:microsoft.com/office/officeart/2005/8/layout/chevron2"/>
    <dgm:cxn modelId="{D4844706-4C73-4F9C-9D76-E2CE9E2613DD}" type="presParOf" srcId="{D5CD7E33-5DAA-477D-BEC3-3C856F19790D}" destId="{E0A0353C-5891-4476-BAB9-7B60AB1389AF}" srcOrd="5" destOrd="0" presId="urn:microsoft.com/office/officeart/2005/8/layout/chevron2"/>
    <dgm:cxn modelId="{D49FA107-C565-48B0-BE03-B176BC6B1F4A}" type="presParOf" srcId="{D5CD7E33-5DAA-477D-BEC3-3C856F19790D}" destId="{C6066206-419F-49C1-916F-D41CA1512EEF}" srcOrd="6" destOrd="0" presId="urn:microsoft.com/office/officeart/2005/8/layout/chevron2"/>
    <dgm:cxn modelId="{20A0F954-6CFA-48CF-94A3-565FE01F3F62}" type="presParOf" srcId="{C6066206-419F-49C1-916F-D41CA1512EEF}" destId="{8940BCD4-598F-4F9F-B728-BC92033D63DE}" srcOrd="0" destOrd="0" presId="urn:microsoft.com/office/officeart/2005/8/layout/chevron2"/>
    <dgm:cxn modelId="{3A243431-4BE1-4D98-84A1-18AFE8E2B2A6}" type="presParOf" srcId="{C6066206-419F-49C1-916F-D41CA1512EEF}" destId="{4C0C612B-0761-4427-9E50-FB2D52BAB957}" srcOrd="1" destOrd="0" presId="urn:microsoft.com/office/officeart/2005/8/layout/chevron2"/>
    <dgm:cxn modelId="{B1D0BBA6-467C-466F-A622-BA94AB54CC49}" type="presParOf" srcId="{D5CD7E33-5DAA-477D-BEC3-3C856F19790D}" destId="{3DF23A71-7C99-40EA-8B26-7267F8813E8F}" srcOrd="7" destOrd="0" presId="urn:microsoft.com/office/officeart/2005/8/layout/chevron2"/>
    <dgm:cxn modelId="{E6BF9824-FD43-4B7E-9CFB-DDAB04E0FB7F}" type="presParOf" srcId="{D5CD7E33-5DAA-477D-BEC3-3C856F19790D}" destId="{571B9B8C-4F4E-42E1-B8EC-F92125E6E352}" srcOrd="8" destOrd="0" presId="urn:microsoft.com/office/officeart/2005/8/layout/chevron2"/>
    <dgm:cxn modelId="{2D5D3130-9DB6-407D-A4FB-B102571B133A}" type="presParOf" srcId="{571B9B8C-4F4E-42E1-B8EC-F92125E6E352}" destId="{D402A1AA-2E96-4B70-8A67-0985AD13CFAD}" srcOrd="0" destOrd="0" presId="urn:microsoft.com/office/officeart/2005/8/layout/chevron2"/>
    <dgm:cxn modelId="{4FEBF153-5C5D-4895-AD05-F2D2BEF07393}" type="presParOf" srcId="{571B9B8C-4F4E-42E1-B8EC-F92125E6E352}" destId="{7993AB79-9EAC-4AC3-B6D6-F1F918F7CAF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F480FB9-F61C-47C7-BF6E-D89A438E2BC4}">
      <dsp:nvSpPr>
        <dsp:cNvPr id="0" name=""/>
        <dsp:cNvSpPr/>
      </dsp:nvSpPr>
      <dsp:spPr>
        <a:xfrm>
          <a:off x="3315427" y="592"/>
          <a:ext cx="4973141" cy="2309268"/>
        </a:xfrm>
        <a:prstGeom prst="rightArrow">
          <a:avLst>
            <a:gd name="adj1" fmla="val 75000"/>
            <a:gd name="adj2" fmla="val 50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vi-VN" sz="1900" kern="1200" smtClean="0"/>
            <a:t>Tỷ số thanh khoản</a:t>
          </a:r>
          <a:endParaRPr lang="vi-VN" sz="1900" kern="1200"/>
        </a:p>
        <a:p>
          <a:pPr marL="171450" lvl="1" indent="-171450" algn="l" defTabSz="844550">
            <a:lnSpc>
              <a:spcPct val="90000"/>
            </a:lnSpc>
            <a:spcBef>
              <a:spcPct val="0"/>
            </a:spcBef>
            <a:spcAft>
              <a:spcPct val="15000"/>
            </a:spcAft>
            <a:buChar char="••"/>
          </a:pPr>
          <a:r>
            <a:rPr lang="vi-VN" sz="1900" kern="1200" smtClean="0"/>
            <a:t>Tỷ số nợ</a:t>
          </a:r>
          <a:endParaRPr lang="vi-VN" sz="1900" kern="1200"/>
        </a:p>
        <a:p>
          <a:pPr marL="171450" lvl="1" indent="-171450" algn="l" defTabSz="844550">
            <a:lnSpc>
              <a:spcPct val="90000"/>
            </a:lnSpc>
            <a:spcBef>
              <a:spcPct val="0"/>
            </a:spcBef>
            <a:spcAft>
              <a:spcPct val="15000"/>
            </a:spcAft>
            <a:buChar char="••"/>
          </a:pPr>
          <a:r>
            <a:rPr lang="vi-VN" sz="1900" kern="1200" dirty="0" smtClean="0"/>
            <a:t>Tỷ số chi phí tài chính</a:t>
          </a:r>
          <a:endParaRPr lang="vi-VN" sz="1900" kern="1200" dirty="0"/>
        </a:p>
        <a:p>
          <a:pPr marL="171450" lvl="1" indent="-171450" algn="l" defTabSz="844550">
            <a:lnSpc>
              <a:spcPct val="90000"/>
            </a:lnSpc>
            <a:spcBef>
              <a:spcPct val="0"/>
            </a:spcBef>
            <a:spcAft>
              <a:spcPct val="15000"/>
            </a:spcAft>
            <a:buChar char="••"/>
          </a:pPr>
          <a:r>
            <a:rPr lang="vi-VN" sz="1900" kern="1200" smtClean="0"/>
            <a:t>Tỷ số hoạt động</a:t>
          </a:r>
          <a:endParaRPr lang="vi-VN" sz="1900" kern="1200"/>
        </a:p>
        <a:p>
          <a:pPr marL="171450" lvl="1" indent="-171450" algn="l" defTabSz="844550">
            <a:lnSpc>
              <a:spcPct val="90000"/>
            </a:lnSpc>
            <a:spcBef>
              <a:spcPct val="0"/>
            </a:spcBef>
            <a:spcAft>
              <a:spcPct val="15000"/>
            </a:spcAft>
            <a:buChar char="••"/>
          </a:pPr>
          <a:r>
            <a:rPr lang="vi-VN" sz="1900" kern="1200" dirty="0" smtClean="0"/>
            <a:t>Tỷ số khả năng sinh lời</a:t>
          </a:r>
          <a:endParaRPr lang="vi-VN" sz="1900" kern="1200" dirty="0"/>
        </a:p>
        <a:p>
          <a:pPr marL="171450" lvl="1" indent="-171450" algn="l" defTabSz="844550">
            <a:lnSpc>
              <a:spcPct val="90000"/>
            </a:lnSpc>
            <a:spcBef>
              <a:spcPct val="0"/>
            </a:spcBef>
            <a:spcAft>
              <a:spcPct val="15000"/>
            </a:spcAft>
            <a:buChar char="••"/>
          </a:pPr>
          <a:r>
            <a:rPr lang="vi-VN" sz="1900" kern="1200" smtClean="0"/>
            <a:t>Tỷ số tăng trưởng</a:t>
          </a:r>
          <a:endParaRPr lang="vi-VN" sz="1900" kern="1200"/>
        </a:p>
      </dsp:txBody>
      <dsp:txXfrm>
        <a:off x="3315427" y="289251"/>
        <a:ext cx="4107166" cy="1731951"/>
      </dsp:txXfrm>
    </dsp:sp>
    <dsp:sp modelId="{FDD7F880-BE8E-4A89-8D10-2332C2A5D54E}">
      <dsp:nvSpPr>
        <dsp:cNvPr id="0" name=""/>
        <dsp:cNvSpPr/>
      </dsp:nvSpPr>
      <dsp:spPr>
        <a:xfrm>
          <a:off x="0" y="592"/>
          <a:ext cx="3315427" cy="2309268"/>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a:lnSpc>
              <a:spcPct val="90000"/>
            </a:lnSpc>
            <a:spcBef>
              <a:spcPct val="0"/>
            </a:spcBef>
            <a:spcAft>
              <a:spcPct val="35000"/>
            </a:spcAft>
          </a:pPr>
          <a:r>
            <a:rPr lang="vi-VN" sz="5500" kern="1200" dirty="0" smtClean="0"/>
            <a:t>Phân tích tỷ số</a:t>
          </a:r>
          <a:endParaRPr lang="vi-VN" sz="5500" kern="1200" dirty="0"/>
        </a:p>
      </dsp:txBody>
      <dsp:txXfrm>
        <a:off x="112729" y="113321"/>
        <a:ext cx="3089969" cy="2083810"/>
      </dsp:txXfrm>
    </dsp:sp>
    <dsp:sp modelId="{1CA7AA20-29A6-4F38-86E4-88535BAB46C8}">
      <dsp:nvSpPr>
        <dsp:cNvPr id="0" name=""/>
        <dsp:cNvSpPr/>
      </dsp:nvSpPr>
      <dsp:spPr>
        <a:xfrm>
          <a:off x="3315427" y="2540787"/>
          <a:ext cx="4973141" cy="2309268"/>
        </a:xfrm>
        <a:prstGeom prst="rightArrow">
          <a:avLst>
            <a:gd name="adj1" fmla="val 75000"/>
            <a:gd name="adj2" fmla="val 50000"/>
          </a:avLst>
        </a:prstGeom>
        <a:solidFill>
          <a:schemeClr val="accent1">
            <a:alpha val="90000"/>
            <a:tint val="40000"/>
            <a:hueOff val="0"/>
            <a:satOff val="0"/>
            <a:lumOff val="0"/>
            <a:alphaOff val="0"/>
          </a:schemeClr>
        </a:solidFill>
        <a:ln w="12700" cap="rnd" cmpd="sng" algn="ctr">
          <a:solidFill>
            <a:schemeClr val="accent1">
              <a:alpha val="90000"/>
              <a:tint val="4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2065" tIns="12065" rIns="12065" bIns="12065" numCol="1" spcCol="1270" anchor="t" anchorCtr="0">
          <a:noAutofit/>
        </a:bodyPr>
        <a:lstStyle/>
        <a:p>
          <a:pPr marL="171450" lvl="1" indent="-171450" algn="l" defTabSz="844550">
            <a:lnSpc>
              <a:spcPct val="90000"/>
            </a:lnSpc>
            <a:spcBef>
              <a:spcPct val="0"/>
            </a:spcBef>
            <a:spcAft>
              <a:spcPct val="15000"/>
            </a:spcAft>
            <a:buChar char="••"/>
          </a:pPr>
          <a:r>
            <a:rPr lang="vi-VN" sz="1900" kern="1200" smtClean="0"/>
            <a:t>So sánh xu hướng</a:t>
          </a:r>
          <a:endParaRPr lang="vi-VN" sz="1900" kern="1200"/>
        </a:p>
        <a:p>
          <a:pPr marL="171450" lvl="1" indent="-171450" algn="l" defTabSz="844550">
            <a:lnSpc>
              <a:spcPct val="90000"/>
            </a:lnSpc>
            <a:spcBef>
              <a:spcPct val="0"/>
            </a:spcBef>
            <a:spcAft>
              <a:spcPct val="15000"/>
            </a:spcAft>
            <a:buChar char="••"/>
          </a:pPr>
          <a:r>
            <a:rPr lang="vi-VN" sz="1900" kern="1200" smtClean="0"/>
            <a:t>So sánh trong ngành</a:t>
          </a:r>
          <a:endParaRPr lang="vi-VN" sz="1900" kern="1200"/>
        </a:p>
        <a:p>
          <a:pPr marL="171450" lvl="1" indent="-171450" algn="l" defTabSz="844550">
            <a:lnSpc>
              <a:spcPct val="90000"/>
            </a:lnSpc>
            <a:spcBef>
              <a:spcPct val="0"/>
            </a:spcBef>
            <a:spcAft>
              <a:spcPct val="15000"/>
            </a:spcAft>
            <a:buChar char="••"/>
          </a:pPr>
          <a:r>
            <a:rPr lang="vi-VN" sz="1900" kern="1200" smtClean="0"/>
            <a:t>Phân tích cơ cấu</a:t>
          </a:r>
          <a:endParaRPr lang="vi-VN" sz="1900" kern="1200"/>
        </a:p>
      </dsp:txBody>
      <dsp:txXfrm>
        <a:off x="3315427" y="2829446"/>
        <a:ext cx="4107166" cy="1731951"/>
      </dsp:txXfrm>
    </dsp:sp>
    <dsp:sp modelId="{B1281854-D1D9-464D-8C97-C10EC2A4727A}">
      <dsp:nvSpPr>
        <dsp:cNvPr id="0" name=""/>
        <dsp:cNvSpPr/>
      </dsp:nvSpPr>
      <dsp:spPr>
        <a:xfrm>
          <a:off x="0" y="2540787"/>
          <a:ext cx="3315427" cy="2309268"/>
        </a:xfrm>
        <a:prstGeom prst="roundRect">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209550" tIns="104775" rIns="209550" bIns="104775" numCol="1" spcCol="1270" anchor="ctr" anchorCtr="0">
          <a:noAutofit/>
        </a:bodyPr>
        <a:lstStyle/>
        <a:p>
          <a:pPr lvl="0" algn="ctr" defTabSz="2444750">
            <a:lnSpc>
              <a:spcPct val="90000"/>
            </a:lnSpc>
            <a:spcBef>
              <a:spcPct val="0"/>
            </a:spcBef>
            <a:spcAft>
              <a:spcPct val="35000"/>
            </a:spcAft>
          </a:pPr>
          <a:r>
            <a:rPr lang="vi-VN" sz="5500" kern="1200" smtClean="0"/>
            <a:t>Phân tích so sánh</a:t>
          </a:r>
          <a:endParaRPr lang="vi-VN" sz="5500" kern="1200"/>
        </a:p>
      </dsp:txBody>
      <dsp:txXfrm>
        <a:off x="112729" y="2653516"/>
        <a:ext cx="3089969" cy="20838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256855-F870-4D2D-B9AB-2B3F4EAB206D}">
      <dsp:nvSpPr>
        <dsp:cNvPr id="0" name=""/>
        <dsp:cNvSpPr/>
      </dsp:nvSpPr>
      <dsp:spPr>
        <a:xfrm rot="5400000">
          <a:off x="-148447" y="150598"/>
          <a:ext cx="989649" cy="692754"/>
        </a:xfrm>
        <a:prstGeom prst="chevr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vi-VN" sz="1700" kern="1200" smtClean="0"/>
            <a:t>Bước 1</a:t>
          </a:r>
          <a:endParaRPr lang="vi-VN" sz="1700" kern="1200"/>
        </a:p>
      </dsp:txBody>
      <dsp:txXfrm rot="-5400000">
        <a:off x="1" y="348527"/>
        <a:ext cx="692754" cy="296895"/>
      </dsp:txXfrm>
    </dsp:sp>
    <dsp:sp modelId="{B5349359-D16C-4AC5-86E2-8EE51B6E65C2}">
      <dsp:nvSpPr>
        <dsp:cNvPr id="0" name=""/>
        <dsp:cNvSpPr/>
      </dsp:nvSpPr>
      <dsp:spPr>
        <a:xfrm rot="5400000">
          <a:off x="4131368" y="-3438614"/>
          <a:ext cx="643271" cy="7520500"/>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vi-VN" sz="2100" kern="1200" smtClean="0"/>
            <a:t> Xác định đúng công thức đo lường chỉ tiêu cần phân tích</a:t>
          </a:r>
          <a:endParaRPr lang="vi-VN" sz="2100" kern="1200"/>
        </a:p>
      </dsp:txBody>
      <dsp:txXfrm rot="-5400000">
        <a:off x="692754" y="31402"/>
        <a:ext cx="7489098" cy="580467"/>
      </dsp:txXfrm>
    </dsp:sp>
    <dsp:sp modelId="{4B771DB3-60FC-42F3-ACD1-F41D6A5C1136}">
      <dsp:nvSpPr>
        <dsp:cNvPr id="0" name=""/>
        <dsp:cNvSpPr/>
      </dsp:nvSpPr>
      <dsp:spPr>
        <a:xfrm rot="5400000">
          <a:off x="-148447" y="1021890"/>
          <a:ext cx="989649" cy="692754"/>
        </a:xfrm>
        <a:prstGeom prst="chevr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vi-VN" sz="1700" kern="1200" smtClean="0"/>
            <a:t>Bước 2</a:t>
          </a:r>
          <a:endParaRPr lang="vi-VN" sz="1700" kern="1200"/>
        </a:p>
      </dsp:txBody>
      <dsp:txXfrm rot="-5400000">
        <a:off x="1" y="1219819"/>
        <a:ext cx="692754" cy="296895"/>
      </dsp:txXfrm>
    </dsp:sp>
    <dsp:sp modelId="{1E7A2220-B8DB-4EE2-AE88-246488D74999}">
      <dsp:nvSpPr>
        <dsp:cNvPr id="0" name=""/>
        <dsp:cNvSpPr/>
      </dsp:nvSpPr>
      <dsp:spPr>
        <a:xfrm rot="5400000">
          <a:off x="4131368" y="-2565171"/>
          <a:ext cx="643271" cy="7520500"/>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vi-VN" sz="2100" kern="1200" smtClean="0"/>
            <a:t>Xác định đúng số liệu từ các báo cáo tài chính đưa vào công thức</a:t>
          </a:r>
          <a:endParaRPr lang="vi-VN" sz="2100" kern="1200"/>
        </a:p>
      </dsp:txBody>
      <dsp:txXfrm rot="-5400000">
        <a:off x="692754" y="904845"/>
        <a:ext cx="7489098" cy="580467"/>
      </dsp:txXfrm>
    </dsp:sp>
    <dsp:sp modelId="{161C794E-7394-4742-88C9-17E4FDBAFF59}">
      <dsp:nvSpPr>
        <dsp:cNvPr id="0" name=""/>
        <dsp:cNvSpPr/>
      </dsp:nvSpPr>
      <dsp:spPr>
        <a:xfrm rot="5400000">
          <a:off x="-148447" y="1893182"/>
          <a:ext cx="989649" cy="692754"/>
        </a:xfrm>
        <a:prstGeom prst="chevr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vi-VN" sz="1700" kern="1200" smtClean="0"/>
            <a:t>Bước 3</a:t>
          </a:r>
          <a:endParaRPr lang="vi-VN" sz="1700" kern="1200"/>
        </a:p>
      </dsp:txBody>
      <dsp:txXfrm rot="-5400000">
        <a:off x="1" y="2091111"/>
        <a:ext cx="692754" cy="296895"/>
      </dsp:txXfrm>
    </dsp:sp>
    <dsp:sp modelId="{6031091B-C705-4261-A851-18924635FD12}">
      <dsp:nvSpPr>
        <dsp:cNvPr id="0" name=""/>
        <dsp:cNvSpPr/>
      </dsp:nvSpPr>
      <dsp:spPr>
        <a:xfrm rot="5400000">
          <a:off x="4131368" y="-1693879"/>
          <a:ext cx="643271" cy="7520500"/>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vi-VN" sz="2100" kern="1200" dirty="0" smtClean="0"/>
            <a:t>Giải thích ý nghĩa của tỷ số vừa tính toán</a:t>
          </a:r>
          <a:endParaRPr lang="vi-VN" sz="2100" kern="1200" dirty="0"/>
        </a:p>
      </dsp:txBody>
      <dsp:txXfrm rot="-5400000">
        <a:off x="692754" y="1776137"/>
        <a:ext cx="7489098" cy="580467"/>
      </dsp:txXfrm>
    </dsp:sp>
    <dsp:sp modelId="{8940BCD4-598F-4F9F-B728-BC92033D63DE}">
      <dsp:nvSpPr>
        <dsp:cNvPr id="0" name=""/>
        <dsp:cNvSpPr/>
      </dsp:nvSpPr>
      <dsp:spPr>
        <a:xfrm rot="5400000">
          <a:off x="-148447" y="2764474"/>
          <a:ext cx="989649" cy="692754"/>
        </a:xfrm>
        <a:prstGeom prst="chevr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vi-VN" sz="1700" kern="1200" smtClean="0"/>
            <a:t>Bước 4</a:t>
          </a:r>
          <a:endParaRPr lang="vi-VN" sz="1700" kern="1200"/>
        </a:p>
      </dsp:txBody>
      <dsp:txXfrm rot="-5400000">
        <a:off x="1" y="2962403"/>
        <a:ext cx="692754" cy="296895"/>
      </dsp:txXfrm>
    </dsp:sp>
    <dsp:sp modelId="{4C0C612B-0761-4427-9E50-FB2D52BAB957}">
      <dsp:nvSpPr>
        <dsp:cNvPr id="0" name=""/>
        <dsp:cNvSpPr/>
      </dsp:nvSpPr>
      <dsp:spPr>
        <a:xfrm rot="5400000">
          <a:off x="4131368" y="-822587"/>
          <a:ext cx="643271" cy="7520500"/>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vi-VN" sz="2100" kern="1200" smtClean="0"/>
            <a:t>Đánh giá tỷ số vừa tính toán</a:t>
          </a:r>
          <a:endParaRPr lang="vi-VN" sz="2100" kern="1200"/>
        </a:p>
      </dsp:txBody>
      <dsp:txXfrm rot="-5400000">
        <a:off x="692754" y="2647429"/>
        <a:ext cx="7489098" cy="580467"/>
      </dsp:txXfrm>
    </dsp:sp>
    <dsp:sp modelId="{D402A1AA-2E96-4B70-8A67-0985AD13CFAD}">
      <dsp:nvSpPr>
        <dsp:cNvPr id="0" name=""/>
        <dsp:cNvSpPr/>
      </dsp:nvSpPr>
      <dsp:spPr>
        <a:xfrm rot="5400000">
          <a:off x="-148447" y="3635766"/>
          <a:ext cx="989649" cy="692754"/>
        </a:xfrm>
        <a:prstGeom prst="chevron">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vi-VN" sz="1700" kern="1200" smtClean="0"/>
            <a:t>Bước 5</a:t>
          </a:r>
          <a:endParaRPr lang="vi-VN" sz="1700" kern="1200"/>
        </a:p>
      </dsp:txBody>
      <dsp:txXfrm rot="-5400000">
        <a:off x="1" y="3833695"/>
        <a:ext cx="692754" cy="296895"/>
      </dsp:txXfrm>
    </dsp:sp>
    <dsp:sp modelId="{7993AB79-9EAC-4AC3-B6D6-F1F918F7CAFC}">
      <dsp:nvSpPr>
        <dsp:cNvPr id="0" name=""/>
        <dsp:cNvSpPr/>
      </dsp:nvSpPr>
      <dsp:spPr>
        <a:xfrm rot="5400000">
          <a:off x="4131368" y="48704"/>
          <a:ext cx="643271" cy="7520500"/>
        </a:xfrm>
        <a:prstGeom prst="round2SameRect">
          <a:avLst/>
        </a:prstGeom>
        <a:solidFill>
          <a:schemeClr val="lt1">
            <a:alpha val="90000"/>
            <a:hueOff val="0"/>
            <a:satOff val="0"/>
            <a:lumOff val="0"/>
            <a:alphaOff val="0"/>
          </a:schemeClr>
        </a:solidFill>
        <a:ln w="12700" cap="rnd" cmpd="sng" algn="ctr">
          <a:solidFill>
            <a:schemeClr val="accent1">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extrusionH="190500" prstMaterial="dkEdge">
          <a:bevelT w="135400" h="1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49352" tIns="13335" rIns="13335" bIns="13335" numCol="1" spcCol="1270" anchor="ctr" anchorCtr="0">
          <a:noAutofit/>
        </a:bodyPr>
        <a:lstStyle/>
        <a:p>
          <a:pPr marL="228600" lvl="1" indent="-228600" algn="l" defTabSz="933450">
            <a:lnSpc>
              <a:spcPct val="90000"/>
            </a:lnSpc>
            <a:spcBef>
              <a:spcPct val="0"/>
            </a:spcBef>
            <a:spcAft>
              <a:spcPct val="15000"/>
            </a:spcAft>
            <a:buChar char="••"/>
          </a:pPr>
          <a:r>
            <a:rPr lang="vi-VN" sz="2100" kern="1200" smtClean="0"/>
            <a:t>Rút ra kết luận về tình hình tài chính của DN</a:t>
          </a:r>
          <a:endParaRPr lang="vi-VN" sz="2100" kern="1200"/>
        </a:p>
      </dsp:txBody>
      <dsp:txXfrm rot="-5400000">
        <a:off x="692754" y="3518720"/>
        <a:ext cx="7489098" cy="580467"/>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2.xml"/><Relationship Id="rId5" Type="http://schemas.openxmlformats.org/officeDocument/2006/relationships/image" Target="../media/image5.pn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ên môn">
    <p:spTree>
      <p:nvGrpSpPr>
        <p:cNvPr id="1" name=""/>
        <p:cNvGrpSpPr/>
        <p:nvPr/>
      </p:nvGrpSpPr>
      <p:grpSpPr>
        <a:xfrm>
          <a:off x="0" y="0"/>
          <a:ext cx="0" cy="0"/>
          <a:chOff x="0" y="0"/>
          <a:chExt cx="0" cy="0"/>
        </a:xfrm>
      </p:grpSpPr>
      <p:pic>
        <p:nvPicPr>
          <p:cNvPr id="2054" name="Picture 6"/>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17629" y="1"/>
            <a:ext cx="12187936" cy="6858000"/>
          </a:xfrm>
          <a:prstGeom prst="rect">
            <a:avLst/>
          </a:prstGeom>
          <a:noFill/>
          <a:extLst>
            <a:ext uri="{909E8E84-426E-40DD-AFC4-6F175D3DCCD1}">
              <a14:hiddenFill xmlns:a14="http://schemas.microsoft.com/office/drawing/2010/main">
                <a:solidFill>
                  <a:srgbClr val="FFFFFF"/>
                </a:solidFill>
              </a14:hiddenFill>
            </a:ext>
          </a:extLst>
        </p:spPr>
      </p:pic>
      <p:pic>
        <p:nvPicPr>
          <p:cNvPr id="2055" name="Picture 7" descr="C:\Users\Kim\Desktop\Baigiang\NEN.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4" y="655853"/>
            <a:ext cx="12204701" cy="1209675"/>
          </a:xfrm>
          <a:prstGeom prst="rect">
            <a:avLst/>
          </a:prstGeom>
          <a:noFill/>
          <a:extLst>
            <a:ext uri="{909E8E84-426E-40DD-AFC4-6F175D3DCCD1}">
              <a14:hiddenFill xmlns:a14="http://schemas.microsoft.com/office/drawing/2010/main">
                <a:solidFill>
                  <a:srgbClr val="FFFFFF"/>
                </a:solidFill>
              </a14:hiddenFill>
            </a:ext>
          </a:extLst>
        </p:spPr>
      </p:pic>
      <p:sp>
        <p:nvSpPr>
          <p:cNvPr id="6" name="Oval 5"/>
          <p:cNvSpPr/>
          <p:nvPr/>
        </p:nvSpPr>
        <p:spPr>
          <a:xfrm>
            <a:off x="769291" y="290287"/>
            <a:ext cx="2177110" cy="2144708"/>
          </a:xfrm>
          <a:prstGeom prst="ellipse">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56688" y="2917421"/>
            <a:ext cx="11196761" cy="742371"/>
          </a:xfrm>
          <a:prstGeom prst="rect">
            <a:avLst/>
          </a:prstGeom>
        </p:spPr>
        <p:txBody>
          <a:bodyPr anchor="b">
            <a:noAutofit/>
          </a:bodyPr>
          <a:lstStyle>
            <a:lvl1pPr algn="ctr">
              <a:defRPr sz="4000" b="1" baseline="0">
                <a:solidFill>
                  <a:schemeClr val="accent2"/>
                </a:solidFill>
                <a:latin typeface="+mj-lt"/>
                <a:cs typeface="Arial" panose="020B0604020202020204" pitchFamily="34"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6559527" y="5656647"/>
            <a:ext cx="5616440" cy="380281"/>
          </a:xfrm>
          <a:prstGeom prst="rect">
            <a:avLst/>
          </a:prstGeom>
        </p:spPr>
        <p:txBody>
          <a:bodyPr anchor="b" anchorCtr="0"/>
          <a:lstStyle>
            <a:lvl1pPr marL="0" indent="0" algn="ctr">
              <a:buNone/>
              <a:defRPr sz="22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920682" y="396449"/>
            <a:ext cx="1903356" cy="1903356"/>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5904460" y="754382"/>
            <a:ext cx="4719484" cy="369332"/>
          </a:xfrm>
          <a:prstGeom prst="rect">
            <a:avLst/>
          </a:prstGeom>
          <a:noFill/>
        </p:spPr>
        <p:txBody>
          <a:bodyPr wrap="square" rtlCol="0">
            <a:spAutoFit/>
          </a:bodyPr>
          <a:lstStyle/>
          <a:p>
            <a:r>
              <a:rPr lang="en-US" sz="1800" b="1" dirty="0">
                <a:solidFill>
                  <a:schemeClr val="bg1"/>
                </a:solidFill>
                <a:latin typeface="Times New Roman" panose="02020603050405020304" pitchFamily="18" charset="0"/>
                <a:cs typeface="Times New Roman" panose="02020603050405020304" pitchFamily="18" charset="0"/>
              </a:rPr>
              <a:t>TRƯỜNG</a:t>
            </a:r>
            <a:r>
              <a:rPr lang="en-US" sz="1800" b="1" baseline="0" dirty="0">
                <a:solidFill>
                  <a:schemeClr val="bg1"/>
                </a:solidFill>
                <a:latin typeface="Times New Roman" panose="02020603050405020304" pitchFamily="18" charset="0"/>
                <a:cs typeface="Times New Roman" panose="02020603050405020304" pitchFamily="18" charset="0"/>
              </a:rPr>
              <a:t> ĐẠI HỌC TRÀ VINH</a:t>
            </a:r>
            <a:endParaRPr lang="en-US" sz="1800" b="1" dirty="0">
              <a:solidFill>
                <a:schemeClr val="bg1"/>
              </a:solidFill>
              <a:latin typeface="Times New Roman" panose="02020603050405020304" pitchFamily="18" charset="0"/>
              <a:cs typeface="Times New Roman" panose="02020603050405020304" pitchFamily="18" charset="0"/>
            </a:endParaRPr>
          </a:p>
        </p:txBody>
      </p:sp>
      <p:sp>
        <p:nvSpPr>
          <p:cNvPr id="36" name="TextBox 35"/>
          <p:cNvSpPr txBox="1"/>
          <p:nvPr/>
        </p:nvSpPr>
        <p:spPr>
          <a:xfrm>
            <a:off x="3479973" y="1123714"/>
            <a:ext cx="8436360" cy="461665"/>
          </a:xfrm>
          <a:prstGeom prst="rect">
            <a:avLst/>
          </a:prstGeom>
          <a:noFill/>
        </p:spPr>
        <p:txBody>
          <a:bodyPr wrap="square" rtlCol="0">
            <a:spAutoFit/>
          </a:bodyPr>
          <a:lstStyle/>
          <a:p>
            <a:pPr algn="ctr"/>
            <a:r>
              <a:rPr lang="en-US" sz="2400" b="1" baseline="0" dirty="0">
                <a:solidFill>
                  <a:schemeClr val="bg1"/>
                </a:solidFill>
                <a:latin typeface="Times New Roman" panose="02020603050405020304" pitchFamily="18" charset="0"/>
                <a:cs typeface="Times New Roman" panose="02020603050405020304" pitchFamily="18" charset="0"/>
              </a:rPr>
              <a:t>CHƯƠNG TRÌNH ĐÀO TẠO TRỰC TUYẾN</a:t>
            </a:r>
          </a:p>
        </p:txBody>
      </p:sp>
      <p:sp>
        <p:nvSpPr>
          <p:cNvPr id="5" name="TextBox 4"/>
          <p:cNvSpPr txBox="1"/>
          <p:nvPr/>
        </p:nvSpPr>
        <p:spPr>
          <a:xfrm>
            <a:off x="1008351" y="2289499"/>
            <a:ext cx="2065331" cy="400110"/>
          </a:xfrm>
          <a:prstGeom prst="rect">
            <a:avLst/>
          </a:prstGeom>
          <a:noFill/>
        </p:spPr>
        <p:txBody>
          <a:bodyPr wrap="square" rtlCol="0">
            <a:spAutoFit/>
          </a:bodyPr>
          <a:lstStyle/>
          <a:p>
            <a:r>
              <a:rPr lang="en-US" sz="2000" b="0" i="0" dirty="0">
                <a:solidFill>
                  <a:srgbClr val="C00000"/>
                </a:solidFill>
                <a:latin typeface="Impact" pitchFamily="34" charset="0"/>
                <a:cs typeface="Times New Roman" pitchFamily="18" charset="0"/>
              </a:rPr>
              <a:t>ISO</a:t>
            </a:r>
            <a:r>
              <a:rPr lang="en-US" sz="2000" b="0" i="0" baseline="0" dirty="0">
                <a:solidFill>
                  <a:srgbClr val="C00000"/>
                </a:solidFill>
                <a:latin typeface="Impact" pitchFamily="34" charset="0"/>
                <a:cs typeface="Times New Roman" pitchFamily="18" charset="0"/>
              </a:rPr>
              <a:t> 9001:2008</a:t>
            </a:r>
            <a:endParaRPr lang="en-US" sz="2000" b="0" i="0" dirty="0">
              <a:solidFill>
                <a:srgbClr val="C00000"/>
              </a:solidFill>
              <a:latin typeface="Impact" pitchFamily="34" charset="0"/>
              <a:cs typeface="Times New Roman" pitchFamily="18" charset="0"/>
            </a:endParaRPr>
          </a:p>
        </p:txBody>
      </p:sp>
    </p:spTree>
    <p:custDataLst>
      <p:tags r:id="rId1"/>
    </p:custDataLst>
    <p:extLst>
      <p:ext uri="{BB962C8B-B14F-4D97-AF65-F5344CB8AC3E}">
        <p14:creationId xmlns:p14="http://schemas.microsoft.com/office/powerpoint/2010/main" val="1451905710"/>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Nội dung">
    <p:spTree>
      <p:nvGrpSpPr>
        <p:cNvPr id="1" name=""/>
        <p:cNvGrpSpPr/>
        <p:nvPr/>
      </p:nvGrpSpPr>
      <p:grpSpPr>
        <a:xfrm>
          <a:off x="0" y="0"/>
          <a:ext cx="0" cy="0"/>
          <a:chOff x="0" y="0"/>
          <a:chExt cx="0" cy="0"/>
        </a:xfrm>
      </p:grpSpPr>
      <p:sp>
        <p:nvSpPr>
          <p:cNvPr id="2" name="Title 1"/>
          <p:cNvSpPr>
            <a:spLocks noGrp="1"/>
          </p:cNvSpPr>
          <p:nvPr>
            <p:ph type="title"/>
          </p:nvPr>
        </p:nvSpPr>
        <p:spPr>
          <a:xfrm>
            <a:off x="480293" y="24478"/>
            <a:ext cx="11461617" cy="760971"/>
          </a:xfrm>
          <a:prstGeom prst="rect">
            <a:avLst/>
          </a:prstGeom>
        </p:spPr>
        <p:txBody>
          <a:bodyPr anchor="ctr">
            <a:normAutofit/>
          </a:bodyPr>
          <a:lstStyle>
            <a:lvl1pPr algn="l">
              <a:defRPr sz="2800" b="1" cap="none" baseline="0">
                <a:solidFill>
                  <a:schemeClr val="accent1">
                    <a:lumMod val="75000"/>
                  </a:schemeClr>
                </a:solidFill>
                <a:latin typeface="+mj-lt"/>
                <a:cs typeface="Arial" panose="020B0604020202020204" pitchFamily="34" charset="0"/>
              </a:defRPr>
            </a:lvl1pPr>
          </a:lstStyle>
          <a:p>
            <a:r>
              <a:rPr lang="en-US" smtClean="0"/>
              <a:t>Click to edit Master title style</a:t>
            </a:r>
            <a:endParaRPr lang="en-US" dirty="0"/>
          </a:p>
        </p:txBody>
      </p:sp>
      <p:sp>
        <p:nvSpPr>
          <p:cNvPr id="8" name="Slide Number Placeholder 5"/>
          <p:cNvSpPr>
            <a:spLocks noGrp="1"/>
          </p:cNvSpPr>
          <p:nvPr>
            <p:ph type="sldNum" sz="quarter" idx="4"/>
          </p:nvPr>
        </p:nvSpPr>
        <p:spPr>
          <a:xfrm>
            <a:off x="11508484" y="6492878"/>
            <a:ext cx="683517" cy="365125"/>
          </a:xfrm>
          <a:prstGeom prst="rect">
            <a:avLst/>
          </a:prstGeom>
        </p:spPr>
        <p:txBody>
          <a:bodyPr/>
          <a:lstStyle>
            <a:lvl1pPr>
              <a:defRPr b="1" i="0" baseline="0">
                <a:solidFill>
                  <a:srgbClr val="0070C0"/>
                </a:solidFill>
              </a:defRPr>
            </a:lvl1pPr>
          </a:lstStyle>
          <a:p>
            <a:fld id="{3DFE37C2-3B91-46E8-A046-E742F70FD59C}" type="slidenum">
              <a:rPr lang="en-US" smtClean="0"/>
              <a:t>‹#›</a:t>
            </a:fld>
            <a:endParaRPr lang="en-US"/>
          </a:p>
        </p:txBody>
      </p:sp>
      <p:sp>
        <p:nvSpPr>
          <p:cNvPr id="5" name="Content Placeholder 2"/>
          <p:cNvSpPr>
            <a:spLocks noGrp="1"/>
          </p:cNvSpPr>
          <p:nvPr>
            <p:ph idx="1"/>
          </p:nvPr>
        </p:nvSpPr>
        <p:spPr>
          <a:xfrm>
            <a:off x="458797" y="1059474"/>
            <a:ext cx="11342435" cy="5294434"/>
          </a:xfrm>
          <a:prstGeom prst="rect">
            <a:avLst/>
          </a:prstGeom>
        </p:spPr>
        <p:txBody>
          <a:bodyPr/>
          <a:lstStyle>
            <a:lvl1pPr marL="342900" indent="-342900">
              <a:lnSpc>
                <a:spcPct val="150000"/>
              </a:lnSpc>
              <a:buSzPct val="100000"/>
              <a:buFontTx/>
              <a:buBlip>
                <a:blip r:embed="rId3"/>
              </a:buBlip>
              <a:defRPr sz="2400" b="1" baseline="0">
                <a:solidFill>
                  <a:schemeClr val="accent1">
                    <a:lumMod val="75000"/>
                  </a:schemeClr>
                </a:solidFill>
                <a:latin typeface="Times New Roman" panose="02020603050405020304" pitchFamily="18" charset="0"/>
                <a:cs typeface="Times New Roman" panose="02020603050405020304" pitchFamily="18" charset="0"/>
              </a:defRPr>
            </a:lvl1pPr>
            <a:lvl2pPr marL="742950" indent="-285750">
              <a:lnSpc>
                <a:spcPct val="150000"/>
              </a:lnSpc>
              <a:buFont typeface="Wingdings" pitchFamily="2" charset="2"/>
              <a:buChar char="Ø"/>
              <a:defRPr sz="2400" baseline="0">
                <a:solidFill>
                  <a:schemeClr val="tx1"/>
                </a:solidFill>
                <a:latin typeface="Times New Roman" panose="02020603050405020304" pitchFamily="18" charset="0"/>
                <a:cs typeface="Times New Roman" panose="02020603050405020304" pitchFamily="18" charset="0"/>
              </a:defRPr>
            </a:lvl2pPr>
            <a:lvl3pPr marL="1257300" indent="-342900">
              <a:lnSpc>
                <a:spcPct val="150000"/>
              </a:lnSpc>
              <a:buFont typeface="Wingdings" pitchFamily="2" charset="2"/>
              <a:buChar char="ü"/>
              <a:defRPr sz="2400" baseline="0">
                <a:solidFill>
                  <a:schemeClr val="tx1"/>
                </a:solidFill>
                <a:latin typeface="Times New Roman" panose="02020603050405020304" pitchFamily="18" charset="0"/>
                <a:cs typeface="Times New Roman" panose="02020603050405020304" pitchFamily="18" charset="0"/>
              </a:defRPr>
            </a:lvl3pPr>
            <a:lvl4pPr marL="1600200" indent="-228600">
              <a:lnSpc>
                <a:spcPct val="150000"/>
              </a:lnSpc>
              <a:buFont typeface="Wingdings" pitchFamily="2" charset="2"/>
              <a:buChar char="v"/>
              <a:defRPr sz="2400" baseline="0">
                <a:solidFill>
                  <a:schemeClr val="tx1"/>
                </a:solidFill>
                <a:latin typeface="Times New Roman" panose="02020603050405020304" pitchFamily="18" charset="0"/>
                <a:cs typeface="Times New Roman" panose="02020603050405020304" pitchFamily="18" charset="0"/>
              </a:defRPr>
            </a:lvl4pPr>
            <a:lvl5pPr marL="2057400" indent="-228600">
              <a:lnSpc>
                <a:spcPct val="150000"/>
              </a:lnSpc>
              <a:buFont typeface="Courier New" pitchFamily="49" charset="0"/>
              <a:buChar char="o"/>
              <a:defRPr sz="2400" baseline="0">
                <a:solidFill>
                  <a:schemeClr val="tx1"/>
                </a:solidFill>
                <a:latin typeface="Times New Roman" panose="02020603050405020304" pitchFamily="18" charset="0"/>
                <a:cs typeface="Times New Roman" panose="02020603050405020304"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ustDataLst>
      <p:tags r:id="rId1"/>
    </p:custDataLst>
    <p:extLst>
      <p:ext uri="{BB962C8B-B14F-4D97-AF65-F5344CB8AC3E}">
        <p14:creationId xmlns:p14="http://schemas.microsoft.com/office/powerpoint/2010/main" val="386493895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2 nội dung (bảng, ảnh...)">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500186" y="1051537"/>
            <a:ext cx="5720863" cy="5001550"/>
          </a:xfrm>
          <a:prstGeom prst="rect">
            <a:avLst/>
          </a:prstGeom>
        </p:spPr>
        <p:txBody>
          <a:bodyPr>
            <a:normAutofit/>
          </a:bodyPr>
          <a:lstStyle>
            <a:lvl1pPr marL="342900" indent="-342900">
              <a:lnSpc>
                <a:spcPct val="150000"/>
              </a:lnSpc>
              <a:buFontTx/>
              <a:buBlip>
                <a:blip r:embed="rId3"/>
              </a:buBlip>
              <a:defRPr sz="24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742950" indent="-285750">
              <a:lnSpc>
                <a:spcPct val="150000"/>
              </a:lnSpc>
              <a:buFont typeface="Wingdings" pitchFamily="2" charset="2"/>
              <a:buChar char="Ø"/>
              <a:defRPr sz="2400" baseline="0">
                <a:solidFill>
                  <a:schemeClr val="tx1"/>
                </a:solidFill>
                <a:latin typeface="Times New Roman" panose="02020603050405020304" pitchFamily="18" charset="0"/>
                <a:cs typeface="Times New Roman" panose="02020603050405020304" pitchFamily="18" charset="0"/>
              </a:defRPr>
            </a:lvl2pPr>
            <a:lvl3pPr marL="1143000" indent="-228600">
              <a:lnSpc>
                <a:spcPct val="150000"/>
              </a:lnSpc>
              <a:buFont typeface="Wingdings" pitchFamily="2" charset="2"/>
              <a:buChar char="ü"/>
              <a:defRPr sz="2400" baseline="0">
                <a:solidFill>
                  <a:schemeClr val="tx1"/>
                </a:solidFill>
                <a:latin typeface="Times New Roman" panose="02020603050405020304" pitchFamily="18" charset="0"/>
                <a:cs typeface="Times New Roman" panose="02020603050405020304" pitchFamily="18" charset="0"/>
              </a:defRPr>
            </a:lvl3pPr>
            <a:lvl4pPr marL="1828800" indent="-457200">
              <a:lnSpc>
                <a:spcPct val="150000"/>
              </a:lnSpc>
              <a:buFont typeface="Courier New" pitchFamily="49" charset="0"/>
              <a:buChar char="o"/>
              <a:defRPr sz="2400" baseline="0">
                <a:solidFill>
                  <a:schemeClr val="tx1"/>
                </a:solidFill>
                <a:latin typeface="Times New Roman" panose="02020603050405020304" pitchFamily="18" charset="0"/>
                <a:cs typeface="Times New Roman" panose="02020603050405020304" pitchFamily="18" charset="0"/>
              </a:defRPr>
            </a:lvl4pPr>
            <a:lvl5pPr marL="2057400" indent="-228600">
              <a:lnSpc>
                <a:spcPct val="150000"/>
              </a:lnSpc>
              <a:buFont typeface="Wingdings" pitchFamily="2" charset="2"/>
              <a:buChar char="§"/>
              <a:defRPr sz="2400" baseline="0">
                <a:solidFill>
                  <a:schemeClr val="tx1"/>
                </a:solidFill>
                <a:latin typeface="Times New Roman" panose="02020603050405020304" pitchFamily="18" charset="0"/>
                <a:cs typeface="Times New Roman" panose="02020603050405020304" pitchFamily="18" charset="0"/>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67941" y="1052150"/>
            <a:ext cx="5437553" cy="5001551"/>
          </a:xfrm>
          <a:prstGeom prst="rect">
            <a:avLst/>
          </a:prstGeom>
        </p:spPr>
        <p:txBody>
          <a:bodyPr>
            <a:normAutofit/>
          </a:bodyPr>
          <a:lstStyle>
            <a:lvl1pPr marL="342900" indent="-342900">
              <a:lnSpc>
                <a:spcPct val="150000"/>
              </a:lnSpc>
              <a:buFontTx/>
              <a:buBlip>
                <a:blip r:embed="rId3"/>
              </a:buBlip>
              <a:defRPr sz="2400" b="1" i="0" baseline="0">
                <a:solidFill>
                  <a:schemeClr val="accent1">
                    <a:lumMod val="75000"/>
                  </a:schemeClr>
                </a:solidFill>
                <a:latin typeface="Times New Roman" panose="02020603050405020304" pitchFamily="18" charset="0"/>
                <a:cs typeface="Times New Roman" panose="02020603050405020304" pitchFamily="18" charset="0"/>
              </a:defRPr>
            </a:lvl1pPr>
            <a:lvl2pPr marL="742950" indent="-285750">
              <a:lnSpc>
                <a:spcPct val="150000"/>
              </a:lnSpc>
              <a:buFont typeface="Wingdings" pitchFamily="2" charset="2"/>
              <a:buChar char="Ø"/>
              <a:defRPr sz="2400" baseline="0">
                <a:solidFill>
                  <a:schemeClr val="tx1"/>
                </a:solidFill>
                <a:latin typeface="Times New Roman" panose="02020603050405020304" pitchFamily="18" charset="0"/>
                <a:cs typeface="Times New Roman" panose="02020603050405020304" pitchFamily="18" charset="0"/>
              </a:defRPr>
            </a:lvl2pPr>
            <a:lvl3pPr marL="1143000" indent="-228600">
              <a:lnSpc>
                <a:spcPct val="150000"/>
              </a:lnSpc>
              <a:buFont typeface="Wingdings" pitchFamily="2" charset="2"/>
              <a:buChar char="ü"/>
              <a:defRPr sz="2400" baseline="0">
                <a:solidFill>
                  <a:schemeClr val="tx1"/>
                </a:solidFill>
                <a:latin typeface="Times New Roman" panose="02020603050405020304" pitchFamily="18" charset="0"/>
                <a:cs typeface="Times New Roman" panose="02020603050405020304" pitchFamily="18" charset="0"/>
              </a:defRPr>
            </a:lvl3pPr>
            <a:lvl4pPr marL="1600200" indent="-228600">
              <a:lnSpc>
                <a:spcPct val="150000"/>
              </a:lnSpc>
              <a:buFont typeface="Courier New" pitchFamily="49" charset="0"/>
              <a:buChar char="o"/>
              <a:defRPr sz="2400" baseline="0">
                <a:solidFill>
                  <a:schemeClr val="tx1"/>
                </a:solidFill>
                <a:latin typeface="Times New Roman" panose="02020603050405020304" pitchFamily="18" charset="0"/>
                <a:cs typeface="Times New Roman" panose="02020603050405020304" pitchFamily="18" charset="0"/>
              </a:defRPr>
            </a:lvl4pPr>
            <a:lvl5pPr marL="2057400" indent="-228600">
              <a:lnSpc>
                <a:spcPct val="150000"/>
              </a:lnSpc>
              <a:buFont typeface="Wingdings" pitchFamily="2" charset="2"/>
              <a:buChar char="§"/>
              <a:defRPr sz="2400" baseline="0">
                <a:solidFill>
                  <a:schemeClr val="tx1"/>
                </a:solidFill>
                <a:latin typeface="Times New Roman" panose="02020603050405020304" pitchFamily="18" charset="0"/>
                <a:cs typeface="Times New Roman" panose="02020603050405020304" pitchFamily="18" charset="0"/>
              </a:defRPr>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Slide Number Placeholder 5"/>
          <p:cNvSpPr>
            <a:spLocks noGrp="1"/>
          </p:cNvSpPr>
          <p:nvPr>
            <p:ph type="sldNum" sz="quarter" idx="4"/>
          </p:nvPr>
        </p:nvSpPr>
        <p:spPr>
          <a:xfrm>
            <a:off x="10303704" y="6512191"/>
            <a:ext cx="683517" cy="365125"/>
          </a:xfrm>
          <a:prstGeom prst="rect">
            <a:avLst/>
          </a:prstGeom>
        </p:spPr>
        <p:txBody>
          <a:bodyPr/>
          <a:lstStyle>
            <a:lvl1pPr>
              <a:defRPr>
                <a:solidFill>
                  <a:schemeClr val="tx1"/>
                </a:solidFill>
              </a:defRPr>
            </a:lvl1pPr>
          </a:lstStyle>
          <a:p>
            <a:fld id="{3DFE37C2-3B91-46E8-A046-E742F70FD59C}" type="slidenum">
              <a:rPr lang="en-US" smtClean="0"/>
              <a:t>‹#›</a:t>
            </a:fld>
            <a:endParaRPr lang="en-US"/>
          </a:p>
        </p:txBody>
      </p:sp>
      <p:sp>
        <p:nvSpPr>
          <p:cNvPr id="6" name="Title 1"/>
          <p:cNvSpPr>
            <a:spLocks noGrp="1"/>
          </p:cNvSpPr>
          <p:nvPr>
            <p:ph type="title"/>
          </p:nvPr>
        </p:nvSpPr>
        <p:spPr>
          <a:xfrm>
            <a:off x="480293" y="24478"/>
            <a:ext cx="11461617" cy="760971"/>
          </a:xfrm>
          <a:prstGeom prst="rect">
            <a:avLst/>
          </a:prstGeom>
        </p:spPr>
        <p:txBody>
          <a:bodyPr anchor="ctr">
            <a:normAutofit/>
          </a:bodyPr>
          <a:lstStyle>
            <a:lvl1pPr algn="l">
              <a:defRPr sz="2800" b="1" cap="none" baseline="0">
                <a:solidFill>
                  <a:schemeClr val="accent1">
                    <a:lumMod val="75000"/>
                  </a:schemeClr>
                </a:solidFill>
                <a:latin typeface="+mj-lt"/>
                <a:cs typeface="Arial" panose="020B0604020202020204" pitchFamily="34" charset="0"/>
              </a:defRPr>
            </a:lvl1pPr>
          </a:lstStyle>
          <a:p>
            <a:r>
              <a:rPr lang="en-US" smtClean="0"/>
              <a:t>Click to edit Master title style</a:t>
            </a:r>
            <a:endParaRPr lang="en-US" dirty="0"/>
          </a:p>
        </p:txBody>
      </p:sp>
    </p:spTree>
    <p:custDataLst>
      <p:tags r:id="rId1"/>
    </p:custDataLst>
    <p:extLst>
      <p:ext uri="{BB962C8B-B14F-4D97-AF65-F5344CB8AC3E}">
        <p14:creationId xmlns:p14="http://schemas.microsoft.com/office/powerpoint/2010/main" val="27165997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ình, table, ... và diễn giải">
    <p:spTree>
      <p:nvGrpSpPr>
        <p:cNvPr id="1" name=""/>
        <p:cNvGrpSpPr/>
        <p:nvPr/>
      </p:nvGrpSpPr>
      <p:grpSpPr>
        <a:xfrm>
          <a:off x="0" y="0"/>
          <a:ext cx="0" cy="0"/>
          <a:chOff x="0" y="0"/>
          <a:chExt cx="0" cy="0"/>
        </a:xfrm>
      </p:grpSpPr>
      <p:sp>
        <p:nvSpPr>
          <p:cNvPr id="3" name="Content Placeholder 2"/>
          <p:cNvSpPr>
            <a:spLocks noGrp="1"/>
          </p:cNvSpPr>
          <p:nvPr>
            <p:ph idx="1"/>
          </p:nvPr>
        </p:nvSpPr>
        <p:spPr>
          <a:xfrm>
            <a:off x="4839855" y="1331566"/>
            <a:ext cx="6642900" cy="5526437"/>
          </a:xfrm>
          <a:prstGeom prst="rect">
            <a:avLst/>
          </a:prstGeom>
        </p:spPr>
        <p:txBody>
          <a:bodyPr>
            <a:normAutofit/>
          </a:bodyPr>
          <a:lstStyle>
            <a:lvl1pPr marL="342900" indent="-342900">
              <a:lnSpc>
                <a:spcPct val="150000"/>
              </a:lnSpc>
              <a:buFontTx/>
              <a:buBlip>
                <a:blip r:embed="rId3"/>
              </a:buBlip>
              <a:defRPr sz="2400" b="1" i="0" baseline="0">
                <a:solidFill>
                  <a:schemeClr val="accent1">
                    <a:lumMod val="75000"/>
                  </a:schemeClr>
                </a:solidFill>
                <a:latin typeface="Times New Roman" pitchFamily="18" charset="0"/>
                <a:cs typeface="Times New Roman" pitchFamily="18" charset="0"/>
              </a:defRPr>
            </a:lvl1pPr>
            <a:lvl2pPr marL="742950" indent="-285750">
              <a:lnSpc>
                <a:spcPct val="150000"/>
              </a:lnSpc>
              <a:buFont typeface="Wingdings" pitchFamily="2" charset="2"/>
              <a:buChar char="Ø"/>
              <a:defRPr sz="2400" baseline="0">
                <a:solidFill>
                  <a:schemeClr val="tx1"/>
                </a:solidFill>
                <a:latin typeface="Times New Roman" pitchFamily="18" charset="0"/>
                <a:cs typeface="Times New Roman" pitchFamily="18" charset="0"/>
              </a:defRPr>
            </a:lvl2pPr>
            <a:lvl3pPr marL="1143000" indent="-228600">
              <a:lnSpc>
                <a:spcPct val="150000"/>
              </a:lnSpc>
              <a:buFont typeface="Wingdings" pitchFamily="2" charset="2"/>
              <a:buChar char="ü"/>
              <a:defRPr sz="2400">
                <a:solidFill>
                  <a:schemeClr val="tx1"/>
                </a:solidFill>
                <a:latin typeface="Times New Roman" pitchFamily="18" charset="0"/>
                <a:cs typeface="Times New Roman" pitchFamily="18" charset="0"/>
              </a:defRPr>
            </a:lvl3pPr>
            <a:lvl4pPr marL="1600200" indent="-228600">
              <a:lnSpc>
                <a:spcPct val="150000"/>
              </a:lnSpc>
              <a:buFont typeface="Courier New" pitchFamily="49" charset="0"/>
              <a:buChar char="o"/>
              <a:defRPr sz="2400">
                <a:solidFill>
                  <a:schemeClr val="tx1"/>
                </a:solidFill>
                <a:latin typeface="Times New Roman" pitchFamily="18" charset="0"/>
                <a:cs typeface="Times New Roman" pitchFamily="18" charset="0"/>
              </a:defRPr>
            </a:lvl4pPr>
            <a:lvl5pPr marL="2057400" indent="-228600">
              <a:lnSpc>
                <a:spcPct val="150000"/>
              </a:lnSpc>
              <a:buFont typeface="Wingdings" pitchFamily="2" charset="2"/>
              <a:buChar char="§"/>
              <a:defRPr sz="2400">
                <a:solidFill>
                  <a:schemeClr val="tx1"/>
                </a:solidFill>
                <a:latin typeface="Times New Roman" pitchFamily="18" charset="0"/>
                <a:cs typeface="Times New Roman" pitchFamily="18"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9501" y="1364274"/>
            <a:ext cx="3983543" cy="3094568"/>
          </a:xfrm>
          <a:prstGeom prst="rect">
            <a:avLst/>
          </a:prstGeom>
        </p:spPr>
        <p:txBody>
          <a:bodyPr>
            <a:normAutofit/>
          </a:bodyPr>
          <a:lstStyle>
            <a:lvl1pPr marL="0" indent="0">
              <a:buNone/>
              <a:defRPr sz="2400">
                <a:solidFill>
                  <a:schemeClr val="accent1">
                    <a:lumMod val="75000"/>
                  </a:schemeClr>
                </a:solidFill>
                <a:latin typeface="Times New Roman" pitchFamily="18" charset="0"/>
                <a:cs typeface="Times New Roman" pitchFamily="18" charset="0"/>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9" name="Slide Number Placeholder 5"/>
          <p:cNvSpPr>
            <a:spLocks noGrp="1"/>
          </p:cNvSpPr>
          <p:nvPr>
            <p:ph type="sldNum" sz="quarter" idx="4"/>
          </p:nvPr>
        </p:nvSpPr>
        <p:spPr>
          <a:xfrm>
            <a:off x="10303704" y="6512191"/>
            <a:ext cx="683517" cy="365125"/>
          </a:xfrm>
          <a:prstGeom prst="rect">
            <a:avLst/>
          </a:prstGeom>
        </p:spPr>
        <p:txBody>
          <a:bodyPr/>
          <a:lstStyle>
            <a:lvl1pPr>
              <a:defRPr>
                <a:solidFill>
                  <a:schemeClr val="tx1"/>
                </a:solidFill>
              </a:defRPr>
            </a:lvl1pPr>
          </a:lstStyle>
          <a:p>
            <a:fld id="{3DFE37C2-3B91-46E8-A046-E742F70FD59C}" type="slidenum">
              <a:rPr lang="en-US" smtClean="0"/>
              <a:t>‹#›</a:t>
            </a:fld>
            <a:endParaRPr lang="en-US"/>
          </a:p>
        </p:txBody>
      </p:sp>
      <p:sp>
        <p:nvSpPr>
          <p:cNvPr id="7" name="Title 1"/>
          <p:cNvSpPr>
            <a:spLocks noGrp="1"/>
          </p:cNvSpPr>
          <p:nvPr>
            <p:ph type="title"/>
          </p:nvPr>
        </p:nvSpPr>
        <p:spPr>
          <a:xfrm>
            <a:off x="480293" y="24478"/>
            <a:ext cx="11461617" cy="760971"/>
          </a:xfrm>
          <a:prstGeom prst="rect">
            <a:avLst/>
          </a:prstGeom>
        </p:spPr>
        <p:txBody>
          <a:bodyPr anchor="ctr">
            <a:normAutofit/>
          </a:bodyPr>
          <a:lstStyle>
            <a:lvl1pPr algn="l">
              <a:defRPr sz="2800" b="1" cap="none" baseline="0">
                <a:solidFill>
                  <a:schemeClr val="accent1">
                    <a:lumMod val="75000"/>
                  </a:schemeClr>
                </a:solidFill>
                <a:latin typeface="+mj-lt"/>
                <a:cs typeface="Arial" panose="020B0604020202020204" pitchFamily="34" charset="0"/>
              </a:defRPr>
            </a:lvl1pPr>
          </a:lstStyle>
          <a:p>
            <a:r>
              <a:rPr lang="en-US" smtClean="0"/>
              <a:t>Click to edit Master title style</a:t>
            </a:r>
            <a:endParaRPr lang="en-US" dirty="0"/>
          </a:p>
        </p:txBody>
      </p:sp>
    </p:spTree>
    <p:custDataLst>
      <p:tags r:id="rId1"/>
    </p:custDataLst>
    <p:extLst>
      <p:ext uri="{BB962C8B-B14F-4D97-AF65-F5344CB8AC3E}">
        <p14:creationId xmlns:p14="http://schemas.microsoft.com/office/powerpoint/2010/main" val="191856011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ình minh họa">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583844" y="1179633"/>
            <a:ext cx="11311173" cy="4810861"/>
          </a:xfrm>
          <a:prstGeom prst="rect">
            <a:avLst/>
          </a:prstGeom>
        </p:spPr>
        <p:txBody>
          <a:bodyPr anchor="t">
            <a:normAutofit/>
          </a:bodyPr>
          <a:lstStyle>
            <a:lvl1pPr marL="0" indent="0" algn="ctr">
              <a:buNone/>
              <a:defRPr sz="1600">
                <a:solidFill>
                  <a:schemeClr val="tx1"/>
                </a:solidFill>
                <a:latin typeface="Times New Roman" panose="02020603050405020304" pitchFamily="18" charset="0"/>
                <a:cs typeface="Times New Roman" panose="02020603050405020304" pitchFamily="18" charset="0"/>
              </a:defRPr>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Slide Number Placeholder 5"/>
          <p:cNvSpPr>
            <a:spLocks noGrp="1"/>
          </p:cNvSpPr>
          <p:nvPr>
            <p:ph type="sldNum" sz="quarter" idx="4"/>
          </p:nvPr>
        </p:nvSpPr>
        <p:spPr>
          <a:xfrm>
            <a:off x="10303704" y="6512191"/>
            <a:ext cx="683517" cy="365125"/>
          </a:xfrm>
          <a:prstGeom prst="rect">
            <a:avLst/>
          </a:prstGeom>
        </p:spPr>
        <p:txBody>
          <a:bodyPr/>
          <a:lstStyle>
            <a:lvl1pPr>
              <a:defRPr>
                <a:solidFill>
                  <a:schemeClr val="tx1"/>
                </a:solidFill>
              </a:defRPr>
            </a:lvl1pPr>
          </a:lstStyle>
          <a:p>
            <a:fld id="{3DFE37C2-3B91-46E8-A046-E742F70FD59C}" type="slidenum">
              <a:rPr lang="en-US" smtClean="0"/>
              <a:t>‹#›</a:t>
            </a:fld>
            <a:endParaRPr lang="en-US"/>
          </a:p>
        </p:txBody>
      </p:sp>
      <p:sp>
        <p:nvSpPr>
          <p:cNvPr id="6" name="Title 1"/>
          <p:cNvSpPr>
            <a:spLocks noGrp="1"/>
          </p:cNvSpPr>
          <p:nvPr>
            <p:ph type="title"/>
          </p:nvPr>
        </p:nvSpPr>
        <p:spPr>
          <a:xfrm>
            <a:off x="480293" y="24478"/>
            <a:ext cx="11461617" cy="760971"/>
          </a:xfrm>
          <a:prstGeom prst="rect">
            <a:avLst/>
          </a:prstGeom>
        </p:spPr>
        <p:txBody>
          <a:bodyPr anchor="ctr">
            <a:normAutofit/>
          </a:bodyPr>
          <a:lstStyle>
            <a:lvl1pPr algn="l">
              <a:defRPr sz="2800" b="1" cap="none" baseline="0">
                <a:solidFill>
                  <a:schemeClr val="accent1">
                    <a:lumMod val="75000"/>
                  </a:schemeClr>
                </a:solidFill>
                <a:latin typeface="+mj-lt"/>
                <a:cs typeface="Arial" panose="020B0604020202020204" pitchFamily="34" charset="0"/>
              </a:defRPr>
            </a:lvl1pPr>
          </a:lstStyle>
          <a:p>
            <a:r>
              <a:rPr lang="en-US" smtClean="0"/>
              <a:t>Click to edit Master title style</a:t>
            </a:r>
            <a:endParaRPr lang="en-US" dirty="0"/>
          </a:p>
        </p:txBody>
      </p:sp>
    </p:spTree>
    <p:custDataLst>
      <p:tags r:id="rId1"/>
    </p:custDataLst>
    <p:extLst>
      <p:ext uri="{BB962C8B-B14F-4D97-AF65-F5344CB8AC3E}">
        <p14:creationId xmlns:p14="http://schemas.microsoft.com/office/powerpoint/2010/main" val="418176724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Trang trắn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10303704" y="6512191"/>
            <a:ext cx="683517" cy="365125"/>
          </a:xfrm>
          <a:prstGeom prst="rect">
            <a:avLst/>
          </a:prstGeom>
        </p:spPr>
        <p:txBody>
          <a:bodyPr/>
          <a:lstStyle/>
          <a:p>
            <a:fld id="{3DFE37C2-3B91-46E8-A046-E742F70FD59C}" type="slidenum">
              <a:rPr lang="en-US" smtClean="0"/>
              <a:t>‹#›</a:t>
            </a:fld>
            <a:endParaRPr lang="en-US"/>
          </a:p>
        </p:txBody>
      </p:sp>
    </p:spTree>
    <p:custDataLst>
      <p:tags r:id="rId1"/>
    </p:custDataLst>
    <p:extLst>
      <p:ext uri="{BB962C8B-B14F-4D97-AF65-F5344CB8AC3E}">
        <p14:creationId xmlns:p14="http://schemas.microsoft.com/office/powerpoint/2010/main" val="75404879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hỉ có tiêu đề">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10972800" cy="1143000"/>
          </a:xfrm>
          <a:prstGeom prst="rect">
            <a:avLst/>
          </a:prstGeom>
        </p:spPr>
        <p:txBody>
          <a:bodyPr/>
          <a:lstStyle>
            <a:lvl1pPr>
              <a:defRPr sz="2800" b="1"/>
            </a:lvl1pPr>
          </a:lstStyle>
          <a:p>
            <a:r>
              <a:rPr lang="en-US" smtClean="0"/>
              <a:t>Click to edit Master title style</a:t>
            </a:r>
            <a:endParaRPr lang="en-US" dirty="0"/>
          </a:p>
        </p:txBody>
      </p:sp>
    </p:spTree>
    <p:custDataLst>
      <p:tags r:id="rId1"/>
    </p:custDataLst>
    <p:extLst>
      <p:ext uri="{BB962C8B-B14F-4D97-AF65-F5344CB8AC3E}">
        <p14:creationId xmlns:p14="http://schemas.microsoft.com/office/powerpoint/2010/main" val="12701575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ags" Target="../tags/tag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10">
            <a:extLst>
              <a:ext uri="{28A0092B-C50C-407E-A947-70E740481C1C}">
                <a14:useLocalDpi xmlns:a14="http://schemas.microsoft.com/office/drawing/2010/main" val="0"/>
              </a:ext>
            </a:extLst>
          </a:blip>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Kim\Desktop\Baigiang\TRAVINH.jpg"/>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0" y="802395"/>
            <a:ext cx="12192000" cy="238125"/>
          </a:xfrm>
          <a:prstGeom prst="rect">
            <a:avLst/>
          </a:prstGeom>
          <a:noFill/>
          <a:extLst>
            <a:ext uri="{909E8E84-426E-40DD-AFC4-6F175D3DCCD1}">
              <a14:hiddenFill xmlns:a14="http://schemas.microsoft.com/office/drawing/2010/main">
                <a:solidFill>
                  <a:srgbClr val="FFFFFF"/>
                </a:solidFill>
              </a14:hiddenFill>
            </a:ext>
          </a:extLst>
        </p:spPr>
      </p:pic>
      <p:sp>
        <p:nvSpPr>
          <p:cNvPr id="5" name="Oval 113"/>
          <p:cNvSpPr>
            <a:spLocks noChangeArrowheads="1"/>
          </p:cNvSpPr>
          <p:nvPr/>
        </p:nvSpPr>
        <p:spPr bwMode="auto">
          <a:xfrm>
            <a:off x="64330" y="631665"/>
            <a:ext cx="689084" cy="630326"/>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n-US" sz="1800">
              <a:solidFill>
                <a:schemeClr val="bg1"/>
              </a:solidFill>
            </a:endParaRPr>
          </a:p>
        </p:txBody>
      </p:sp>
      <p:pic>
        <p:nvPicPr>
          <p:cNvPr id="4" name="Picture 2"/>
          <p:cNvPicPr>
            <a:picLocks noChangeAspect="1" noChangeArrowheads="1"/>
          </p:cNvPicPr>
          <p:nvPr/>
        </p:nvPicPr>
        <p:blipFill>
          <a:blip r:embed="rId12" cstate="print">
            <a:extLst>
              <a:ext uri="{28A0092B-C50C-407E-A947-70E740481C1C}">
                <a14:useLocalDpi xmlns:a14="http://schemas.microsoft.com/office/drawing/2010/main" val="0"/>
              </a:ext>
            </a:extLst>
          </a:blip>
          <a:stretch>
            <a:fillRect/>
          </a:stretch>
        </p:blipFill>
        <p:spPr bwMode="auto">
          <a:xfrm>
            <a:off x="110598" y="650982"/>
            <a:ext cx="593704" cy="593704"/>
          </a:xfrm>
          <a:prstGeom prst="rect">
            <a:avLst/>
          </a:prstGeom>
          <a:noFill/>
          <a:extLst>
            <a:ext uri="{909E8E84-426E-40DD-AFC4-6F175D3DCCD1}">
              <a14:hiddenFill xmlns:a14="http://schemas.microsoft.com/office/drawing/2010/main">
                <a:solidFill>
                  <a:srgbClr val="FFFFFF"/>
                </a:solidFill>
              </a14:hiddenFill>
            </a:ext>
          </a:extLst>
        </p:spPr>
      </p:pic>
    </p:spTree>
    <p:custDataLst>
      <p:tags r:id="rId9"/>
    </p:custDataLst>
    <p:extLst>
      <p:ext uri="{BB962C8B-B14F-4D97-AF65-F5344CB8AC3E}">
        <p14:creationId xmlns:p14="http://schemas.microsoft.com/office/powerpoint/2010/main" val="9515213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Chương 5</a:t>
            </a:r>
            <a:br>
              <a:rPr lang="en-US" dirty="0" smtClean="0"/>
            </a:br>
            <a:r>
              <a:rPr lang="en-US" dirty="0" err="1" smtClean="0"/>
              <a:t>Phân</a:t>
            </a:r>
            <a:r>
              <a:rPr lang="en-US" dirty="0" smtClean="0"/>
              <a:t> </a:t>
            </a:r>
            <a:r>
              <a:rPr lang="en-US" dirty="0" err="1" smtClean="0"/>
              <a:t>tích</a:t>
            </a:r>
            <a:r>
              <a:rPr lang="en-US" dirty="0" smtClean="0"/>
              <a:t> </a:t>
            </a:r>
            <a:r>
              <a:rPr lang="en-US" dirty="0" err="1" smtClean="0"/>
              <a:t>tín</a:t>
            </a:r>
            <a:r>
              <a:rPr lang="en-US" dirty="0" smtClean="0"/>
              <a:t> </a:t>
            </a:r>
            <a:r>
              <a:rPr lang="en-US" dirty="0" err="1" smtClean="0"/>
              <a:t>dụng</a:t>
            </a:r>
            <a:r>
              <a:rPr lang="en-US" dirty="0" smtClean="0"/>
              <a:t> </a:t>
            </a:r>
            <a:r>
              <a:rPr lang="en-US" dirty="0" err="1" smtClean="0"/>
              <a:t>và</a:t>
            </a:r>
            <a:r>
              <a:rPr lang="en-US" dirty="0" smtClean="0"/>
              <a:t> quyết </a:t>
            </a:r>
            <a:r>
              <a:rPr lang="en-US" dirty="0" err="1" smtClean="0"/>
              <a:t>định</a:t>
            </a:r>
            <a:r>
              <a:rPr lang="en-US" dirty="0" smtClean="0"/>
              <a:t> </a:t>
            </a:r>
            <a:r>
              <a:rPr lang="en-US" dirty="0" err="1" smtClean="0"/>
              <a:t>cho</a:t>
            </a:r>
            <a:r>
              <a:rPr lang="en-US" dirty="0" smtClean="0"/>
              <a:t> </a:t>
            </a:r>
            <a:r>
              <a:rPr lang="en-US" dirty="0" err="1" smtClean="0"/>
              <a:t>vay</a:t>
            </a:r>
            <a:endParaRPr lang="en-US" dirty="0"/>
          </a:p>
        </p:txBody>
      </p:sp>
      <p:sp>
        <p:nvSpPr>
          <p:cNvPr id="3" name="Subtitle 2"/>
          <p:cNvSpPr>
            <a:spLocks noGrp="1"/>
          </p:cNvSpPr>
          <p:nvPr>
            <p:ph type="subTitle" idx="1"/>
          </p:nvPr>
        </p:nvSpPr>
        <p:spPr/>
        <p:txBody>
          <a:bodyPr/>
          <a:lstStyle/>
          <a:p>
            <a:r>
              <a:rPr lang="en-US" dirty="0" err="1" smtClean="0"/>
              <a:t>Ths</a:t>
            </a:r>
            <a:r>
              <a:rPr lang="en-US" dirty="0" smtClean="0"/>
              <a:t> Lê Trung Hiếu</a:t>
            </a:r>
            <a:endParaRPr lang="en-US" dirty="0"/>
          </a:p>
        </p:txBody>
      </p:sp>
    </p:spTree>
    <p:extLst>
      <p:ext uri="{BB962C8B-B14F-4D97-AF65-F5344CB8AC3E}">
        <p14:creationId xmlns:p14="http://schemas.microsoft.com/office/powerpoint/2010/main" val="38765967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Phân</a:t>
            </a:r>
            <a:r>
              <a:rPr lang="en-US" dirty="0"/>
              <a:t> </a:t>
            </a:r>
            <a:r>
              <a:rPr lang="en-US" dirty="0" err="1"/>
              <a:t>tích</a:t>
            </a:r>
            <a:r>
              <a:rPr lang="en-US" dirty="0"/>
              <a:t> </a:t>
            </a:r>
            <a:r>
              <a:rPr lang="en-US" dirty="0" err="1"/>
              <a:t>tài</a:t>
            </a:r>
            <a:r>
              <a:rPr lang="en-US" dirty="0"/>
              <a:t> </a:t>
            </a:r>
            <a:r>
              <a:rPr lang="en-US" dirty="0" err="1"/>
              <a:t>chính</a:t>
            </a:r>
            <a:r>
              <a:rPr lang="en-US" dirty="0"/>
              <a:t> </a:t>
            </a:r>
            <a:r>
              <a:rPr lang="en-US" dirty="0" err="1"/>
              <a:t>công</a:t>
            </a:r>
            <a:r>
              <a:rPr lang="en-US" dirty="0"/>
              <a:t> ty</a:t>
            </a:r>
          </a:p>
        </p:txBody>
      </p:sp>
      <p:sp>
        <p:nvSpPr>
          <p:cNvPr id="3" name="Content Placeholder 2"/>
          <p:cNvSpPr>
            <a:spLocks noGrp="1"/>
          </p:cNvSpPr>
          <p:nvPr>
            <p:ph idx="1"/>
          </p:nvPr>
        </p:nvSpPr>
        <p:spPr/>
        <p:txBody>
          <a:bodyPr/>
          <a:lstStyle/>
          <a:p>
            <a:r>
              <a:rPr lang="vi-VN" altLang="en-US" dirty="0"/>
              <a:t>Khuôn khổ phân tích:</a:t>
            </a:r>
          </a:p>
          <a:p>
            <a:endParaRPr lang="vi-VN" altLang="en-US" dirty="0"/>
          </a:p>
          <a:p>
            <a:pPr>
              <a:buNone/>
            </a:pPr>
            <a:r>
              <a:rPr lang="vi-VN" altLang="en-US" dirty="0"/>
              <a:t>	</a:t>
            </a:r>
          </a:p>
          <a:p>
            <a:endParaRPr lang="en-US" dirty="0"/>
          </a:p>
        </p:txBody>
      </p:sp>
      <p:grpSp>
        <p:nvGrpSpPr>
          <p:cNvPr id="7" name="Group 6"/>
          <p:cNvGrpSpPr/>
          <p:nvPr/>
        </p:nvGrpSpPr>
        <p:grpSpPr>
          <a:xfrm>
            <a:off x="480293" y="1674254"/>
            <a:ext cx="11461617" cy="4850648"/>
            <a:chOff x="1738282" y="2222520"/>
            <a:chExt cx="8429684" cy="4064000"/>
          </a:xfrm>
        </p:grpSpPr>
        <p:graphicFrame>
          <p:nvGraphicFramePr>
            <p:cNvPr id="8" name="Diagram 7"/>
            <p:cNvGraphicFramePr/>
            <p:nvPr>
              <p:extLst>
                <p:ext uri="{D42A27DB-BD31-4B8C-83A1-F6EECF244321}">
                  <p14:modId xmlns:p14="http://schemas.microsoft.com/office/powerpoint/2010/main" val="3598235450"/>
                </p:ext>
              </p:extLst>
            </p:nvPr>
          </p:nvGraphicFramePr>
          <p:xfrm>
            <a:off x="1738282" y="222252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Rounded Rectangle 8"/>
            <p:cNvSpPr/>
            <p:nvPr/>
          </p:nvSpPr>
          <p:spPr>
            <a:xfrm>
              <a:off x="7881950" y="2500306"/>
              <a:ext cx="2286016" cy="3143272"/>
            </a:xfrm>
            <a:prstGeom prst="roundRect">
              <a:avLst/>
            </a:prstGeom>
          </p:spPr>
          <p:style>
            <a:lnRef idx="0">
              <a:schemeClr val="accent2"/>
            </a:lnRef>
            <a:fillRef idx="3">
              <a:schemeClr val="accent2"/>
            </a:fillRef>
            <a:effectRef idx="3">
              <a:schemeClr val="accent2"/>
            </a:effectRef>
            <a:fontRef idx="minor">
              <a:schemeClr val="lt1"/>
            </a:fontRef>
          </p:style>
          <p:txBody>
            <a:bodyPr anchor="ctr"/>
            <a:lstStyle/>
            <a:p>
              <a:pPr fontAlgn="auto">
                <a:spcBef>
                  <a:spcPts val="0"/>
                </a:spcBef>
                <a:spcAft>
                  <a:spcPts val="0"/>
                </a:spcAft>
                <a:defRPr/>
              </a:pPr>
              <a:r>
                <a:rPr lang="vi-VN" dirty="0"/>
                <a:t>Đánh giá:</a:t>
              </a:r>
            </a:p>
            <a:p>
              <a:pPr fontAlgn="auto">
                <a:spcBef>
                  <a:spcPts val="0"/>
                </a:spcBef>
                <a:spcAft>
                  <a:spcPts val="0"/>
                </a:spcAft>
                <a:buFontTx/>
                <a:buChar char="-"/>
                <a:defRPr/>
              </a:pPr>
              <a:r>
                <a:rPr lang="vi-VN" dirty="0"/>
                <a:t>Tình hình tài chính</a:t>
              </a:r>
            </a:p>
            <a:p>
              <a:pPr fontAlgn="auto">
                <a:spcBef>
                  <a:spcPts val="0"/>
                </a:spcBef>
                <a:spcAft>
                  <a:spcPts val="0"/>
                </a:spcAft>
                <a:buFontTx/>
                <a:buChar char="-"/>
                <a:defRPr/>
              </a:pPr>
              <a:r>
                <a:rPr lang="vi-VN" dirty="0"/>
                <a:t> Tình hình hoạt động của công ty</a:t>
              </a:r>
            </a:p>
            <a:p>
              <a:pPr fontAlgn="auto">
                <a:spcBef>
                  <a:spcPts val="0"/>
                </a:spcBef>
                <a:spcAft>
                  <a:spcPts val="0"/>
                </a:spcAft>
                <a:defRPr/>
              </a:pPr>
              <a:r>
                <a:rPr lang="vi-VN" dirty="0"/>
                <a:t>Phán quyết:</a:t>
              </a:r>
            </a:p>
            <a:p>
              <a:pPr fontAlgn="auto">
                <a:spcBef>
                  <a:spcPts val="0"/>
                </a:spcBef>
                <a:spcAft>
                  <a:spcPts val="0"/>
                </a:spcAft>
                <a:defRPr/>
              </a:pPr>
              <a:r>
                <a:rPr lang="vi-VN" dirty="0"/>
                <a:t>- Khả năng trả nợ của khách hàng</a:t>
              </a:r>
            </a:p>
          </p:txBody>
        </p:sp>
      </p:grpSp>
    </p:spTree>
    <p:extLst>
      <p:ext uri="{BB962C8B-B14F-4D97-AF65-F5344CB8AC3E}">
        <p14:creationId xmlns:p14="http://schemas.microsoft.com/office/powerpoint/2010/main" val="785213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Phân</a:t>
            </a:r>
            <a:r>
              <a:rPr lang="en-US" dirty="0"/>
              <a:t> </a:t>
            </a:r>
            <a:r>
              <a:rPr lang="en-US" dirty="0" err="1"/>
              <a:t>tích</a:t>
            </a:r>
            <a:r>
              <a:rPr lang="en-US" dirty="0"/>
              <a:t> </a:t>
            </a:r>
            <a:r>
              <a:rPr lang="en-US" dirty="0" err="1"/>
              <a:t>tài</a:t>
            </a:r>
            <a:r>
              <a:rPr lang="en-US" dirty="0"/>
              <a:t> </a:t>
            </a:r>
            <a:r>
              <a:rPr lang="en-US" dirty="0" err="1"/>
              <a:t>chính</a:t>
            </a:r>
            <a:r>
              <a:rPr lang="en-US" dirty="0"/>
              <a:t> </a:t>
            </a:r>
            <a:r>
              <a:rPr lang="en-US" dirty="0" err="1"/>
              <a:t>công</a:t>
            </a:r>
            <a:r>
              <a:rPr lang="en-US" dirty="0"/>
              <a:t> ty</a:t>
            </a:r>
          </a:p>
        </p:txBody>
      </p:sp>
      <p:sp>
        <p:nvSpPr>
          <p:cNvPr id="3" name="Content Placeholder 2"/>
          <p:cNvSpPr>
            <a:spLocks noGrp="1"/>
          </p:cNvSpPr>
          <p:nvPr>
            <p:ph idx="1"/>
          </p:nvPr>
        </p:nvSpPr>
        <p:spPr/>
        <p:txBody>
          <a:bodyPr/>
          <a:lstStyle/>
          <a:p>
            <a:pPr algn="just"/>
            <a:r>
              <a:rPr lang="vi-VN" altLang="en-US" i="1" u="sng" dirty="0"/>
              <a:t>Phân tích các tỷ số tài chính:</a:t>
            </a:r>
          </a:p>
          <a:p>
            <a:pPr algn="just">
              <a:buNone/>
            </a:pPr>
            <a:r>
              <a:rPr lang="vi-VN" altLang="en-US" dirty="0"/>
              <a:t>	</a:t>
            </a:r>
            <a:r>
              <a:rPr lang="vi-VN" altLang="en-US" b="0" dirty="0"/>
              <a:t>Phân tích các tỷ số tài chính liên quan đến việc xác định và sử dụng các tỷ số tài chính để đo lường và đánh giá tình hình và hoạt động tài chính của công ty.</a:t>
            </a:r>
          </a:p>
          <a:p>
            <a:endParaRPr lang="en-US" dirty="0"/>
          </a:p>
        </p:txBody>
      </p:sp>
    </p:spTree>
    <p:extLst>
      <p:ext uri="{BB962C8B-B14F-4D97-AF65-F5344CB8AC3E}">
        <p14:creationId xmlns:p14="http://schemas.microsoft.com/office/powerpoint/2010/main" val="15290644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Phân</a:t>
            </a:r>
            <a:r>
              <a:rPr lang="en-US" dirty="0"/>
              <a:t> </a:t>
            </a:r>
            <a:r>
              <a:rPr lang="en-US" dirty="0" err="1"/>
              <a:t>tích</a:t>
            </a:r>
            <a:r>
              <a:rPr lang="en-US" dirty="0"/>
              <a:t> </a:t>
            </a:r>
            <a:r>
              <a:rPr lang="en-US" dirty="0" err="1"/>
              <a:t>tài</a:t>
            </a:r>
            <a:r>
              <a:rPr lang="en-US" dirty="0"/>
              <a:t> </a:t>
            </a:r>
            <a:r>
              <a:rPr lang="en-US" dirty="0" err="1"/>
              <a:t>chính</a:t>
            </a:r>
            <a:r>
              <a:rPr lang="en-US" dirty="0"/>
              <a:t> </a:t>
            </a:r>
            <a:r>
              <a:rPr lang="en-US" dirty="0" err="1"/>
              <a:t>công</a:t>
            </a:r>
            <a:r>
              <a:rPr lang="en-US" dirty="0"/>
              <a:t> ty</a:t>
            </a:r>
          </a:p>
        </p:txBody>
      </p:sp>
      <p:sp>
        <p:nvSpPr>
          <p:cNvPr id="3" name="Content Placeholder 2"/>
          <p:cNvSpPr>
            <a:spLocks noGrp="1"/>
          </p:cNvSpPr>
          <p:nvPr>
            <p:ph idx="1"/>
          </p:nvPr>
        </p:nvSpPr>
        <p:spPr>
          <a:xfrm>
            <a:off x="480293" y="1059474"/>
            <a:ext cx="11342435" cy="5294434"/>
          </a:xfrm>
        </p:spPr>
        <p:txBody>
          <a:bodyPr/>
          <a:lstStyle/>
          <a:p>
            <a:r>
              <a:rPr lang="vi-VN" altLang="en-US" dirty="0"/>
              <a:t>Các bước phân tích tỷ số tài chính:</a:t>
            </a:r>
          </a:p>
          <a:p>
            <a:endParaRPr lang="vi-VN" altLang="en-US" dirty="0"/>
          </a:p>
          <a:p>
            <a:endParaRPr lang="en-US" dirty="0"/>
          </a:p>
        </p:txBody>
      </p:sp>
      <p:graphicFrame>
        <p:nvGraphicFramePr>
          <p:cNvPr id="4" name="Diagram 3"/>
          <p:cNvGraphicFramePr/>
          <p:nvPr>
            <p:extLst>
              <p:ext uri="{D42A27DB-BD31-4B8C-83A1-F6EECF244321}">
                <p14:modId xmlns:p14="http://schemas.microsoft.com/office/powerpoint/2010/main" val="3109302373"/>
              </p:ext>
            </p:extLst>
          </p:nvPr>
        </p:nvGraphicFramePr>
        <p:xfrm>
          <a:off x="969377" y="1874788"/>
          <a:ext cx="8213255" cy="447911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321039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ltLang="en-US" dirty="0"/>
              <a:t>Phân tích các tỷ số thanh khoản (Liquydity Ratios</a:t>
            </a:r>
            <a:r>
              <a:rPr lang="vi-VN" altLang="en-US" dirty="0" smtClean="0"/>
              <a:t>)</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vi-VN" altLang="en-US" b="0" dirty="0"/>
              <a:t>	Tỷ số thanh khoản là tỷ số đo lường khả năng thanh toán nợ ngắn hạn của công ty. </a:t>
            </a:r>
            <a:endParaRPr lang="en-US" altLang="en-US" b="0" dirty="0" smtClean="0"/>
          </a:p>
          <a:p>
            <a:pPr algn="just">
              <a:buFont typeface="Wingdings" panose="05000000000000000000" pitchFamily="2" charset="2"/>
              <a:buChar char="Ø"/>
            </a:pPr>
            <a:r>
              <a:rPr lang="en-US" altLang="en-US" b="0" dirty="0"/>
              <a:t>	</a:t>
            </a:r>
            <a:r>
              <a:rPr lang="vi-VN" altLang="en-US" b="0" dirty="0" smtClean="0"/>
              <a:t>Loại </a:t>
            </a:r>
            <a:r>
              <a:rPr lang="vi-VN" altLang="en-US" b="0" dirty="0"/>
              <a:t>tỷ số này gồm có: </a:t>
            </a:r>
            <a:endParaRPr lang="en-US" altLang="en-US" b="0" dirty="0" smtClean="0"/>
          </a:p>
          <a:p>
            <a:pPr algn="just">
              <a:buFont typeface="Arial" panose="020B0604020202020204" pitchFamily="34" charset="0"/>
              <a:buChar char="•"/>
            </a:pPr>
            <a:r>
              <a:rPr lang="en-US" altLang="en-US" b="0" dirty="0"/>
              <a:t>	</a:t>
            </a:r>
            <a:r>
              <a:rPr lang="vi-VN" altLang="en-US" b="0" dirty="0" smtClean="0"/>
              <a:t>tỷ </a:t>
            </a:r>
            <a:r>
              <a:rPr lang="vi-VN" altLang="en-US" b="0" dirty="0"/>
              <a:t>số thanh khoản hiện thời (Current Ratio) và </a:t>
            </a:r>
            <a:endParaRPr lang="en-US" altLang="en-US" b="0" dirty="0" smtClean="0"/>
          </a:p>
          <a:p>
            <a:pPr algn="just">
              <a:buFont typeface="Arial" panose="020B0604020202020204" pitchFamily="34" charset="0"/>
              <a:buChar char="•"/>
            </a:pPr>
            <a:r>
              <a:rPr lang="en-US" altLang="en-US" b="0" dirty="0"/>
              <a:t>	</a:t>
            </a:r>
            <a:r>
              <a:rPr lang="vi-VN" altLang="en-US" b="0" dirty="0" smtClean="0"/>
              <a:t>tỷ </a:t>
            </a:r>
            <a:r>
              <a:rPr lang="vi-VN" altLang="en-US" b="0" dirty="0"/>
              <a:t>số thanh khoản nhanh (Quick Ratio)</a:t>
            </a:r>
          </a:p>
          <a:p>
            <a:endParaRPr lang="en-US" dirty="0"/>
          </a:p>
        </p:txBody>
      </p:sp>
    </p:spTree>
    <p:extLst>
      <p:ext uri="{BB962C8B-B14F-4D97-AF65-F5344CB8AC3E}">
        <p14:creationId xmlns:p14="http://schemas.microsoft.com/office/powerpoint/2010/main" val="34520189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ltLang="en-US" dirty="0"/>
              <a:t>Tỷ số thanh khoản hiện thời</a:t>
            </a:r>
            <a:r>
              <a:rPr lang="en-US" altLang="en-US" dirty="0"/>
              <a:t> (Current Ratio</a:t>
            </a:r>
            <a:r>
              <a:rPr lang="en-US" altLang="en-US" dirty="0" smtClean="0"/>
              <a:t>)</a:t>
            </a:r>
            <a:endParaRPr lang="en-US" dirty="0"/>
          </a:p>
        </p:txBody>
      </p:sp>
      <p:sp>
        <p:nvSpPr>
          <p:cNvPr id="3" name="Content Placeholder 2"/>
          <p:cNvSpPr>
            <a:spLocks noGrp="1"/>
          </p:cNvSpPr>
          <p:nvPr>
            <p:ph idx="1"/>
          </p:nvPr>
        </p:nvSpPr>
        <p:spPr/>
        <p:txBody>
          <a:bodyPr/>
          <a:lstStyle/>
          <a:p>
            <a:pPr lvl="0" algn="just">
              <a:buFont typeface="Wingdings" panose="05000000000000000000" pitchFamily="2" charset="2"/>
              <a:buChar char="Ø"/>
            </a:pPr>
            <a:r>
              <a:rPr lang="vi-VN" altLang="en-US" dirty="0"/>
              <a:t>	</a:t>
            </a:r>
            <a:r>
              <a:rPr lang="vi-VN" altLang="en-US" b="0" dirty="0"/>
              <a:t>Được xác định dựa trên thông tin từ bảng cân đối kế toán bằng cách lấy giá trị tài sản lưu động chia cho giá trị nợ ngắn hạn phải trả</a:t>
            </a:r>
            <a:r>
              <a:rPr lang="vi-VN" altLang="en-US" b="0" dirty="0" smtClean="0"/>
              <a:t>.</a:t>
            </a:r>
            <a:r>
              <a:rPr lang="vi-VN" dirty="0"/>
              <a:t> </a:t>
            </a:r>
            <a:endParaRPr lang="en-US" dirty="0" smtClean="0"/>
          </a:p>
          <a:p>
            <a:pPr lvl="0" algn="just">
              <a:buFont typeface="Wingdings" panose="05000000000000000000" pitchFamily="2" charset="2"/>
              <a:buChar char="Ø"/>
            </a:pPr>
            <a:r>
              <a:rPr lang="en-US" dirty="0"/>
              <a:t>	</a:t>
            </a:r>
            <a:r>
              <a:rPr lang="vi-VN" dirty="0" smtClean="0"/>
              <a:t>Tỷ </a:t>
            </a:r>
            <a:r>
              <a:rPr lang="vi-VN" dirty="0"/>
              <a:t>số thanh khoản hiện thời = Giá trị tài sản lưu động/Giá trị nợ ngắn hạn</a:t>
            </a:r>
          </a:p>
          <a:p>
            <a:pPr algn="just">
              <a:buNone/>
            </a:pPr>
            <a:endParaRPr lang="vi-VN" altLang="en-US" b="0" dirty="0"/>
          </a:p>
          <a:p>
            <a:pPr algn="just">
              <a:buNone/>
            </a:pPr>
            <a:r>
              <a:rPr lang="vi-VN" altLang="en-US" dirty="0"/>
              <a:t>	</a:t>
            </a:r>
          </a:p>
          <a:p>
            <a:endParaRPr lang="en-US" dirty="0"/>
          </a:p>
        </p:txBody>
      </p:sp>
    </p:spTree>
    <p:extLst>
      <p:ext uri="{BB962C8B-B14F-4D97-AF65-F5344CB8AC3E}">
        <p14:creationId xmlns:p14="http://schemas.microsoft.com/office/powerpoint/2010/main" val="6681835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ltLang="en-US" dirty="0"/>
              <a:t>Tỷ số thanh khoản nhanh</a:t>
            </a:r>
            <a:r>
              <a:rPr lang="en-US" altLang="en-US" dirty="0"/>
              <a:t> (Quick Ratio</a:t>
            </a:r>
            <a:r>
              <a:rPr lang="en-US" altLang="en-US" dirty="0" smtClean="0"/>
              <a:t>)</a:t>
            </a:r>
            <a:endParaRPr lang="en-US" dirty="0"/>
          </a:p>
        </p:txBody>
      </p:sp>
      <p:sp>
        <p:nvSpPr>
          <p:cNvPr id="3" name="Content Placeholder 2"/>
          <p:cNvSpPr>
            <a:spLocks noGrp="1"/>
          </p:cNvSpPr>
          <p:nvPr>
            <p:ph idx="1"/>
          </p:nvPr>
        </p:nvSpPr>
        <p:spPr/>
        <p:txBody>
          <a:bodyPr/>
          <a:lstStyle/>
          <a:p>
            <a:pPr algn="just">
              <a:buFont typeface="Wingdings" panose="05000000000000000000" pitchFamily="2" charset="2"/>
              <a:buChar char="Ø"/>
            </a:pPr>
            <a:r>
              <a:rPr lang="vi-VN" altLang="en-US" b="0" dirty="0"/>
              <a:t>	Được xác định dựa trên thông tin từ bảng cân đối kế toán nhưng không kể giá trị hàng tồn kho vào trong giá trị tài sản lưu động khi tính toán.</a:t>
            </a:r>
          </a:p>
          <a:p>
            <a:pPr lvl="0" algn="just">
              <a:buFont typeface="Wingdings" panose="05000000000000000000" pitchFamily="2" charset="2"/>
              <a:buChar char="Ø"/>
            </a:pPr>
            <a:r>
              <a:rPr lang="vi-VN" altLang="en-US" dirty="0"/>
              <a:t>	</a:t>
            </a:r>
            <a:r>
              <a:rPr lang="vi-VN" dirty="0"/>
              <a:t>Tỷ số thanh khoản nhanh = (Giá trị tài sản lưu động – Giá trị hàng tồn kho)/Giá trị nợ ngắn hạn</a:t>
            </a:r>
          </a:p>
          <a:p>
            <a:pPr algn="just">
              <a:buFont typeface="Wingdings" panose="05000000000000000000" pitchFamily="2" charset="2"/>
              <a:buChar char="Ø"/>
            </a:pPr>
            <a:r>
              <a:rPr lang="en-US" altLang="en-US" dirty="0" smtClean="0"/>
              <a:t>	</a:t>
            </a:r>
            <a:r>
              <a:rPr lang="vi-VN" altLang="en-US" b="0" dirty="0" smtClean="0"/>
              <a:t>Chỉ </a:t>
            </a:r>
            <a:r>
              <a:rPr lang="vi-VN" altLang="en-US" b="0" dirty="0"/>
              <a:t>số thanh toán nhanh đo lường mức thanh khoản cao hơn. Chỉ những tài sản có tính thanh khoản cao mới được đưa vào để tính toán. Hàng tồn kho và các tài sản ngắn hạn khác được bỏ ra vì khi cần tiền để trả nợ, tính thanh khoản của chúng rất thấp.</a:t>
            </a:r>
            <a:endParaRPr lang="en-US" altLang="en-US" b="0" dirty="0"/>
          </a:p>
          <a:p>
            <a:pPr>
              <a:buNone/>
            </a:pPr>
            <a:endParaRPr lang="vi-VN" altLang="en-US" dirty="0"/>
          </a:p>
          <a:p>
            <a:endParaRPr lang="en-US" dirty="0"/>
          </a:p>
        </p:txBody>
      </p:sp>
    </p:spTree>
    <p:extLst>
      <p:ext uri="{BB962C8B-B14F-4D97-AF65-F5344CB8AC3E}">
        <p14:creationId xmlns:p14="http://schemas.microsoft.com/office/powerpoint/2010/main" val="33530801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vi-VN" altLang="en-US" dirty="0"/>
              <a:t>Phân tích các chỉ số đòn bẩy tài </a:t>
            </a:r>
            <a:r>
              <a:rPr lang="vi-VN" altLang="en-US" dirty="0" smtClean="0"/>
              <a:t>chính</a:t>
            </a:r>
            <a:endParaRPr lang="en-US" dirty="0"/>
          </a:p>
        </p:txBody>
      </p:sp>
      <p:sp>
        <p:nvSpPr>
          <p:cNvPr id="3" name="Content Placeholder 2"/>
          <p:cNvSpPr>
            <a:spLocks noGrp="1"/>
          </p:cNvSpPr>
          <p:nvPr>
            <p:ph idx="1"/>
          </p:nvPr>
        </p:nvSpPr>
        <p:spPr/>
        <p:txBody>
          <a:bodyPr/>
          <a:lstStyle/>
          <a:p>
            <a:pPr>
              <a:buFont typeface="Wingdings" panose="05000000000000000000" pitchFamily="2" charset="2"/>
              <a:buChar char="Ø"/>
            </a:pPr>
            <a:r>
              <a:rPr lang="vi-VN" altLang="en-US" b="0" dirty="0"/>
              <a:t>	Tỷ số đòn bẩy còn gọi là tỷ số nợ là tỷ số đo lường mức độ sử dụng nợ để tài trợ cho hoạt động của công ty. </a:t>
            </a:r>
          </a:p>
          <a:p>
            <a:pPr>
              <a:buFontTx/>
              <a:buChar char="-"/>
            </a:pPr>
            <a:r>
              <a:rPr lang="vi-VN" altLang="en-US" b="0" dirty="0"/>
              <a:t>Tỷ số nợ so với vốn chủ sở hữu</a:t>
            </a:r>
          </a:p>
          <a:p>
            <a:pPr>
              <a:buFontTx/>
              <a:buChar char="-"/>
            </a:pPr>
            <a:r>
              <a:rPr lang="vi-VN" altLang="en-US" b="0" dirty="0"/>
              <a:t>Tỷ số nợ so với tổng tài sản</a:t>
            </a:r>
          </a:p>
          <a:p>
            <a:pPr>
              <a:buFontTx/>
              <a:buChar char="-"/>
            </a:pPr>
            <a:r>
              <a:rPr lang="vi-VN" altLang="en-US" b="0" dirty="0"/>
              <a:t>Tỷ số nợ dài hạn</a:t>
            </a:r>
          </a:p>
          <a:p>
            <a:endParaRPr lang="en-US" dirty="0"/>
          </a:p>
        </p:txBody>
      </p:sp>
    </p:spTree>
    <p:extLst>
      <p:ext uri="{BB962C8B-B14F-4D97-AF65-F5344CB8AC3E}">
        <p14:creationId xmlns:p14="http://schemas.microsoft.com/office/powerpoint/2010/main" val="50718708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ltLang="en-US" dirty="0"/>
              <a:t>Phân tích các chỉ số đòn bẩy tài chính</a:t>
            </a:r>
            <a:endParaRPr lang="en-US" dirty="0"/>
          </a:p>
        </p:txBody>
      </p:sp>
      <p:sp>
        <p:nvSpPr>
          <p:cNvPr id="3" name="Content Placeholder 2"/>
          <p:cNvSpPr>
            <a:spLocks noGrp="1"/>
          </p:cNvSpPr>
          <p:nvPr>
            <p:ph idx="1"/>
          </p:nvPr>
        </p:nvSpPr>
        <p:spPr/>
        <p:txBody>
          <a:bodyPr/>
          <a:lstStyle/>
          <a:p>
            <a:r>
              <a:rPr lang="vi-VN" altLang="en-US" i="1" u="sng" dirty="0"/>
              <a:t>Tỷ số nợ so với vốn chủ sở hữu:</a:t>
            </a:r>
          </a:p>
          <a:p>
            <a:pPr>
              <a:buNone/>
            </a:pPr>
            <a:r>
              <a:rPr lang="vi-VN" altLang="en-US" dirty="0"/>
              <a:t>	</a:t>
            </a:r>
            <a:r>
              <a:rPr lang="vi-VN" altLang="en-US" b="0" dirty="0"/>
              <a:t>Tỷ số này đánh giá mức độ sử dụng nợ của công ty và qua đó đo lường khả năng tự chủ tài chính của công ty.</a:t>
            </a:r>
          </a:p>
          <a:p>
            <a:pPr lvl="0">
              <a:buNone/>
            </a:pPr>
            <a:r>
              <a:rPr lang="vi-VN" altLang="en-US" b="0" dirty="0"/>
              <a:t>	</a:t>
            </a:r>
            <a:r>
              <a:rPr lang="vi-VN" b="0" dirty="0"/>
              <a:t>Tỷ số nợ so với vốn chủ sở hữu = Tổng giá trị nợ/Giá trị vốn chủ sở hữu</a:t>
            </a:r>
          </a:p>
          <a:p>
            <a:pPr>
              <a:buNone/>
            </a:pPr>
            <a:endParaRPr lang="vi-VN" altLang="en-US" dirty="0"/>
          </a:p>
          <a:p>
            <a:endParaRPr lang="en-US" dirty="0"/>
          </a:p>
        </p:txBody>
      </p:sp>
    </p:spTree>
    <p:extLst>
      <p:ext uri="{BB962C8B-B14F-4D97-AF65-F5344CB8AC3E}">
        <p14:creationId xmlns:p14="http://schemas.microsoft.com/office/powerpoint/2010/main" val="40830076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ltLang="en-US" dirty="0"/>
              <a:t>Phân tích các chỉ số đòn bẩy tài chính</a:t>
            </a:r>
            <a:endParaRPr lang="en-US" dirty="0"/>
          </a:p>
        </p:txBody>
      </p:sp>
      <p:sp>
        <p:nvSpPr>
          <p:cNvPr id="3" name="Content Placeholder 2"/>
          <p:cNvSpPr>
            <a:spLocks noGrp="1"/>
          </p:cNvSpPr>
          <p:nvPr>
            <p:ph idx="1"/>
          </p:nvPr>
        </p:nvSpPr>
        <p:spPr/>
        <p:txBody>
          <a:bodyPr/>
          <a:lstStyle/>
          <a:p>
            <a:r>
              <a:rPr lang="en-US" altLang="en-US" i="1" dirty="0" err="1"/>
              <a:t>Tỷ</a:t>
            </a:r>
            <a:r>
              <a:rPr lang="en-US" altLang="en-US" i="1" dirty="0"/>
              <a:t> </a:t>
            </a:r>
            <a:r>
              <a:rPr lang="en-US" altLang="en-US" i="1" dirty="0" err="1"/>
              <a:t>số</a:t>
            </a:r>
            <a:r>
              <a:rPr lang="en-US" altLang="en-US" i="1" dirty="0"/>
              <a:t> </a:t>
            </a:r>
            <a:r>
              <a:rPr lang="en-US" altLang="en-US" i="1" dirty="0" err="1"/>
              <a:t>nợ</a:t>
            </a:r>
            <a:r>
              <a:rPr lang="en-US" altLang="en-US" i="1" dirty="0"/>
              <a:t> so </a:t>
            </a:r>
            <a:r>
              <a:rPr lang="en-US" altLang="en-US" i="1" dirty="0" err="1"/>
              <a:t>với</a:t>
            </a:r>
            <a:r>
              <a:rPr lang="en-US" altLang="en-US" i="1" dirty="0"/>
              <a:t> </a:t>
            </a:r>
            <a:r>
              <a:rPr lang="en-US" altLang="en-US" i="1" dirty="0" err="1"/>
              <a:t>tổng</a:t>
            </a:r>
            <a:r>
              <a:rPr lang="en-US" altLang="en-US" i="1" dirty="0"/>
              <a:t> </a:t>
            </a:r>
            <a:r>
              <a:rPr lang="en-US" altLang="en-US" i="1" dirty="0" err="1"/>
              <a:t>tài</a:t>
            </a:r>
            <a:r>
              <a:rPr lang="en-US" altLang="en-US" i="1" dirty="0"/>
              <a:t> </a:t>
            </a:r>
            <a:r>
              <a:rPr lang="en-US" altLang="en-US" i="1" dirty="0" err="1"/>
              <a:t>sản</a:t>
            </a:r>
            <a:r>
              <a:rPr lang="en-US" altLang="en-US" i="1" dirty="0"/>
              <a:t>:</a:t>
            </a:r>
          </a:p>
          <a:p>
            <a:pPr>
              <a:buNone/>
            </a:pPr>
            <a:r>
              <a:rPr lang="en-US" altLang="en-US" dirty="0"/>
              <a:t>	</a:t>
            </a:r>
            <a:r>
              <a:rPr lang="en-US" altLang="en-US" b="0" dirty="0" err="1"/>
              <a:t>Tỷ</a:t>
            </a:r>
            <a:r>
              <a:rPr lang="en-US" altLang="en-US" b="0" dirty="0"/>
              <a:t> </a:t>
            </a:r>
            <a:r>
              <a:rPr lang="en-US" altLang="en-US" b="0" dirty="0" err="1"/>
              <a:t>số</a:t>
            </a:r>
            <a:r>
              <a:rPr lang="en-US" altLang="en-US" b="0" dirty="0"/>
              <a:t> </a:t>
            </a:r>
            <a:r>
              <a:rPr lang="en-US" altLang="en-US" b="0" dirty="0" err="1"/>
              <a:t>này</a:t>
            </a:r>
            <a:r>
              <a:rPr lang="en-US" altLang="en-US" b="0" dirty="0"/>
              <a:t> </a:t>
            </a:r>
            <a:r>
              <a:rPr lang="en-US" altLang="en-US" b="0" dirty="0" err="1"/>
              <a:t>đánh</a:t>
            </a:r>
            <a:r>
              <a:rPr lang="en-US" altLang="en-US" b="0" dirty="0"/>
              <a:t> </a:t>
            </a:r>
            <a:r>
              <a:rPr lang="en-US" altLang="en-US" b="0" dirty="0" err="1"/>
              <a:t>giá</a:t>
            </a:r>
            <a:r>
              <a:rPr lang="en-US" altLang="en-US" b="0" dirty="0"/>
              <a:t> </a:t>
            </a:r>
            <a:r>
              <a:rPr lang="en-US" altLang="en-US" b="0" dirty="0" err="1"/>
              <a:t>mức</a:t>
            </a:r>
            <a:r>
              <a:rPr lang="en-US" altLang="en-US" b="0" dirty="0"/>
              <a:t> </a:t>
            </a:r>
            <a:r>
              <a:rPr lang="en-US" altLang="en-US" b="0" dirty="0" err="1"/>
              <a:t>độ</a:t>
            </a:r>
            <a:r>
              <a:rPr lang="en-US" altLang="en-US" b="0" dirty="0"/>
              <a:t> </a:t>
            </a:r>
            <a:r>
              <a:rPr lang="en-US" altLang="en-US" b="0" dirty="0" err="1"/>
              <a:t>sử</a:t>
            </a:r>
            <a:r>
              <a:rPr lang="en-US" altLang="en-US" b="0" dirty="0"/>
              <a:t> </a:t>
            </a:r>
            <a:r>
              <a:rPr lang="en-US" altLang="en-US" b="0" dirty="0" err="1"/>
              <a:t>dụng</a:t>
            </a:r>
            <a:r>
              <a:rPr lang="en-US" altLang="en-US" b="0" dirty="0"/>
              <a:t> </a:t>
            </a:r>
            <a:r>
              <a:rPr lang="en-US" altLang="en-US" b="0" dirty="0" err="1"/>
              <a:t>nợ</a:t>
            </a:r>
            <a:r>
              <a:rPr lang="en-US" altLang="en-US" b="0" dirty="0"/>
              <a:t> </a:t>
            </a:r>
            <a:r>
              <a:rPr lang="en-US" altLang="en-US" b="0" dirty="0" err="1"/>
              <a:t>để</a:t>
            </a:r>
            <a:r>
              <a:rPr lang="en-US" altLang="en-US" b="0" dirty="0"/>
              <a:t> </a:t>
            </a:r>
            <a:r>
              <a:rPr lang="en-US" altLang="en-US" b="0" dirty="0" err="1"/>
              <a:t>tài</a:t>
            </a:r>
            <a:r>
              <a:rPr lang="en-US" altLang="en-US" b="0" dirty="0"/>
              <a:t> </a:t>
            </a:r>
            <a:r>
              <a:rPr lang="en-US" altLang="en-US" b="0" dirty="0" err="1"/>
              <a:t>trợ</a:t>
            </a:r>
            <a:r>
              <a:rPr lang="en-US" altLang="en-US" b="0" dirty="0"/>
              <a:t> </a:t>
            </a:r>
            <a:r>
              <a:rPr lang="en-US" altLang="en-US" b="0" dirty="0" err="1"/>
              <a:t>cho</a:t>
            </a:r>
            <a:r>
              <a:rPr lang="en-US" altLang="en-US" b="0" dirty="0"/>
              <a:t> </a:t>
            </a:r>
            <a:r>
              <a:rPr lang="en-US" altLang="en-US" b="0" dirty="0" err="1"/>
              <a:t>toàn</a:t>
            </a:r>
            <a:r>
              <a:rPr lang="en-US" altLang="en-US" b="0" dirty="0"/>
              <a:t> </a:t>
            </a:r>
            <a:r>
              <a:rPr lang="en-US" altLang="en-US" b="0" dirty="0" err="1"/>
              <a:t>bộ</a:t>
            </a:r>
            <a:r>
              <a:rPr lang="en-US" altLang="en-US" b="0" dirty="0"/>
              <a:t> </a:t>
            </a:r>
            <a:r>
              <a:rPr lang="en-US" altLang="en-US" b="0" dirty="0" err="1"/>
              <a:t>tài</a:t>
            </a:r>
            <a:r>
              <a:rPr lang="en-US" altLang="en-US" b="0" dirty="0"/>
              <a:t> </a:t>
            </a:r>
            <a:r>
              <a:rPr lang="en-US" altLang="en-US" b="0" dirty="0" err="1"/>
              <a:t>sản</a:t>
            </a:r>
            <a:r>
              <a:rPr lang="en-US" altLang="en-US" b="0" dirty="0"/>
              <a:t> </a:t>
            </a:r>
            <a:r>
              <a:rPr lang="en-US" altLang="en-US" b="0" dirty="0" err="1"/>
              <a:t>của</a:t>
            </a:r>
            <a:r>
              <a:rPr lang="en-US" altLang="en-US" b="0" dirty="0"/>
              <a:t> </a:t>
            </a:r>
            <a:r>
              <a:rPr lang="en-US" altLang="en-US" b="0" dirty="0" err="1"/>
              <a:t>công</a:t>
            </a:r>
            <a:r>
              <a:rPr lang="en-US" altLang="en-US" b="0" dirty="0"/>
              <a:t> ty. Công </a:t>
            </a:r>
            <a:r>
              <a:rPr lang="en-US" altLang="en-US" b="0" dirty="0" err="1"/>
              <a:t>thức</a:t>
            </a:r>
            <a:r>
              <a:rPr lang="en-US" altLang="en-US" b="0" dirty="0"/>
              <a:t> </a:t>
            </a:r>
            <a:r>
              <a:rPr lang="en-US" altLang="en-US" b="0" dirty="0" err="1"/>
              <a:t>như</a:t>
            </a:r>
            <a:r>
              <a:rPr lang="en-US" altLang="en-US" b="0" dirty="0"/>
              <a:t> </a:t>
            </a:r>
            <a:r>
              <a:rPr lang="en-US" altLang="en-US" b="0" dirty="0" err="1"/>
              <a:t>sau</a:t>
            </a:r>
            <a:r>
              <a:rPr lang="en-US" altLang="en-US" b="0" dirty="0"/>
              <a:t>:</a:t>
            </a:r>
          </a:p>
          <a:p>
            <a:pPr>
              <a:buNone/>
            </a:pPr>
            <a:r>
              <a:rPr lang="en-US" b="0" dirty="0" smtClean="0"/>
              <a:t>	</a:t>
            </a:r>
            <a:r>
              <a:rPr lang="vi-VN" b="0" dirty="0" smtClean="0"/>
              <a:t>Tỷ </a:t>
            </a:r>
            <a:r>
              <a:rPr lang="vi-VN" b="0" dirty="0"/>
              <a:t>số nợ so với tổng tài sản = Tổng giá trị nợ/Tổng tài sản</a:t>
            </a:r>
          </a:p>
          <a:p>
            <a:pPr>
              <a:buNone/>
            </a:pPr>
            <a:endParaRPr lang="vi-VN" altLang="en-US" dirty="0"/>
          </a:p>
          <a:p>
            <a:endParaRPr lang="en-US" dirty="0"/>
          </a:p>
        </p:txBody>
      </p:sp>
    </p:spTree>
    <p:extLst>
      <p:ext uri="{BB962C8B-B14F-4D97-AF65-F5344CB8AC3E}">
        <p14:creationId xmlns:p14="http://schemas.microsoft.com/office/powerpoint/2010/main" val="118123119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vi-VN" altLang="en-US" dirty="0"/>
              <a:t>Phân tích các chỉ số đòn bẩy tài chính</a:t>
            </a:r>
            <a:endParaRPr lang="en-US" dirty="0"/>
          </a:p>
        </p:txBody>
      </p:sp>
      <p:sp>
        <p:nvSpPr>
          <p:cNvPr id="3" name="Content Placeholder 2"/>
          <p:cNvSpPr>
            <a:spLocks noGrp="1"/>
          </p:cNvSpPr>
          <p:nvPr>
            <p:ph idx="1"/>
          </p:nvPr>
        </p:nvSpPr>
        <p:spPr/>
        <p:txBody>
          <a:bodyPr/>
          <a:lstStyle/>
          <a:p>
            <a:r>
              <a:rPr lang="vi-VN" altLang="en-US" b="0" i="1" dirty="0"/>
              <a:t>Tỷ số nợ dài hạn:</a:t>
            </a:r>
          </a:p>
          <a:p>
            <a:pPr>
              <a:buNone/>
            </a:pPr>
            <a:r>
              <a:rPr lang="vi-VN" altLang="en-US" b="0" dirty="0"/>
              <a:t>	Tỷ số này xác định bằng cách lấy nợ dài hạn chia cho tổng giá trị vốn cố định, bao gồm nợ dài hạn cộng với vốn chủ sở hữu.</a:t>
            </a:r>
          </a:p>
          <a:p>
            <a:r>
              <a:rPr lang="vi-VN" b="0" dirty="0"/>
              <a:t>Tỷ số nợ dài hạn = Tổng giá trị nợ dài hạn/giá trị nguồn vốn dài hạn</a:t>
            </a:r>
          </a:p>
          <a:p>
            <a:endParaRPr lang="en-US" b="0" dirty="0"/>
          </a:p>
        </p:txBody>
      </p:sp>
    </p:spTree>
    <p:extLst>
      <p:ext uri="{BB962C8B-B14F-4D97-AF65-F5344CB8AC3E}">
        <p14:creationId xmlns:p14="http://schemas.microsoft.com/office/powerpoint/2010/main" val="1628434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Mục</a:t>
            </a:r>
            <a:r>
              <a:rPr lang="en-US" dirty="0" smtClean="0"/>
              <a:t> </a:t>
            </a:r>
            <a:r>
              <a:rPr lang="en-US" dirty="0" err="1" smtClean="0"/>
              <a:t>tiêu</a:t>
            </a:r>
            <a:endParaRPr lang="en-US" dirty="0"/>
          </a:p>
        </p:txBody>
      </p:sp>
      <p:sp>
        <p:nvSpPr>
          <p:cNvPr id="3" name="Content Placeholder 2"/>
          <p:cNvSpPr>
            <a:spLocks noGrp="1"/>
          </p:cNvSpPr>
          <p:nvPr>
            <p:ph idx="1"/>
          </p:nvPr>
        </p:nvSpPr>
        <p:spPr/>
        <p:txBody>
          <a:bodyPr/>
          <a:lstStyle/>
          <a:p>
            <a:r>
              <a:rPr lang="en-US" b="0" dirty="0" smtClean="0"/>
              <a:t>Học </a:t>
            </a:r>
            <a:r>
              <a:rPr lang="en-US" b="0" dirty="0" err="1" smtClean="0"/>
              <a:t>xong</a:t>
            </a:r>
            <a:r>
              <a:rPr lang="en-US" b="0" dirty="0" smtClean="0"/>
              <a:t> Chương </a:t>
            </a:r>
            <a:r>
              <a:rPr lang="en-US" b="0" dirty="0" err="1" smtClean="0"/>
              <a:t>này</a:t>
            </a:r>
            <a:r>
              <a:rPr lang="en-US" b="0" dirty="0" smtClean="0"/>
              <a:t> </a:t>
            </a:r>
            <a:r>
              <a:rPr lang="en-US" b="0" dirty="0" err="1" smtClean="0"/>
              <a:t>học</a:t>
            </a:r>
            <a:r>
              <a:rPr lang="en-US" b="0" dirty="0" smtClean="0"/>
              <a:t> </a:t>
            </a:r>
            <a:r>
              <a:rPr lang="en-US" b="0" dirty="0" err="1" smtClean="0"/>
              <a:t>viên</a:t>
            </a:r>
            <a:r>
              <a:rPr lang="en-US" b="0" dirty="0" smtClean="0"/>
              <a:t> </a:t>
            </a:r>
            <a:r>
              <a:rPr lang="en-US" b="0" dirty="0" err="1" smtClean="0"/>
              <a:t>có</a:t>
            </a:r>
            <a:r>
              <a:rPr lang="en-US" b="0" dirty="0" smtClean="0"/>
              <a:t> </a:t>
            </a:r>
            <a:r>
              <a:rPr lang="en-US" b="0" dirty="0" err="1" smtClean="0"/>
              <a:t>thể</a:t>
            </a:r>
            <a:r>
              <a:rPr lang="en-US" b="0" dirty="0" smtClean="0"/>
              <a:t>:</a:t>
            </a:r>
            <a:endParaRPr lang="en-US" b="0" dirty="0"/>
          </a:p>
          <a:p>
            <a:pPr>
              <a:buFont typeface="Arial" panose="020B0604020202020204" pitchFamily="34" charset="0"/>
              <a:buChar char="•"/>
            </a:pPr>
            <a:r>
              <a:rPr lang="en-US" b="0" dirty="0" smtClean="0"/>
              <a:t>Trình </a:t>
            </a:r>
            <a:r>
              <a:rPr lang="en-US" b="0" dirty="0" err="1" smtClean="0"/>
              <a:t>bày</a:t>
            </a:r>
            <a:r>
              <a:rPr lang="en-US" b="0" dirty="0" smtClean="0"/>
              <a:t> </a:t>
            </a:r>
            <a:r>
              <a:rPr lang="en-US" b="0" dirty="0" err="1" smtClean="0"/>
              <a:t>về</a:t>
            </a:r>
            <a:r>
              <a:rPr lang="en-US" b="0" dirty="0" smtClean="0"/>
              <a:t> </a:t>
            </a:r>
            <a:r>
              <a:rPr lang="en-US" b="0" dirty="0" err="1" smtClean="0"/>
              <a:t>Khái</a:t>
            </a:r>
            <a:r>
              <a:rPr lang="en-US" b="0" dirty="0" smtClean="0"/>
              <a:t> </a:t>
            </a:r>
            <a:r>
              <a:rPr lang="en-US" b="0" dirty="0" err="1"/>
              <a:t>niệm</a:t>
            </a:r>
            <a:r>
              <a:rPr lang="en-US" b="0" dirty="0"/>
              <a:t> </a:t>
            </a:r>
            <a:r>
              <a:rPr lang="en-US" b="0" dirty="0" err="1"/>
              <a:t>phân</a:t>
            </a:r>
            <a:r>
              <a:rPr lang="en-US" b="0" dirty="0"/>
              <a:t> </a:t>
            </a:r>
            <a:r>
              <a:rPr lang="en-US" b="0" dirty="0" err="1"/>
              <a:t>tích</a:t>
            </a:r>
            <a:r>
              <a:rPr lang="en-US" b="0" dirty="0"/>
              <a:t> </a:t>
            </a:r>
            <a:r>
              <a:rPr lang="en-US" b="0" dirty="0" err="1"/>
              <a:t>tín</a:t>
            </a:r>
            <a:r>
              <a:rPr lang="en-US" b="0" dirty="0"/>
              <a:t> </a:t>
            </a:r>
            <a:r>
              <a:rPr lang="en-US" b="0" dirty="0" err="1"/>
              <a:t>dụng</a:t>
            </a:r>
            <a:endParaRPr lang="en-US" b="0" dirty="0"/>
          </a:p>
          <a:p>
            <a:pPr>
              <a:buFont typeface="Arial" panose="020B0604020202020204" pitchFamily="34" charset="0"/>
              <a:buChar char="•"/>
            </a:pPr>
            <a:r>
              <a:rPr lang="en-US" b="0" dirty="0"/>
              <a:t>Trình </a:t>
            </a:r>
            <a:r>
              <a:rPr lang="en-US" b="0" dirty="0" err="1"/>
              <a:t>bày</a:t>
            </a:r>
            <a:r>
              <a:rPr lang="en-US" b="0" dirty="0"/>
              <a:t> </a:t>
            </a:r>
            <a:r>
              <a:rPr lang="en-US" b="0" dirty="0" err="1"/>
              <a:t>về</a:t>
            </a:r>
            <a:r>
              <a:rPr lang="en-US" b="0" dirty="0"/>
              <a:t> </a:t>
            </a:r>
            <a:r>
              <a:rPr lang="en-US" b="0" dirty="0" smtClean="0"/>
              <a:t>Thông </a:t>
            </a:r>
            <a:r>
              <a:rPr lang="en-US" b="0" dirty="0"/>
              <a:t>tin </a:t>
            </a:r>
            <a:r>
              <a:rPr lang="en-US" b="0" dirty="0" err="1"/>
              <a:t>phục</a:t>
            </a:r>
            <a:r>
              <a:rPr lang="en-US" b="0" dirty="0"/>
              <a:t> </a:t>
            </a:r>
            <a:r>
              <a:rPr lang="en-US" b="0" dirty="0" err="1"/>
              <a:t>vụ</a:t>
            </a:r>
            <a:r>
              <a:rPr lang="en-US" b="0" dirty="0"/>
              <a:t> </a:t>
            </a:r>
            <a:r>
              <a:rPr lang="en-US" b="0" dirty="0" err="1"/>
              <a:t>phân</a:t>
            </a:r>
            <a:r>
              <a:rPr lang="en-US" b="0" dirty="0"/>
              <a:t> </a:t>
            </a:r>
            <a:r>
              <a:rPr lang="en-US" b="0" dirty="0" err="1"/>
              <a:t>tích</a:t>
            </a:r>
            <a:endParaRPr lang="en-US" b="0" dirty="0"/>
          </a:p>
          <a:p>
            <a:pPr>
              <a:buFont typeface="Arial" panose="020B0604020202020204" pitchFamily="34" charset="0"/>
              <a:buChar char="•"/>
            </a:pPr>
            <a:r>
              <a:rPr lang="en-US" b="0" dirty="0"/>
              <a:t>Trình </a:t>
            </a:r>
            <a:r>
              <a:rPr lang="en-US" b="0" dirty="0" err="1"/>
              <a:t>bày</a:t>
            </a:r>
            <a:r>
              <a:rPr lang="en-US" b="0" dirty="0"/>
              <a:t> </a:t>
            </a:r>
            <a:r>
              <a:rPr lang="en-US" b="0" dirty="0" err="1"/>
              <a:t>về</a:t>
            </a:r>
            <a:r>
              <a:rPr lang="en-US" b="0" dirty="0"/>
              <a:t> </a:t>
            </a:r>
            <a:r>
              <a:rPr lang="en-US" b="0" dirty="0" smtClean="0"/>
              <a:t>Các </a:t>
            </a:r>
            <a:r>
              <a:rPr lang="en-US" b="0" dirty="0" err="1"/>
              <a:t>nội</a:t>
            </a:r>
            <a:r>
              <a:rPr lang="en-US" b="0" dirty="0"/>
              <a:t> dung </a:t>
            </a:r>
            <a:r>
              <a:rPr lang="en-US" b="0" dirty="0" err="1"/>
              <a:t>cần</a:t>
            </a:r>
            <a:r>
              <a:rPr lang="en-US" b="0" dirty="0"/>
              <a:t> </a:t>
            </a:r>
            <a:r>
              <a:rPr lang="en-US" b="0" dirty="0" err="1"/>
              <a:t>phân</a:t>
            </a:r>
            <a:r>
              <a:rPr lang="en-US" b="0" dirty="0"/>
              <a:t> </a:t>
            </a:r>
            <a:r>
              <a:rPr lang="en-US" b="0" dirty="0" err="1"/>
              <a:t>tích</a:t>
            </a:r>
            <a:endParaRPr lang="en-US" b="0" dirty="0"/>
          </a:p>
          <a:p>
            <a:pPr>
              <a:buFont typeface="Arial" panose="020B0604020202020204" pitchFamily="34" charset="0"/>
              <a:buChar char="•"/>
            </a:pPr>
            <a:r>
              <a:rPr lang="en-US" b="0" dirty="0"/>
              <a:t>Trình </a:t>
            </a:r>
            <a:r>
              <a:rPr lang="en-US" b="0" dirty="0" err="1"/>
              <a:t>bày</a:t>
            </a:r>
            <a:r>
              <a:rPr lang="en-US" b="0" dirty="0"/>
              <a:t> </a:t>
            </a:r>
            <a:r>
              <a:rPr lang="en-US" b="0" dirty="0" err="1"/>
              <a:t>về</a:t>
            </a:r>
            <a:r>
              <a:rPr lang="en-US" b="0" dirty="0"/>
              <a:t> </a:t>
            </a:r>
            <a:r>
              <a:rPr lang="en-US" b="0" dirty="0" err="1" smtClean="0"/>
              <a:t>Phân</a:t>
            </a:r>
            <a:r>
              <a:rPr lang="en-US" b="0" dirty="0" smtClean="0"/>
              <a:t> </a:t>
            </a:r>
            <a:r>
              <a:rPr lang="en-US" b="0" dirty="0" err="1"/>
              <a:t>tích</a:t>
            </a:r>
            <a:r>
              <a:rPr lang="en-US" b="0" dirty="0"/>
              <a:t> </a:t>
            </a:r>
            <a:r>
              <a:rPr lang="en-US" b="0" dirty="0" err="1"/>
              <a:t>xu</a:t>
            </a:r>
            <a:r>
              <a:rPr lang="en-US" b="0" dirty="0"/>
              <a:t> </a:t>
            </a:r>
            <a:r>
              <a:rPr lang="en-US" b="0" dirty="0" err="1"/>
              <a:t>hướng</a:t>
            </a:r>
            <a:endParaRPr lang="en-US" b="0" dirty="0"/>
          </a:p>
          <a:p>
            <a:pPr>
              <a:buFont typeface="Arial" panose="020B0604020202020204" pitchFamily="34" charset="0"/>
              <a:buChar char="•"/>
            </a:pPr>
            <a:r>
              <a:rPr lang="en-US" b="0" dirty="0"/>
              <a:t>Trình </a:t>
            </a:r>
            <a:r>
              <a:rPr lang="en-US" b="0" dirty="0" err="1"/>
              <a:t>bày</a:t>
            </a:r>
            <a:r>
              <a:rPr lang="en-US" b="0" dirty="0"/>
              <a:t> </a:t>
            </a:r>
            <a:r>
              <a:rPr lang="en-US" b="0" dirty="0" err="1"/>
              <a:t>về</a:t>
            </a:r>
            <a:r>
              <a:rPr lang="en-US" b="0" dirty="0"/>
              <a:t> </a:t>
            </a:r>
            <a:r>
              <a:rPr lang="en-US" b="0" dirty="0" err="1" smtClean="0"/>
              <a:t>Phân</a:t>
            </a:r>
            <a:r>
              <a:rPr lang="en-US" b="0" dirty="0" smtClean="0"/>
              <a:t> </a:t>
            </a:r>
            <a:r>
              <a:rPr lang="en-US" b="0" dirty="0" err="1"/>
              <a:t>tích</a:t>
            </a:r>
            <a:r>
              <a:rPr lang="en-US" b="0" dirty="0"/>
              <a:t> </a:t>
            </a:r>
            <a:r>
              <a:rPr lang="en-US" b="0" dirty="0" err="1"/>
              <a:t>cơ</a:t>
            </a:r>
            <a:r>
              <a:rPr lang="en-US" b="0" dirty="0"/>
              <a:t> </a:t>
            </a:r>
            <a:r>
              <a:rPr lang="en-US" b="0" dirty="0" err="1"/>
              <a:t>cấu</a:t>
            </a:r>
            <a:endParaRPr lang="en-US" b="0" dirty="0"/>
          </a:p>
          <a:p>
            <a:pPr>
              <a:buFont typeface="Arial" panose="020B0604020202020204" pitchFamily="34" charset="0"/>
              <a:buChar char="•"/>
            </a:pPr>
            <a:r>
              <a:rPr lang="en-US" b="0" dirty="0"/>
              <a:t>Trình </a:t>
            </a:r>
            <a:r>
              <a:rPr lang="en-US" b="0" dirty="0" err="1"/>
              <a:t>bày</a:t>
            </a:r>
            <a:r>
              <a:rPr lang="en-US" b="0" dirty="0"/>
              <a:t> </a:t>
            </a:r>
            <a:r>
              <a:rPr lang="en-US" b="0" dirty="0" err="1"/>
              <a:t>về</a:t>
            </a:r>
            <a:r>
              <a:rPr lang="en-US" b="0" dirty="0"/>
              <a:t> </a:t>
            </a:r>
            <a:r>
              <a:rPr lang="en-US" b="0" dirty="0" err="1" smtClean="0"/>
              <a:t>Phân</a:t>
            </a:r>
            <a:r>
              <a:rPr lang="en-US" b="0" dirty="0" smtClean="0"/>
              <a:t> </a:t>
            </a:r>
            <a:r>
              <a:rPr lang="en-US" b="0" dirty="0" err="1"/>
              <a:t>tích</a:t>
            </a:r>
            <a:r>
              <a:rPr lang="en-US" b="0" dirty="0"/>
              <a:t> </a:t>
            </a:r>
            <a:r>
              <a:rPr lang="en-US" b="0" dirty="0" err="1"/>
              <a:t>tài</a:t>
            </a:r>
            <a:r>
              <a:rPr lang="en-US" b="0" dirty="0"/>
              <a:t> </a:t>
            </a:r>
            <a:r>
              <a:rPr lang="en-US" b="0" dirty="0" err="1"/>
              <a:t>chính</a:t>
            </a:r>
            <a:r>
              <a:rPr lang="en-US" b="0" dirty="0"/>
              <a:t> </a:t>
            </a:r>
            <a:r>
              <a:rPr lang="en-US" b="0" dirty="0" err="1"/>
              <a:t>công</a:t>
            </a:r>
            <a:r>
              <a:rPr lang="en-US" b="0" dirty="0"/>
              <a:t> ty</a:t>
            </a:r>
          </a:p>
          <a:p>
            <a:endParaRPr lang="en-US" b="0" dirty="0" smtClean="0"/>
          </a:p>
        </p:txBody>
      </p:sp>
    </p:spTree>
    <p:extLst>
      <p:ext uri="{BB962C8B-B14F-4D97-AF65-F5344CB8AC3E}">
        <p14:creationId xmlns:p14="http://schemas.microsoft.com/office/powerpoint/2010/main" val="406323071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Phân</a:t>
            </a:r>
            <a:r>
              <a:rPr lang="en-US" dirty="0" smtClean="0"/>
              <a:t> </a:t>
            </a:r>
            <a:r>
              <a:rPr lang="en-US" dirty="0" err="1" smtClean="0"/>
              <a:t>tích</a:t>
            </a:r>
            <a:r>
              <a:rPr lang="en-US" dirty="0" smtClean="0"/>
              <a:t> </a:t>
            </a:r>
            <a:r>
              <a:rPr lang="en-US" dirty="0" err="1" smtClean="0"/>
              <a:t>khả</a:t>
            </a:r>
            <a:r>
              <a:rPr lang="en-US" dirty="0" smtClean="0"/>
              <a:t> </a:t>
            </a:r>
            <a:r>
              <a:rPr lang="en-US" dirty="0" err="1" smtClean="0"/>
              <a:t>năng</a:t>
            </a:r>
            <a:r>
              <a:rPr lang="en-US" dirty="0" smtClean="0"/>
              <a:t> </a:t>
            </a:r>
            <a:r>
              <a:rPr lang="en-US" dirty="0" err="1" smtClean="0"/>
              <a:t>hoàn</a:t>
            </a:r>
            <a:r>
              <a:rPr lang="en-US" dirty="0" smtClean="0"/>
              <a:t> </a:t>
            </a:r>
            <a:r>
              <a:rPr lang="en-US" dirty="0" err="1" smtClean="0"/>
              <a:t>trả</a:t>
            </a:r>
            <a:r>
              <a:rPr lang="en-US" dirty="0" smtClean="0"/>
              <a:t> </a:t>
            </a:r>
            <a:r>
              <a:rPr lang="en-US" dirty="0" err="1" smtClean="0"/>
              <a:t>lãi</a:t>
            </a:r>
            <a:r>
              <a:rPr lang="en-US" dirty="0" smtClean="0"/>
              <a:t> </a:t>
            </a:r>
            <a:r>
              <a:rPr lang="en-US" dirty="0" err="1" smtClean="0"/>
              <a:t>vay</a:t>
            </a:r>
            <a:endParaRPr lang="en-US" dirty="0"/>
          </a:p>
        </p:txBody>
      </p:sp>
      <p:sp>
        <p:nvSpPr>
          <p:cNvPr id="3" name="Content Placeholder 2"/>
          <p:cNvSpPr>
            <a:spLocks noGrp="1"/>
          </p:cNvSpPr>
          <p:nvPr>
            <p:ph idx="1"/>
          </p:nvPr>
        </p:nvSpPr>
        <p:spPr/>
        <p:txBody>
          <a:bodyPr/>
          <a:lstStyle/>
          <a:p>
            <a:pPr algn="just"/>
            <a:r>
              <a:rPr lang="vi-VN" altLang="en-US" b="0" dirty="0"/>
              <a:t>Tỷ số trang trải lãi vay là tỷ số phản ánh mối quan hệ giữa khả năng trang trải chi phí và chi phí tài chính công ty phải gánh chịu. Tỷ số tài chính thường gặp là tỷ số trang trải lãi vay. Đây là chỉ số đo lường khả năng sử dụng lợi nhuận của công ty để thanh toán lãi vay</a:t>
            </a:r>
            <a:r>
              <a:rPr lang="vi-VN" altLang="en-US" b="0" dirty="0" smtClean="0"/>
              <a:t>.</a:t>
            </a:r>
            <a:endParaRPr lang="en-US" altLang="en-US" b="0" dirty="0" smtClean="0"/>
          </a:p>
          <a:p>
            <a:pPr algn="just"/>
            <a:r>
              <a:rPr lang="vi-VN" dirty="0"/>
              <a:t>Tỷ số trang trải lãi vay= Lợi nhuận trước thuế và lãi/Chi phí lãi vay</a:t>
            </a:r>
          </a:p>
          <a:p>
            <a:pPr algn="just"/>
            <a:endParaRPr lang="vi-VN" altLang="en-US" b="0" dirty="0"/>
          </a:p>
          <a:p>
            <a:pPr algn="just"/>
            <a:endParaRPr lang="vi-VN" altLang="en-US" b="0" dirty="0"/>
          </a:p>
          <a:p>
            <a:endParaRPr lang="en-US" b="0" dirty="0"/>
          </a:p>
        </p:txBody>
      </p:sp>
    </p:spTree>
    <p:extLst>
      <p:ext uri="{BB962C8B-B14F-4D97-AF65-F5344CB8AC3E}">
        <p14:creationId xmlns:p14="http://schemas.microsoft.com/office/powerpoint/2010/main" val="2627153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Phân</a:t>
            </a:r>
            <a:r>
              <a:rPr lang="en-US" dirty="0" smtClean="0"/>
              <a:t> </a:t>
            </a:r>
            <a:r>
              <a:rPr lang="en-US" dirty="0" err="1" smtClean="0"/>
              <a:t>tích</a:t>
            </a:r>
            <a:r>
              <a:rPr lang="en-US" dirty="0" smtClean="0"/>
              <a:t> </a:t>
            </a:r>
            <a:r>
              <a:rPr lang="en-US" dirty="0" err="1" smtClean="0"/>
              <a:t>tỷ</a:t>
            </a:r>
            <a:r>
              <a:rPr lang="en-US" dirty="0" smtClean="0"/>
              <a:t> </a:t>
            </a:r>
            <a:r>
              <a:rPr lang="en-US" dirty="0" err="1" smtClean="0"/>
              <a:t>số</a:t>
            </a:r>
            <a:r>
              <a:rPr lang="en-US" dirty="0" smtClean="0"/>
              <a:t> </a:t>
            </a:r>
            <a:r>
              <a:rPr lang="en-US" dirty="0" err="1" smtClean="0"/>
              <a:t>hiệu</a:t>
            </a:r>
            <a:r>
              <a:rPr lang="en-US" dirty="0" smtClean="0"/>
              <a:t> </a:t>
            </a:r>
            <a:r>
              <a:rPr lang="en-US" dirty="0" err="1" smtClean="0"/>
              <a:t>quả</a:t>
            </a:r>
            <a:r>
              <a:rPr lang="en-US" dirty="0" smtClean="0"/>
              <a:t> </a:t>
            </a:r>
            <a:r>
              <a:rPr lang="en-US" dirty="0" err="1" smtClean="0"/>
              <a:t>hoạt</a:t>
            </a:r>
            <a:r>
              <a:rPr lang="en-US" dirty="0" smtClean="0"/>
              <a:t> </a:t>
            </a:r>
            <a:r>
              <a:rPr lang="en-US" dirty="0" err="1" smtClean="0"/>
              <a:t>động</a:t>
            </a:r>
            <a:endParaRPr lang="en-US" dirty="0"/>
          </a:p>
        </p:txBody>
      </p:sp>
      <p:sp>
        <p:nvSpPr>
          <p:cNvPr id="3" name="Content Placeholder 2"/>
          <p:cNvSpPr>
            <a:spLocks noGrp="1"/>
          </p:cNvSpPr>
          <p:nvPr>
            <p:ph idx="1"/>
          </p:nvPr>
        </p:nvSpPr>
        <p:spPr/>
        <p:txBody>
          <a:bodyPr/>
          <a:lstStyle/>
          <a:p>
            <a:pPr algn="just"/>
            <a:r>
              <a:rPr lang="vi-VN" altLang="en-US" b="0" dirty="0"/>
              <a:t>Tỷ số hoạt động là những tỷ số tài chính được xác định dựa vào thông tin rút ra từ bản cân đối tài sản lẫn báo cáo kết quả hoạt động kinh doanh. </a:t>
            </a:r>
            <a:endParaRPr lang="en-US" altLang="en-US" b="0" dirty="0" smtClean="0"/>
          </a:p>
          <a:p>
            <a:pPr algn="just"/>
            <a:r>
              <a:rPr lang="vi-VN" altLang="en-US" b="0" dirty="0" smtClean="0"/>
              <a:t>Các </a:t>
            </a:r>
            <a:r>
              <a:rPr lang="vi-VN" altLang="en-US" b="0" dirty="0"/>
              <a:t>tỷ số này đo lường hiệu quả hoạt động sản xuất kinh doanh của công ty.</a:t>
            </a:r>
          </a:p>
          <a:p>
            <a:pPr algn="just">
              <a:buNone/>
            </a:pPr>
            <a:r>
              <a:rPr lang="vi-VN" altLang="en-US" dirty="0"/>
              <a:t>	</a:t>
            </a:r>
          </a:p>
          <a:p>
            <a:endParaRPr lang="en-US" dirty="0"/>
          </a:p>
        </p:txBody>
      </p:sp>
    </p:spTree>
    <p:extLst>
      <p:ext uri="{BB962C8B-B14F-4D97-AF65-F5344CB8AC3E}">
        <p14:creationId xmlns:p14="http://schemas.microsoft.com/office/powerpoint/2010/main" val="18801952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Phân</a:t>
            </a:r>
            <a:r>
              <a:rPr lang="en-US" dirty="0"/>
              <a:t> </a:t>
            </a:r>
            <a:r>
              <a:rPr lang="en-US" dirty="0" err="1"/>
              <a:t>tích</a:t>
            </a:r>
            <a:r>
              <a:rPr lang="en-US" dirty="0"/>
              <a:t> </a:t>
            </a:r>
            <a:r>
              <a:rPr lang="en-US" dirty="0" err="1"/>
              <a:t>tỷ</a:t>
            </a:r>
            <a:r>
              <a:rPr lang="en-US" dirty="0"/>
              <a:t> </a:t>
            </a:r>
            <a:r>
              <a:rPr lang="en-US" dirty="0" err="1"/>
              <a:t>số</a:t>
            </a:r>
            <a:r>
              <a:rPr lang="en-US" dirty="0"/>
              <a:t> </a:t>
            </a:r>
            <a:r>
              <a:rPr lang="en-US" dirty="0" err="1"/>
              <a:t>hiệu</a:t>
            </a:r>
            <a:r>
              <a:rPr lang="en-US" dirty="0"/>
              <a:t> </a:t>
            </a:r>
            <a:r>
              <a:rPr lang="en-US" dirty="0" err="1"/>
              <a:t>quả</a:t>
            </a:r>
            <a:r>
              <a:rPr lang="en-US" dirty="0"/>
              <a:t> </a:t>
            </a:r>
            <a:r>
              <a:rPr lang="en-US" dirty="0" err="1"/>
              <a:t>hoạt</a:t>
            </a:r>
            <a:r>
              <a:rPr lang="en-US" dirty="0"/>
              <a:t> </a:t>
            </a:r>
            <a:r>
              <a:rPr lang="en-US" dirty="0" err="1"/>
              <a:t>động</a:t>
            </a:r>
            <a:endParaRPr lang="en-US" dirty="0"/>
          </a:p>
        </p:txBody>
      </p:sp>
      <p:sp>
        <p:nvSpPr>
          <p:cNvPr id="3" name="Content Placeholder 2"/>
          <p:cNvSpPr>
            <a:spLocks noGrp="1"/>
          </p:cNvSpPr>
          <p:nvPr>
            <p:ph idx="1"/>
          </p:nvPr>
        </p:nvSpPr>
        <p:spPr/>
        <p:txBody>
          <a:bodyPr/>
          <a:lstStyle/>
          <a:p>
            <a:r>
              <a:rPr lang="vi-VN" altLang="en-US" i="1" dirty="0"/>
              <a:t>Tỷ số hoạt động </a:t>
            </a:r>
            <a:r>
              <a:rPr lang="en-US" altLang="en-US" i="1" dirty="0" err="1"/>
              <a:t>khoản</a:t>
            </a:r>
            <a:r>
              <a:rPr lang="en-US" altLang="en-US" i="1" dirty="0"/>
              <a:t> </a:t>
            </a:r>
            <a:r>
              <a:rPr lang="vi-VN" altLang="en-US" i="1" dirty="0"/>
              <a:t>phải thu:</a:t>
            </a:r>
          </a:p>
          <a:p>
            <a:pPr algn="just">
              <a:buNone/>
            </a:pPr>
            <a:r>
              <a:rPr lang="vi-VN" altLang="en-US" dirty="0"/>
              <a:t>	</a:t>
            </a:r>
            <a:r>
              <a:rPr lang="vi-VN" altLang="en-US" b="0" dirty="0"/>
              <a:t>Tỷ số này cho chúng ta cái nhìn sâu vào chất lượng các khoản phải thu và hiệu quả thu hồi nợ của công ty, nó thường được biểu hiện dưới dạng vòng quay khoản phải thu.</a:t>
            </a:r>
          </a:p>
          <a:p>
            <a:pPr algn="just"/>
            <a:r>
              <a:rPr lang="en-US" b="0" dirty="0"/>
              <a:t>Vòng quay các </a:t>
            </a:r>
            <a:r>
              <a:rPr lang="en-US" b="0" dirty="0" err="1"/>
              <a:t>khoản</a:t>
            </a:r>
            <a:r>
              <a:rPr lang="en-US" b="0" dirty="0"/>
              <a:t> </a:t>
            </a:r>
            <a:r>
              <a:rPr lang="vi-VN" b="0" dirty="0"/>
              <a:t> phải thu = Doanh thu bán chịu ròng hàng năm/Bình quân giá trị các khoản phải </a:t>
            </a:r>
            <a:r>
              <a:rPr lang="vi-VN" b="0" dirty="0" smtClean="0"/>
              <a:t>thu</a:t>
            </a:r>
            <a:endParaRPr lang="en-US" b="0" dirty="0" smtClean="0"/>
          </a:p>
          <a:p>
            <a:r>
              <a:rPr lang="vi-VN" altLang="en-US" b="0" dirty="0"/>
              <a:t>Kỳ thu tiền bình </a:t>
            </a:r>
            <a:r>
              <a:rPr lang="vi-VN" altLang="en-US" b="0" dirty="0" smtClean="0"/>
              <a:t>quân</a:t>
            </a:r>
            <a:r>
              <a:rPr lang="en-US" altLang="en-US" b="0" dirty="0"/>
              <a:t> = Kỳ </a:t>
            </a:r>
            <a:r>
              <a:rPr lang="en-US" altLang="en-US" b="0" dirty="0" err="1"/>
              <a:t>thu</a:t>
            </a:r>
            <a:r>
              <a:rPr lang="en-US" altLang="en-US" b="0" dirty="0"/>
              <a:t> </a:t>
            </a:r>
            <a:r>
              <a:rPr lang="en-US" altLang="en-US" b="0" dirty="0" err="1"/>
              <a:t>tiền</a:t>
            </a:r>
            <a:r>
              <a:rPr lang="en-US" altLang="en-US" b="0" dirty="0"/>
              <a:t> </a:t>
            </a:r>
            <a:r>
              <a:rPr lang="en-US" altLang="en-US" b="0" dirty="0" err="1"/>
              <a:t>bình</a:t>
            </a:r>
            <a:r>
              <a:rPr lang="en-US" altLang="en-US" b="0" dirty="0"/>
              <a:t> </a:t>
            </a:r>
            <a:r>
              <a:rPr lang="en-US" altLang="en-US" b="0" dirty="0" err="1"/>
              <a:t>quân</a:t>
            </a:r>
            <a:r>
              <a:rPr lang="en-US" altLang="en-US" b="0" dirty="0"/>
              <a:t>= Số </a:t>
            </a:r>
            <a:r>
              <a:rPr lang="en-US" altLang="en-US" b="0" dirty="0" err="1"/>
              <a:t>ngày</a:t>
            </a:r>
            <a:r>
              <a:rPr lang="en-US" altLang="en-US" b="0" dirty="0"/>
              <a:t> </a:t>
            </a:r>
            <a:r>
              <a:rPr lang="en-US" altLang="en-US" b="0" dirty="0" err="1"/>
              <a:t>trong</a:t>
            </a:r>
            <a:r>
              <a:rPr lang="en-US" altLang="en-US" b="0" dirty="0"/>
              <a:t> </a:t>
            </a:r>
            <a:r>
              <a:rPr lang="en-US" altLang="en-US" b="0" dirty="0" err="1"/>
              <a:t>năm</a:t>
            </a:r>
            <a:r>
              <a:rPr lang="en-US" altLang="en-US" b="0" dirty="0"/>
              <a:t>/Số </a:t>
            </a:r>
            <a:r>
              <a:rPr lang="en-US" altLang="en-US" b="0" dirty="0" err="1"/>
              <a:t>vòng</a:t>
            </a:r>
            <a:r>
              <a:rPr lang="en-US" altLang="en-US" b="0" dirty="0"/>
              <a:t> quay </a:t>
            </a:r>
            <a:r>
              <a:rPr lang="en-US" altLang="en-US" b="0" dirty="0" err="1"/>
              <a:t>khoản</a:t>
            </a:r>
            <a:r>
              <a:rPr lang="en-US" altLang="en-US" b="0" dirty="0"/>
              <a:t> </a:t>
            </a:r>
            <a:r>
              <a:rPr lang="en-US" altLang="en-US" b="0" dirty="0" err="1"/>
              <a:t>phải</a:t>
            </a:r>
            <a:r>
              <a:rPr lang="en-US" altLang="en-US" b="0" dirty="0"/>
              <a:t> </a:t>
            </a:r>
            <a:r>
              <a:rPr lang="en-US" altLang="en-US" b="0" dirty="0" err="1"/>
              <a:t>thu</a:t>
            </a:r>
            <a:endParaRPr lang="en-US" altLang="en-US" b="0" dirty="0"/>
          </a:p>
          <a:p>
            <a:endParaRPr lang="vi-VN" b="0" dirty="0"/>
          </a:p>
          <a:p>
            <a:endParaRPr lang="en-US" dirty="0"/>
          </a:p>
        </p:txBody>
      </p:sp>
    </p:spTree>
    <p:extLst>
      <p:ext uri="{BB962C8B-B14F-4D97-AF65-F5344CB8AC3E}">
        <p14:creationId xmlns:p14="http://schemas.microsoft.com/office/powerpoint/2010/main" val="19494027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Phân</a:t>
            </a:r>
            <a:r>
              <a:rPr lang="en-US" dirty="0"/>
              <a:t> </a:t>
            </a:r>
            <a:r>
              <a:rPr lang="en-US" dirty="0" err="1"/>
              <a:t>tích</a:t>
            </a:r>
            <a:r>
              <a:rPr lang="en-US" dirty="0"/>
              <a:t> </a:t>
            </a:r>
            <a:r>
              <a:rPr lang="en-US" dirty="0" err="1"/>
              <a:t>tỷ</a:t>
            </a:r>
            <a:r>
              <a:rPr lang="en-US" dirty="0"/>
              <a:t> </a:t>
            </a:r>
            <a:r>
              <a:rPr lang="en-US" dirty="0" err="1"/>
              <a:t>số</a:t>
            </a:r>
            <a:r>
              <a:rPr lang="en-US" dirty="0"/>
              <a:t> </a:t>
            </a:r>
            <a:r>
              <a:rPr lang="en-US" dirty="0" err="1"/>
              <a:t>hiệu</a:t>
            </a:r>
            <a:r>
              <a:rPr lang="en-US" dirty="0"/>
              <a:t> </a:t>
            </a:r>
            <a:r>
              <a:rPr lang="en-US" dirty="0" err="1"/>
              <a:t>quả</a:t>
            </a:r>
            <a:r>
              <a:rPr lang="en-US" dirty="0"/>
              <a:t> </a:t>
            </a:r>
            <a:r>
              <a:rPr lang="en-US" dirty="0" err="1"/>
              <a:t>hoạt</a:t>
            </a:r>
            <a:r>
              <a:rPr lang="en-US" dirty="0"/>
              <a:t> </a:t>
            </a:r>
            <a:r>
              <a:rPr lang="en-US" dirty="0" err="1"/>
              <a:t>động</a:t>
            </a:r>
            <a:endParaRPr lang="en-US" dirty="0"/>
          </a:p>
        </p:txBody>
      </p:sp>
      <p:sp>
        <p:nvSpPr>
          <p:cNvPr id="3" name="Content Placeholder 2"/>
          <p:cNvSpPr>
            <a:spLocks noGrp="1"/>
          </p:cNvSpPr>
          <p:nvPr>
            <p:ph idx="1"/>
          </p:nvPr>
        </p:nvSpPr>
        <p:spPr/>
        <p:txBody>
          <a:bodyPr/>
          <a:lstStyle/>
          <a:p>
            <a:r>
              <a:rPr lang="vi-VN" altLang="en-US" i="1" dirty="0"/>
              <a:t>Tỷ số hoạt động phải trả:</a:t>
            </a:r>
          </a:p>
          <a:p>
            <a:pPr algn="just">
              <a:buNone/>
            </a:pPr>
            <a:r>
              <a:rPr lang="vi-VN" altLang="en-US" dirty="0"/>
              <a:t>	</a:t>
            </a:r>
            <a:r>
              <a:rPr lang="vi-VN" altLang="en-US" b="0" dirty="0"/>
              <a:t>Tỷ số này đo lường uy tín của công ty trong việc trả nợ đúng hạn. </a:t>
            </a:r>
          </a:p>
          <a:p>
            <a:pPr algn="just"/>
            <a:r>
              <a:rPr lang="en-US" b="0" dirty="0" smtClean="0"/>
              <a:t>Vòng quay các </a:t>
            </a:r>
            <a:r>
              <a:rPr lang="en-US" b="0" dirty="0" err="1" smtClean="0"/>
              <a:t>khoản</a:t>
            </a:r>
            <a:r>
              <a:rPr lang="vi-VN" b="0" dirty="0" smtClean="0"/>
              <a:t> phải trả = Doanh thu mua chịu ròng hàng năm/Bình quân giá trị các khoản phải trả</a:t>
            </a:r>
            <a:endParaRPr lang="en-US" b="0" dirty="0" smtClean="0"/>
          </a:p>
          <a:p>
            <a:pPr algn="just"/>
            <a:r>
              <a:rPr lang="vi-VN" altLang="en-US" b="0" i="1" dirty="0"/>
              <a:t>Kỳ trả tiền bình </a:t>
            </a:r>
            <a:r>
              <a:rPr lang="vi-VN" altLang="en-US" b="0" i="1" dirty="0" smtClean="0"/>
              <a:t>quân</a:t>
            </a:r>
            <a:r>
              <a:rPr lang="en-US" altLang="en-US" b="0" i="1" dirty="0" smtClean="0"/>
              <a:t> = </a:t>
            </a:r>
            <a:r>
              <a:rPr lang="vi-VN" b="0" dirty="0"/>
              <a:t>Kỳ trả tiền bình quân= Số ngày trong năm/Số vòng quay các khoản phải trả</a:t>
            </a:r>
          </a:p>
          <a:p>
            <a:endParaRPr lang="vi-VN" altLang="en-US" i="1" dirty="0"/>
          </a:p>
        </p:txBody>
      </p:sp>
    </p:spTree>
    <p:extLst>
      <p:ext uri="{BB962C8B-B14F-4D97-AF65-F5344CB8AC3E}">
        <p14:creationId xmlns:p14="http://schemas.microsoft.com/office/powerpoint/2010/main" val="25597128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Phân</a:t>
            </a:r>
            <a:r>
              <a:rPr lang="en-US" dirty="0"/>
              <a:t> </a:t>
            </a:r>
            <a:r>
              <a:rPr lang="en-US" dirty="0" err="1"/>
              <a:t>tích</a:t>
            </a:r>
            <a:r>
              <a:rPr lang="en-US" dirty="0"/>
              <a:t> </a:t>
            </a:r>
            <a:r>
              <a:rPr lang="en-US" dirty="0" err="1"/>
              <a:t>tỷ</a:t>
            </a:r>
            <a:r>
              <a:rPr lang="en-US" dirty="0"/>
              <a:t> </a:t>
            </a:r>
            <a:r>
              <a:rPr lang="en-US" dirty="0" err="1"/>
              <a:t>số</a:t>
            </a:r>
            <a:r>
              <a:rPr lang="en-US" dirty="0"/>
              <a:t> </a:t>
            </a:r>
            <a:r>
              <a:rPr lang="en-US" dirty="0" err="1"/>
              <a:t>hiệu</a:t>
            </a:r>
            <a:r>
              <a:rPr lang="en-US" dirty="0"/>
              <a:t> </a:t>
            </a:r>
            <a:r>
              <a:rPr lang="en-US" dirty="0" err="1"/>
              <a:t>quả</a:t>
            </a:r>
            <a:r>
              <a:rPr lang="en-US" dirty="0"/>
              <a:t> </a:t>
            </a:r>
            <a:r>
              <a:rPr lang="en-US" dirty="0" err="1"/>
              <a:t>hoạt</a:t>
            </a:r>
            <a:r>
              <a:rPr lang="en-US" dirty="0"/>
              <a:t> </a:t>
            </a:r>
            <a:r>
              <a:rPr lang="en-US" dirty="0" err="1"/>
              <a:t>động</a:t>
            </a:r>
            <a:endParaRPr lang="en-US" dirty="0"/>
          </a:p>
        </p:txBody>
      </p:sp>
      <p:sp>
        <p:nvSpPr>
          <p:cNvPr id="3" name="Content Placeholder 2"/>
          <p:cNvSpPr>
            <a:spLocks noGrp="1"/>
          </p:cNvSpPr>
          <p:nvPr>
            <p:ph idx="1"/>
          </p:nvPr>
        </p:nvSpPr>
        <p:spPr/>
        <p:txBody>
          <a:bodyPr/>
          <a:lstStyle/>
          <a:p>
            <a:r>
              <a:rPr lang="vi-VN" altLang="en-US" i="1" dirty="0"/>
              <a:t>Tỷ số hoạt động tồn kho:</a:t>
            </a:r>
          </a:p>
          <a:p>
            <a:pPr algn="just">
              <a:buNone/>
            </a:pPr>
            <a:r>
              <a:rPr lang="vi-VN" altLang="en-US" b="0" dirty="0"/>
              <a:t>	Để đánh giá hiệu quả quản lý tồn kho của công ty chúng ta có thể sử dụng tỷ số hoạt động tồn kho. Tỷ số này có thể tính bằng chỉ tiêu số vòng quay hàng tồn kho trong 1 năm hoặc số ngày tồn kho</a:t>
            </a:r>
            <a:r>
              <a:rPr lang="vi-VN" altLang="en-US" b="0" dirty="0" smtClean="0"/>
              <a:t>.</a:t>
            </a:r>
            <a:endParaRPr lang="en-US" altLang="en-US" b="0" dirty="0" smtClean="0"/>
          </a:p>
          <a:p>
            <a:pPr algn="just">
              <a:buNone/>
            </a:pPr>
            <a:r>
              <a:rPr lang="en-US" b="0" dirty="0" smtClean="0"/>
              <a:t>	</a:t>
            </a:r>
            <a:r>
              <a:rPr lang="vi-VN" b="0" dirty="0" smtClean="0"/>
              <a:t>Vòng </a:t>
            </a:r>
            <a:r>
              <a:rPr lang="vi-VN" b="0" dirty="0"/>
              <a:t>quay hàng tồn kho= Giá vốn hàng bán/Bình quân giá trị hàng tồn kho</a:t>
            </a:r>
          </a:p>
          <a:p>
            <a:pPr marL="0" indent="0">
              <a:buNone/>
            </a:pPr>
            <a:r>
              <a:rPr lang="en-US" dirty="0" smtClean="0"/>
              <a:t>	</a:t>
            </a:r>
            <a:r>
              <a:rPr lang="vi-VN" b="0" dirty="0" smtClean="0"/>
              <a:t>Số </a:t>
            </a:r>
            <a:r>
              <a:rPr lang="vi-VN" b="0" dirty="0"/>
              <a:t>ngày tồn kho= Số ngày trong năm/Số vòng quay hàng tồn kho</a:t>
            </a:r>
          </a:p>
          <a:p>
            <a:endParaRPr lang="vi-VN" altLang="en-US" i="1" dirty="0"/>
          </a:p>
          <a:p>
            <a:endParaRPr lang="vi-VN" altLang="en-US" dirty="0"/>
          </a:p>
          <a:p>
            <a:pPr algn="just">
              <a:buNone/>
            </a:pPr>
            <a:endParaRPr lang="vi-VN" altLang="en-US" dirty="0"/>
          </a:p>
          <a:p>
            <a:endParaRPr lang="en-US" dirty="0"/>
          </a:p>
        </p:txBody>
      </p:sp>
    </p:spTree>
    <p:extLst>
      <p:ext uri="{BB962C8B-B14F-4D97-AF65-F5344CB8AC3E}">
        <p14:creationId xmlns:p14="http://schemas.microsoft.com/office/powerpoint/2010/main" val="35816783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Phân</a:t>
            </a:r>
            <a:r>
              <a:rPr lang="en-US" dirty="0"/>
              <a:t> </a:t>
            </a:r>
            <a:r>
              <a:rPr lang="en-US" dirty="0" err="1"/>
              <a:t>tích</a:t>
            </a:r>
            <a:r>
              <a:rPr lang="en-US" dirty="0"/>
              <a:t> </a:t>
            </a:r>
            <a:r>
              <a:rPr lang="en-US" dirty="0" err="1"/>
              <a:t>tỷ</a:t>
            </a:r>
            <a:r>
              <a:rPr lang="en-US" dirty="0"/>
              <a:t> </a:t>
            </a:r>
            <a:r>
              <a:rPr lang="en-US" dirty="0" err="1"/>
              <a:t>số</a:t>
            </a:r>
            <a:r>
              <a:rPr lang="en-US" dirty="0"/>
              <a:t> </a:t>
            </a:r>
            <a:r>
              <a:rPr lang="en-US" dirty="0" err="1"/>
              <a:t>hiệu</a:t>
            </a:r>
            <a:r>
              <a:rPr lang="en-US" dirty="0"/>
              <a:t> </a:t>
            </a:r>
            <a:r>
              <a:rPr lang="en-US" dirty="0" err="1"/>
              <a:t>quả</a:t>
            </a:r>
            <a:r>
              <a:rPr lang="en-US" dirty="0"/>
              <a:t> </a:t>
            </a:r>
            <a:r>
              <a:rPr lang="en-US" dirty="0" err="1"/>
              <a:t>hoạt</a:t>
            </a:r>
            <a:r>
              <a:rPr lang="en-US" dirty="0"/>
              <a:t> </a:t>
            </a:r>
            <a:r>
              <a:rPr lang="en-US" dirty="0" err="1"/>
              <a:t>động</a:t>
            </a:r>
            <a:endParaRPr lang="en-US" dirty="0"/>
          </a:p>
        </p:txBody>
      </p:sp>
      <p:sp>
        <p:nvSpPr>
          <p:cNvPr id="3" name="Content Placeholder 2"/>
          <p:cNvSpPr>
            <a:spLocks noGrp="1"/>
          </p:cNvSpPr>
          <p:nvPr>
            <p:ph idx="1"/>
          </p:nvPr>
        </p:nvSpPr>
        <p:spPr/>
        <p:txBody>
          <a:bodyPr/>
          <a:lstStyle/>
          <a:p>
            <a:r>
              <a:rPr lang="vi-VN" altLang="en-US" i="1" dirty="0"/>
              <a:t>Tỷ số hoạt động </a:t>
            </a:r>
            <a:r>
              <a:rPr lang="en-US" altLang="en-US" i="1" dirty="0" err="1"/>
              <a:t>tổng</a:t>
            </a:r>
            <a:r>
              <a:rPr lang="en-US" altLang="en-US" i="1" dirty="0"/>
              <a:t> </a:t>
            </a:r>
            <a:r>
              <a:rPr lang="vi-VN" altLang="en-US" i="1" dirty="0"/>
              <a:t>tài sản:</a:t>
            </a:r>
          </a:p>
          <a:p>
            <a:pPr algn="just">
              <a:buNone/>
            </a:pPr>
            <a:r>
              <a:rPr lang="vi-VN" altLang="en-US" dirty="0"/>
              <a:t>	</a:t>
            </a:r>
            <a:r>
              <a:rPr lang="vi-VN" altLang="en-US" b="0" dirty="0"/>
              <a:t>Tỷ số này sử dụng để đánh giá hiệu quả hoạt động của tổng tài sản của công ty. Hiệu quả hoạt động của tổng tài sản được đo bằng chỉ tiêu vòng quay tổng tài sản. Chỉ tiêu này cho biết bình quân mỗi đồng giá trị tài sản của công ty được bao nhiêu đồng doanh thu.</a:t>
            </a:r>
          </a:p>
          <a:p>
            <a:r>
              <a:rPr lang="vi-VN" altLang="en-US" i="1" dirty="0"/>
              <a:t>Vòng quay tổng tài </a:t>
            </a:r>
            <a:r>
              <a:rPr lang="vi-VN" altLang="en-US" i="1" dirty="0" smtClean="0"/>
              <a:t>sản</a:t>
            </a:r>
            <a:r>
              <a:rPr lang="en-US" altLang="en-US" i="1" dirty="0"/>
              <a:t> </a:t>
            </a:r>
            <a:r>
              <a:rPr lang="en-US" altLang="en-US" i="1" dirty="0" smtClean="0"/>
              <a:t>= </a:t>
            </a:r>
            <a:r>
              <a:rPr lang="vi-VN" dirty="0"/>
              <a:t>Doanh thu ròng/Bình quân giá trị tổng tài sản</a:t>
            </a:r>
          </a:p>
          <a:p>
            <a:endParaRPr lang="vi-VN" altLang="en-US" i="1" dirty="0"/>
          </a:p>
        </p:txBody>
      </p:sp>
    </p:spTree>
    <p:extLst>
      <p:ext uri="{BB962C8B-B14F-4D97-AF65-F5344CB8AC3E}">
        <p14:creationId xmlns:p14="http://schemas.microsoft.com/office/powerpoint/2010/main" val="17792818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Phân</a:t>
            </a:r>
            <a:r>
              <a:rPr lang="en-US" dirty="0" smtClean="0"/>
              <a:t> </a:t>
            </a:r>
            <a:r>
              <a:rPr lang="en-US" dirty="0" err="1" smtClean="0"/>
              <a:t>tích</a:t>
            </a:r>
            <a:r>
              <a:rPr lang="en-US" dirty="0" smtClean="0"/>
              <a:t> </a:t>
            </a:r>
            <a:r>
              <a:rPr lang="en-US" dirty="0" err="1" smtClean="0"/>
              <a:t>khả</a:t>
            </a:r>
            <a:r>
              <a:rPr lang="en-US" dirty="0" smtClean="0"/>
              <a:t> </a:t>
            </a:r>
            <a:r>
              <a:rPr lang="en-US" dirty="0" err="1" smtClean="0"/>
              <a:t>năng</a:t>
            </a:r>
            <a:r>
              <a:rPr lang="en-US" dirty="0" smtClean="0"/>
              <a:t> </a:t>
            </a:r>
            <a:r>
              <a:rPr lang="en-US" dirty="0" err="1" smtClean="0"/>
              <a:t>sinh</a:t>
            </a:r>
            <a:r>
              <a:rPr lang="en-US" dirty="0" smtClean="0"/>
              <a:t> </a:t>
            </a:r>
            <a:r>
              <a:rPr lang="en-US" dirty="0" err="1" smtClean="0"/>
              <a:t>lời</a:t>
            </a:r>
            <a:endParaRPr lang="en-US" dirty="0"/>
          </a:p>
        </p:txBody>
      </p:sp>
      <p:sp>
        <p:nvSpPr>
          <p:cNvPr id="3" name="Content Placeholder 2"/>
          <p:cNvSpPr>
            <a:spLocks noGrp="1"/>
          </p:cNvSpPr>
          <p:nvPr>
            <p:ph idx="1"/>
          </p:nvPr>
        </p:nvSpPr>
        <p:spPr/>
        <p:txBody>
          <a:bodyPr/>
          <a:lstStyle/>
          <a:p>
            <a:r>
              <a:rPr lang="vi-VN" altLang="en-US" i="1" dirty="0"/>
              <a:t>Khả năng sinh lợi so với doanh </a:t>
            </a:r>
            <a:r>
              <a:rPr lang="vi-VN" altLang="en-US" i="1" dirty="0" smtClean="0"/>
              <a:t>thu</a:t>
            </a:r>
            <a:r>
              <a:rPr lang="en-US" altLang="en-US" i="1" dirty="0" smtClean="0"/>
              <a:t> (ROS)</a:t>
            </a:r>
            <a:r>
              <a:rPr lang="vi-VN" altLang="en-US" i="1" dirty="0" smtClean="0"/>
              <a:t>:</a:t>
            </a:r>
            <a:endParaRPr lang="vi-VN" altLang="en-US" i="1" dirty="0"/>
          </a:p>
          <a:p>
            <a:pPr algn="just">
              <a:buNone/>
            </a:pPr>
            <a:r>
              <a:rPr lang="vi-VN" altLang="en-US" dirty="0"/>
              <a:t>	</a:t>
            </a:r>
            <a:r>
              <a:rPr lang="vi-VN" altLang="en-US" b="0" dirty="0"/>
              <a:t>Tỷ số này đo lường khả năng sinh lợi so với doanh thu. Thường có thể sử dụng lãi gộp hoặc lãi ròng so với doanh thu nên còn gọi là tỷ suất lãi gộp.</a:t>
            </a:r>
          </a:p>
          <a:p>
            <a:r>
              <a:rPr lang="vi-VN" b="0" dirty="0"/>
              <a:t>Tỷ số lãi </a:t>
            </a:r>
            <a:r>
              <a:rPr lang="en-US" b="0" dirty="0" err="1" smtClean="0"/>
              <a:t>gộp</a:t>
            </a:r>
            <a:r>
              <a:rPr lang="en-US" b="0" dirty="0" smtClean="0"/>
              <a:t> </a:t>
            </a:r>
            <a:r>
              <a:rPr lang="vi-VN" b="0" dirty="0" smtClean="0"/>
              <a:t>= </a:t>
            </a:r>
            <a:r>
              <a:rPr lang="vi-VN" b="0" dirty="0"/>
              <a:t>Lợi nhuận </a:t>
            </a:r>
            <a:r>
              <a:rPr lang="en-US" b="0" dirty="0" err="1" smtClean="0"/>
              <a:t>gộp</a:t>
            </a:r>
            <a:r>
              <a:rPr lang="vi-VN" b="0" dirty="0" smtClean="0"/>
              <a:t>/Doanh </a:t>
            </a:r>
            <a:r>
              <a:rPr lang="vi-VN" b="0" dirty="0"/>
              <a:t>thu thuần</a:t>
            </a:r>
          </a:p>
          <a:p>
            <a:r>
              <a:rPr lang="vi-VN" dirty="0" smtClean="0"/>
              <a:t>Tỷ </a:t>
            </a:r>
            <a:r>
              <a:rPr lang="vi-VN" dirty="0"/>
              <a:t>số lãi </a:t>
            </a:r>
            <a:r>
              <a:rPr lang="vi-VN" dirty="0" smtClean="0"/>
              <a:t>ròng</a:t>
            </a:r>
            <a:r>
              <a:rPr lang="en-US" dirty="0" smtClean="0"/>
              <a:t>  </a:t>
            </a:r>
            <a:r>
              <a:rPr lang="vi-VN" dirty="0" smtClean="0"/>
              <a:t>= </a:t>
            </a:r>
            <a:r>
              <a:rPr lang="vi-VN" dirty="0"/>
              <a:t>Lợi nhuận ròng sau thuế/Doanh thu thuần</a:t>
            </a:r>
          </a:p>
          <a:p>
            <a:endParaRPr lang="en-US" dirty="0"/>
          </a:p>
        </p:txBody>
      </p:sp>
    </p:spTree>
    <p:extLst>
      <p:ext uri="{BB962C8B-B14F-4D97-AF65-F5344CB8AC3E}">
        <p14:creationId xmlns:p14="http://schemas.microsoft.com/office/powerpoint/2010/main" val="25062644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Phân</a:t>
            </a:r>
            <a:r>
              <a:rPr lang="en-US" dirty="0"/>
              <a:t> </a:t>
            </a:r>
            <a:r>
              <a:rPr lang="en-US" dirty="0" err="1"/>
              <a:t>tích</a:t>
            </a:r>
            <a:r>
              <a:rPr lang="en-US" dirty="0"/>
              <a:t> </a:t>
            </a:r>
            <a:r>
              <a:rPr lang="en-US" dirty="0" err="1"/>
              <a:t>khả</a:t>
            </a:r>
            <a:r>
              <a:rPr lang="en-US" dirty="0"/>
              <a:t> </a:t>
            </a:r>
            <a:r>
              <a:rPr lang="en-US" dirty="0" err="1"/>
              <a:t>năng</a:t>
            </a:r>
            <a:r>
              <a:rPr lang="en-US" dirty="0"/>
              <a:t> </a:t>
            </a:r>
            <a:r>
              <a:rPr lang="en-US" dirty="0" err="1"/>
              <a:t>sinh</a:t>
            </a:r>
            <a:r>
              <a:rPr lang="en-US" dirty="0"/>
              <a:t> </a:t>
            </a:r>
            <a:r>
              <a:rPr lang="en-US" dirty="0" err="1"/>
              <a:t>lời</a:t>
            </a:r>
            <a:endParaRPr lang="en-US" dirty="0"/>
          </a:p>
        </p:txBody>
      </p:sp>
      <p:sp>
        <p:nvSpPr>
          <p:cNvPr id="3" name="Content Placeholder 2"/>
          <p:cNvSpPr>
            <a:spLocks noGrp="1"/>
          </p:cNvSpPr>
          <p:nvPr>
            <p:ph idx="1"/>
          </p:nvPr>
        </p:nvSpPr>
        <p:spPr/>
        <p:txBody>
          <a:bodyPr/>
          <a:lstStyle/>
          <a:p>
            <a:r>
              <a:rPr lang="vi-VN" altLang="en-US" i="1" dirty="0"/>
              <a:t>Khả năng sinh lợi so với tài </a:t>
            </a:r>
            <a:r>
              <a:rPr lang="vi-VN" altLang="en-US" i="1" dirty="0" smtClean="0"/>
              <a:t>sản</a:t>
            </a:r>
            <a:r>
              <a:rPr lang="en-US" altLang="en-US" i="1" dirty="0" smtClean="0"/>
              <a:t> (ROA)</a:t>
            </a:r>
            <a:r>
              <a:rPr lang="vi-VN" altLang="en-US" i="1" dirty="0" smtClean="0"/>
              <a:t>:</a:t>
            </a:r>
            <a:endParaRPr lang="vi-VN" altLang="en-US" i="1" dirty="0"/>
          </a:p>
          <a:p>
            <a:pPr algn="just">
              <a:buNone/>
            </a:pPr>
            <a:r>
              <a:rPr lang="vi-VN" altLang="en-US" b="0" dirty="0"/>
              <a:t>	Tỷ số này đo lường khả năng sinh lợi so với tài sản, hay tỷ số này cho biết mỗi đồng giá trị tài sản của công ty tạo ra bao nhiêu đồng lợi nhuận. Lợi nhuận sử dụng trong công thức tính toán có thể là lợi nhuận trước thuế hoặc lợi nhuận ròng sau thuế, tùy theo chỉ tiêu phân tích</a:t>
            </a:r>
            <a:r>
              <a:rPr lang="vi-VN" altLang="en-US" b="0" dirty="0" smtClean="0"/>
              <a:t>.</a:t>
            </a:r>
            <a:endParaRPr lang="en-US" altLang="en-US" b="0" dirty="0" smtClean="0"/>
          </a:p>
          <a:p>
            <a:pPr algn="just">
              <a:buNone/>
            </a:pPr>
            <a:r>
              <a:rPr lang="en-US" dirty="0" smtClean="0"/>
              <a:t>	</a:t>
            </a:r>
            <a:r>
              <a:rPr lang="vi-VN" dirty="0" smtClean="0"/>
              <a:t>Tỷ </a:t>
            </a:r>
            <a:r>
              <a:rPr lang="vi-VN" dirty="0"/>
              <a:t>số lãi ròng so với tài sản (ROA)= Lợi nhuận ròng sau thuế/Giá trị tổng tài sản</a:t>
            </a:r>
          </a:p>
          <a:p>
            <a:pPr algn="just">
              <a:buNone/>
            </a:pPr>
            <a:endParaRPr lang="vi-VN" altLang="en-US" b="0" dirty="0"/>
          </a:p>
          <a:p>
            <a:pPr algn="just">
              <a:buNone/>
            </a:pPr>
            <a:endParaRPr lang="vi-VN" altLang="en-US" b="0" dirty="0"/>
          </a:p>
          <a:p>
            <a:endParaRPr lang="en-US" b="0" dirty="0"/>
          </a:p>
        </p:txBody>
      </p:sp>
    </p:spTree>
    <p:extLst>
      <p:ext uri="{BB962C8B-B14F-4D97-AF65-F5344CB8AC3E}">
        <p14:creationId xmlns:p14="http://schemas.microsoft.com/office/powerpoint/2010/main" val="30499249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Phân</a:t>
            </a:r>
            <a:r>
              <a:rPr lang="en-US" dirty="0"/>
              <a:t> </a:t>
            </a:r>
            <a:r>
              <a:rPr lang="en-US" dirty="0" err="1"/>
              <a:t>tích</a:t>
            </a:r>
            <a:r>
              <a:rPr lang="en-US" dirty="0"/>
              <a:t> </a:t>
            </a:r>
            <a:r>
              <a:rPr lang="en-US" dirty="0" err="1"/>
              <a:t>khả</a:t>
            </a:r>
            <a:r>
              <a:rPr lang="en-US" dirty="0"/>
              <a:t> </a:t>
            </a:r>
            <a:r>
              <a:rPr lang="en-US" dirty="0" err="1"/>
              <a:t>năng</a:t>
            </a:r>
            <a:r>
              <a:rPr lang="en-US" dirty="0"/>
              <a:t> </a:t>
            </a:r>
            <a:r>
              <a:rPr lang="en-US" dirty="0" err="1"/>
              <a:t>sinh</a:t>
            </a:r>
            <a:r>
              <a:rPr lang="en-US" dirty="0"/>
              <a:t> </a:t>
            </a:r>
            <a:r>
              <a:rPr lang="en-US" dirty="0" err="1"/>
              <a:t>lời</a:t>
            </a:r>
            <a:endParaRPr lang="en-US" dirty="0"/>
          </a:p>
        </p:txBody>
      </p:sp>
      <p:sp>
        <p:nvSpPr>
          <p:cNvPr id="3" name="Content Placeholder 2"/>
          <p:cNvSpPr>
            <a:spLocks noGrp="1"/>
          </p:cNvSpPr>
          <p:nvPr>
            <p:ph idx="1"/>
          </p:nvPr>
        </p:nvSpPr>
        <p:spPr/>
        <p:txBody>
          <a:bodyPr/>
          <a:lstStyle/>
          <a:p>
            <a:r>
              <a:rPr lang="en-US" altLang="en-US" dirty="0"/>
              <a:t>Khả </a:t>
            </a:r>
            <a:r>
              <a:rPr lang="en-US" altLang="en-US" dirty="0" err="1"/>
              <a:t>năng</a:t>
            </a:r>
            <a:r>
              <a:rPr lang="en-US" altLang="en-US" dirty="0"/>
              <a:t> </a:t>
            </a:r>
            <a:r>
              <a:rPr lang="en-US" altLang="en-US" dirty="0" err="1"/>
              <a:t>sinh</a:t>
            </a:r>
            <a:r>
              <a:rPr lang="en-US" altLang="en-US" dirty="0"/>
              <a:t> </a:t>
            </a:r>
            <a:r>
              <a:rPr lang="en-US" altLang="en-US" dirty="0" err="1"/>
              <a:t>lợi</a:t>
            </a:r>
            <a:r>
              <a:rPr lang="en-US" altLang="en-US" dirty="0"/>
              <a:t> so </a:t>
            </a:r>
            <a:r>
              <a:rPr lang="en-US" altLang="en-US" dirty="0" err="1"/>
              <a:t>với</a:t>
            </a:r>
            <a:r>
              <a:rPr lang="en-US" altLang="en-US" dirty="0"/>
              <a:t> </a:t>
            </a:r>
            <a:r>
              <a:rPr lang="en-US" altLang="en-US" dirty="0" err="1"/>
              <a:t>vốn</a:t>
            </a:r>
            <a:r>
              <a:rPr lang="en-US" altLang="en-US" dirty="0"/>
              <a:t> </a:t>
            </a:r>
            <a:r>
              <a:rPr lang="en-US" altLang="en-US" dirty="0" err="1"/>
              <a:t>chủ</a:t>
            </a:r>
            <a:r>
              <a:rPr lang="en-US" altLang="en-US" dirty="0"/>
              <a:t> </a:t>
            </a:r>
            <a:r>
              <a:rPr lang="en-US" altLang="en-US" dirty="0" err="1"/>
              <a:t>sở</a:t>
            </a:r>
            <a:r>
              <a:rPr lang="en-US" altLang="en-US" dirty="0"/>
              <a:t> </a:t>
            </a:r>
            <a:r>
              <a:rPr lang="en-US" altLang="en-US" dirty="0" err="1" smtClean="0"/>
              <a:t>hữu</a:t>
            </a:r>
            <a:r>
              <a:rPr lang="en-US" altLang="en-US" dirty="0" smtClean="0"/>
              <a:t> (ROE):</a:t>
            </a:r>
            <a:endParaRPr lang="en-US" altLang="en-US" dirty="0"/>
          </a:p>
          <a:p>
            <a:r>
              <a:rPr lang="en-US" altLang="en-US" b="0" dirty="0" err="1"/>
              <a:t>Tỷ</a:t>
            </a:r>
            <a:r>
              <a:rPr lang="en-US" altLang="en-US" b="0" dirty="0"/>
              <a:t> </a:t>
            </a:r>
            <a:r>
              <a:rPr lang="en-US" altLang="en-US" b="0" dirty="0" err="1"/>
              <a:t>số</a:t>
            </a:r>
            <a:r>
              <a:rPr lang="en-US" altLang="en-US" b="0" dirty="0"/>
              <a:t> </a:t>
            </a:r>
            <a:r>
              <a:rPr lang="en-US" altLang="en-US" b="0" dirty="0" err="1"/>
              <a:t>này</a:t>
            </a:r>
            <a:r>
              <a:rPr lang="en-US" altLang="en-US" b="0" dirty="0"/>
              <a:t> </a:t>
            </a:r>
            <a:r>
              <a:rPr lang="en-US" altLang="en-US" b="0" dirty="0" err="1"/>
              <a:t>đo</a:t>
            </a:r>
            <a:r>
              <a:rPr lang="en-US" altLang="en-US" b="0" dirty="0"/>
              <a:t> </a:t>
            </a:r>
            <a:r>
              <a:rPr lang="en-US" altLang="en-US" b="0" dirty="0" err="1"/>
              <a:t>lường</a:t>
            </a:r>
            <a:r>
              <a:rPr lang="en-US" altLang="en-US" b="0" dirty="0"/>
              <a:t> </a:t>
            </a:r>
            <a:r>
              <a:rPr lang="en-US" altLang="en-US" b="0" dirty="0" err="1"/>
              <a:t>khả</a:t>
            </a:r>
            <a:r>
              <a:rPr lang="en-US" altLang="en-US" b="0" dirty="0"/>
              <a:t> </a:t>
            </a:r>
            <a:r>
              <a:rPr lang="en-US" altLang="en-US" b="0" dirty="0" err="1"/>
              <a:t>năng</a:t>
            </a:r>
            <a:r>
              <a:rPr lang="en-US" altLang="en-US" b="0" dirty="0"/>
              <a:t> </a:t>
            </a:r>
            <a:r>
              <a:rPr lang="en-US" altLang="en-US" b="0" dirty="0" err="1"/>
              <a:t>sinh</a:t>
            </a:r>
            <a:r>
              <a:rPr lang="en-US" altLang="en-US" b="0" dirty="0"/>
              <a:t> </a:t>
            </a:r>
            <a:r>
              <a:rPr lang="en-US" altLang="en-US" b="0" dirty="0" err="1"/>
              <a:t>lời</a:t>
            </a:r>
            <a:r>
              <a:rPr lang="en-US" altLang="en-US" b="0" dirty="0"/>
              <a:t> so </a:t>
            </a:r>
            <a:r>
              <a:rPr lang="en-US" altLang="en-US" b="0" dirty="0" err="1"/>
              <a:t>với</a:t>
            </a:r>
            <a:r>
              <a:rPr lang="en-US" altLang="en-US" b="0" dirty="0"/>
              <a:t> </a:t>
            </a:r>
            <a:r>
              <a:rPr lang="en-US" altLang="en-US" b="0" dirty="0" err="1"/>
              <a:t>vốn</a:t>
            </a:r>
            <a:r>
              <a:rPr lang="en-US" altLang="en-US" b="0" dirty="0"/>
              <a:t> CSH </a:t>
            </a:r>
            <a:r>
              <a:rPr lang="en-US" altLang="en-US" b="0" dirty="0" err="1"/>
              <a:t>bỏ</a:t>
            </a:r>
            <a:r>
              <a:rPr lang="en-US" altLang="en-US" b="0" dirty="0"/>
              <a:t> </a:t>
            </a:r>
            <a:r>
              <a:rPr lang="en-US" altLang="en-US" b="0" dirty="0" err="1"/>
              <a:t>ra.</a:t>
            </a:r>
            <a:endParaRPr lang="en-US" altLang="en-US" b="0" dirty="0"/>
          </a:p>
          <a:p>
            <a:r>
              <a:rPr lang="vi-VN" dirty="0"/>
              <a:t>Tỷ số lãi ròng so với </a:t>
            </a:r>
            <a:r>
              <a:rPr lang="en-US" dirty="0"/>
              <a:t>VCSH</a:t>
            </a:r>
            <a:r>
              <a:rPr lang="vi-VN" dirty="0"/>
              <a:t> (RO</a:t>
            </a:r>
            <a:r>
              <a:rPr lang="en-US" dirty="0"/>
              <a:t>E</a:t>
            </a:r>
            <a:r>
              <a:rPr lang="vi-VN" dirty="0"/>
              <a:t>)= Lợi nhuận ròng sau thuế/</a:t>
            </a:r>
            <a:r>
              <a:rPr lang="en-US" dirty="0" err="1"/>
              <a:t>Vốn</a:t>
            </a:r>
            <a:r>
              <a:rPr lang="en-US" dirty="0"/>
              <a:t> </a:t>
            </a:r>
            <a:r>
              <a:rPr lang="en-US" dirty="0" err="1"/>
              <a:t>chủ</a:t>
            </a:r>
            <a:r>
              <a:rPr lang="en-US" dirty="0"/>
              <a:t> </a:t>
            </a:r>
            <a:r>
              <a:rPr lang="en-US" dirty="0" err="1"/>
              <a:t>sở</a:t>
            </a:r>
            <a:r>
              <a:rPr lang="en-US" dirty="0"/>
              <a:t> </a:t>
            </a:r>
            <a:r>
              <a:rPr lang="en-US" dirty="0" err="1"/>
              <a:t>hữu</a:t>
            </a:r>
            <a:endParaRPr lang="vi-VN" dirty="0"/>
          </a:p>
          <a:p>
            <a:endParaRPr lang="en-US" dirty="0"/>
          </a:p>
        </p:txBody>
      </p:sp>
    </p:spTree>
    <p:extLst>
      <p:ext uri="{BB962C8B-B14F-4D97-AF65-F5344CB8AC3E}">
        <p14:creationId xmlns:p14="http://schemas.microsoft.com/office/powerpoint/2010/main" val="863728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Phân</a:t>
            </a:r>
            <a:r>
              <a:rPr lang="en-US" dirty="0" smtClean="0"/>
              <a:t> </a:t>
            </a:r>
            <a:r>
              <a:rPr lang="en-US" dirty="0" err="1" smtClean="0"/>
              <a:t>tích</a:t>
            </a:r>
            <a:r>
              <a:rPr lang="en-US" dirty="0" smtClean="0"/>
              <a:t> </a:t>
            </a:r>
            <a:r>
              <a:rPr lang="en-US" dirty="0" err="1" smtClean="0"/>
              <a:t>chỉ</a:t>
            </a:r>
            <a:r>
              <a:rPr lang="en-US" dirty="0" smtClean="0"/>
              <a:t> </a:t>
            </a:r>
            <a:r>
              <a:rPr lang="en-US" dirty="0" err="1" smtClean="0"/>
              <a:t>số</a:t>
            </a:r>
            <a:r>
              <a:rPr lang="en-US" dirty="0" smtClean="0"/>
              <a:t> </a:t>
            </a:r>
            <a:r>
              <a:rPr lang="en-US" dirty="0" err="1" smtClean="0"/>
              <a:t>tăng</a:t>
            </a:r>
            <a:r>
              <a:rPr lang="en-US" dirty="0" smtClean="0"/>
              <a:t> </a:t>
            </a:r>
            <a:r>
              <a:rPr lang="en-US" dirty="0" err="1" smtClean="0"/>
              <a:t>trưởng</a:t>
            </a:r>
            <a:endParaRPr lang="en-US" dirty="0"/>
          </a:p>
        </p:txBody>
      </p:sp>
      <p:sp>
        <p:nvSpPr>
          <p:cNvPr id="3" name="Content Placeholder 2"/>
          <p:cNvSpPr>
            <a:spLocks noGrp="1"/>
          </p:cNvSpPr>
          <p:nvPr>
            <p:ph idx="1"/>
          </p:nvPr>
        </p:nvSpPr>
        <p:spPr/>
        <p:txBody>
          <a:bodyPr/>
          <a:lstStyle/>
          <a:p>
            <a:pPr algn="just"/>
            <a:r>
              <a:rPr lang="en-US" altLang="en-US" b="0" dirty="0"/>
              <a:t>Các </a:t>
            </a:r>
            <a:r>
              <a:rPr lang="en-US" altLang="en-US" b="0" dirty="0" err="1"/>
              <a:t>chỉ</a:t>
            </a:r>
            <a:r>
              <a:rPr lang="en-US" altLang="en-US" b="0" dirty="0"/>
              <a:t> </a:t>
            </a:r>
            <a:r>
              <a:rPr lang="en-US" altLang="en-US" b="0" dirty="0" err="1"/>
              <a:t>số</a:t>
            </a:r>
            <a:r>
              <a:rPr lang="en-US" altLang="en-US" b="0" dirty="0"/>
              <a:t> </a:t>
            </a:r>
            <a:r>
              <a:rPr lang="en-US" altLang="en-US" b="0" dirty="0" err="1"/>
              <a:t>tăng</a:t>
            </a:r>
            <a:r>
              <a:rPr lang="en-US" altLang="en-US" b="0" dirty="0"/>
              <a:t> </a:t>
            </a:r>
            <a:r>
              <a:rPr lang="en-US" altLang="en-US" b="0" dirty="0" err="1"/>
              <a:t>trưởng</a:t>
            </a:r>
            <a:r>
              <a:rPr lang="en-US" altLang="en-US" b="0" dirty="0"/>
              <a:t> </a:t>
            </a:r>
            <a:r>
              <a:rPr lang="en-US" altLang="en-US" b="0" dirty="0" err="1"/>
              <a:t>cho</a:t>
            </a:r>
            <a:r>
              <a:rPr lang="en-US" altLang="en-US" b="0" dirty="0"/>
              <a:t> </a:t>
            </a:r>
            <a:r>
              <a:rPr lang="en-US" altLang="en-US" b="0" dirty="0" err="1"/>
              <a:t>thấy</a:t>
            </a:r>
            <a:r>
              <a:rPr lang="en-US" altLang="en-US" b="0" dirty="0"/>
              <a:t> </a:t>
            </a:r>
            <a:r>
              <a:rPr lang="en-US" altLang="en-US" b="0" dirty="0" err="1"/>
              <a:t>triển</a:t>
            </a:r>
            <a:r>
              <a:rPr lang="en-US" altLang="en-US" b="0" dirty="0"/>
              <a:t> </a:t>
            </a:r>
            <a:r>
              <a:rPr lang="en-US" altLang="en-US" b="0" dirty="0" err="1"/>
              <a:t>vọng</a:t>
            </a:r>
            <a:r>
              <a:rPr lang="en-US" altLang="en-US" b="0" dirty="0"/>
              <a:t> </a:t>
            </a:r>
            <a:r>
              <a:rPr lang="en-US" altLang="en-US" b="0" dirty="0" err="1"/>
              <a:t>phát</a:t>
            </a:r>
            <a:r>
              <a:rPr lang="en-US" altLang="en-US" b="0" dirty="0"/>
              <a:t> </a:t>
            </a:r>
            <a:r>
              <a:rPr lang="en-US" altLang="en-US" b="0" dirty="0" err="1"/>
              <a:t>triển</a:t>
            </a:r>
            <a:r>
              <a:rPr lang="en-US" altLang="en-US" b="0" dirty="0"/>
              <a:t> </a:t>
            </a:r>
            <a:r>
              <a:rPr lang="en-US" altLang="en-US" b="0" dirty="0" err="1"/>
              <a:t>của</a:t>
            </a:r>
            <a:r>
              <a:rPr lang="en-US" altLang="en-US" b="0" dirty="0"/>
              <a:t> </a:t>
            </a:r>
            <a:r>
              <a:rPr lang="en-US" altLang="en-US" b="0" dirty="0" err="1"/>
              <a:t>doanh</a:t>
            </a:r>
            <a:r>
              <a:rPr lang="en-US" altLang="en-US" b="0" dirty="0"/>
              <a:t> </a:t>
            </a:r>
            <a:r>
              <a:rPr lang="en-US" altLang="en-US" b="0" dirty="0" err="1"/>
              <a:t>nghiệp</a:t>
            </a:r>
            <a:r>
              <a:rPr lang="en-US" altLang="en-US" b="0" dirty="0"/>
              <a:t> </a:t>
            </a:r>
            <a:r>
              <a:rPr lang="en-US" altLang="en-US" b="0" dirty="0" err="1"/>
              <a:t>trong</a:t>
            </a:r>
            <a:r>
              <a:rPr lang="en-US" altLang="en-US" b="0" dirty="0"/>
              <a:t> </a:t>
            </a:r>
            <a:r>
              <a:rPr lang="en-US" altLang="en-US" b="0" dirty="0" err="1"/>
              <a:t>dài</a:t>
            </a:r>
            <a:r>
              <a:rPr lang="en-US" altLang="en-US" b="0" dirty="0"/>
              <a:t> </a:t>
            </a:r>
            <a:r>
              <a:rPr lang="en-US" altLang="en-US" b="0" dirty="0" err="1"/>
              <a:t>hạn</a:t>
            </a:r>
            <a:r>
              <a:rPr lang="en-US" altLang="en-US" b="0" dirty="0"/>
              <a:t>. </a:t>
            </a:r>
          </a:p>
          <a:p>
            <a:pPr algn="just"/>
            <a:r>
              <a:rPr lang="en-US" altLang="en-US" b="0" dirty="0"/>
              <a:t>Chỉ </a:t>
            </a:r>
            <a:r>
              <a:rPr lang="en-US" altLang="en-US" b="0" dirty="0" err="1"/>
              <a:t>số</a:t>
            </a:r>
            <a:r>
              <a:rPr lang="en-US" altLang="en-US" b="0" dirty="0"/>
              <a:t> </a:t>
            </a:r>
            <a:r>
              <a:rPr lang="en-US" altLang="en-US" b="0" dirty="0" err="1"/>
              <a:t>lợi</a:t>
            </a:r>
            <a:r>
              <a:rPr lang="en-US" altLang="en-US" b="0" dirty="0"/>
              <a:t> </a:t>
            </a:r>
            <a:r>
              <a:rPr lang="en-US" altLang="en-US" b="0" dirty="0" err="1"/>
              <a:t>nhuận</a:t>
            </a:r>
            <a:r>
              <a:rPr lang="en-US" altLang="en-US" b="0" dirty="0"/>
              <a:t> </a:t>
            </a:r>
            <a:r>
              <a:rPr lang="en-US" altLang="en-US" b="0" dirty="0" err="1"/>
              <a:t>tích</a:t>
            </a:r>
            <a:r>
              <a:rPr lang="en-US" altLang="en-US" b="0" dirty="0"/>
              <a:t> </a:t>
            </a:r>
            <a:r>
              <a:rPr lang="en-US" altLang="en-US" b="0" dirty="0" err="1"/>
              <a:t>luỹ</a:t>
            </a:r>
            <a:r>
              <a:rPr lang="en-US" altLang="en-US" b="0" dirty="0"/>
              <a:t> </a:t>
            </a:r>
            <a:r>
              <a:rPr lang="en-US" altLang="en-US" b="0" dirty="0" err="1"/>
              <a:t>đánh</a:t>
            </a:r>
            <a:r>
              <a:rPr lang="en-US" altLang="en-US" b="0" dirty="0"/>
              <a:t> </a:t>
            </a:r>
            <a:r>
              <a:rPr lang="en-US" altLang="en-US" b="0" dirty="0" err="1"/>
              <a:t>giá</a:t>
            </a:r>
            <a:r>
              <a:rPr lang="en-US" altLang="en-US" b="0" dirty="0"/>
              <a:t> </a:t>
            </a:r>
            <a:r>
              <a:rPr lang="en-US" altLang="en-US" b="0" dirty="0" err="1"/>
              <a:t>mức</a:t>
            </a:r>
            <a:r>
              <a:rPr lang="en-US" altLang="en-US" b="0" dirty="0"/>
              <a:t> </a:t>
            </a:r>
            <a:r>
              <a:rPr lang="en-US" altLang="en-US" b="0" dirty="0" err="1"/>
              <a:t>độ</a:t>
            </a:r>
            <a:r>
              <a:rPr lang="en-US" altLang="en-US" b="0" dirty="0"/>
              <a:t> </a:t>
            </a:r>
            <a:r>
              <a:rPr lang="en-US" altLang="en-US" b="0" dirty="0" err="1"/>
              <a:t>sử</a:t>
            </a:r>
            <a:r>
              <a:rPr lang="en-US" altLang="en-US" b="0" dirty="0"/>
              <a:t> </a:t>
            </a:r>
            <a:r>
              <a:rPr lang="en-US" altLang="en-US" b="0" dirty="0" err="1"/>
              <a:t>dụng</a:t>
            </a:r>
            <a:r>
              <a:rPr lang="en-US" altLang="en-US" b="0" dirty="0"/>
              <a:t> </a:t>
            </a:r>
            <a:r>
              <a:rPr lang="en-US" altLang="en-US" b="0" dirty="0" err="1"/>
              <a:t>lợi</a:t>
            </a:r>
            <a:r>
              <a:rPr lang="en-US" altLang="en-US" b="0" dirty="0"/>
              <a:t> </a:t>
            </a:r>
            <a:r>
              <a:rPr lang="en-US" altLang="en-US" b="0" dirty="0" err="1"/>
              <a:t>nhuận</a:t>
            </a:r>
            <a:r>
              <a:rPr lang="en-US" altLang="en-US" b="0" dirty="0"/>
              <a:t> </a:t>
            </a:r>
            <a:r>
              <a:rPr lang="en-US" altLang="en-US" b="0" dirty="0" err="1"/>
              <a:t>sau</a:t>
            </a:r>
            <a:r>
              <a:rPr lang="en-US" altLang="en-US" b="0" dirty="0"/>
              <a:t> </a:t>
            </a:r>
            <a:r>
              <a:rPr lang="en-US" altLang="en-US" b="0" dirty="0" err="1"/>
              <a:t>thuế</a:t>
            </a:r>
            <a:r>
              <a:rPr lang="en-US" altLang="en-US" b="0" dirty="0"/>
              <a:t> </a:t>
            </a:r>
            <a:r>
              <a:rPr lang="en-US" altLang="en-US" b="0" dirty="0" err="1"/>
              <a:t>để</a:t>
            </a:r>
            <a:r>
              <a:rPr lang="en-US" altLang="en-US" b="0" dirty="0"/>
              <a:t> </a:t>
            </a:r>
            <a:r>
              <a:rPr lang="en-US" altLang="en-US" b="0" dirty="0" err="1"/>
              <a:t>tích</a:t>
            </a:r>
            <a:r>
              <a:rPr lang="en-US" altLang="en-US" b="0" dirty="0"/>
              <a:t> </a:t>
            </a:r>
            <a:r>
              <a:rPr lang="en-US" altLang="en-US" b="0" dirty="0" err="1"/>
              <a:t>luỹ</a:t>
            </a:r>
            <a:r>
              <a:rPr lang="en-US" altLang="en-US" b="0" dirty="0"/>
              <a:t> </a:t>
            </a:r>
            <a:r>
              <a:rPr lang="en-US" altLang="en-US" b="0" dirty="0" err="1"/>
              <a:t>cho</a:t>
            </a:r>
            <a:r>
              <a:rPr lang="en-US" altLang="en-US" b="0" dirty="0"/>
              <a:t> </a:t>
            </a:r>
            <a:r>
              <a:rPr lang="en-US" altLang="en-US" b="0" dirty="0" err="1"/>
              <a:t>tái</a:t>
            </a:r>
            <a:r>
              <a:rPr lang="en-US" altLang="en-US" b="0" dirty="0"/>
              <a:t> </a:t>
            </a:r>
            <a:r>
              <a:rPr lang="en-US" altLang="en-US" b="0" dirty="0" err="1"/>
              <a:t>đầu</a:t>
            </a:r>
            <a:r>
              <a:rPr lang="en-US" altLang="en-US" b="0" dirty="0"/>
              <a:t> </a:t>
            </a:r>
            <a:r>
              <a:rPr lang="en-US" altLang="en-US" b="0" dirty="0" err="1"/>
              <a:t>tư</a:t>
            </a:r>
            <a:r>
              <a:rPr lang="en-US" altLang="en-US" b="0" dirty="0"/>
              <a:t>.</a:t>
            </a:r>
          </a:p>
          <a:p>
            <a:pPr algn="just"/>
            <a:r>
              <a:rPr lang="vi-VN" b="0" dirty="0"/>
              <a:t>Tỷ số </a:t>
            </a:r>
            <a:r>
              <a:rPr lang="en-US" b="0" dirty="0" err="1"/>
              <a:t>lợi</a:t>
            </a:r>
            <a:r>
              <a:rPr lang="en-US" b="0" dirty="0"/>
              <a:t> </a:t>
            </a:r>
            <a:r>
              <a:rPr lang="en-US" b="0" dirty="0" err="1"/>
              <a:t>nhuận</a:t>
            </a:r>
            <a:r>
              <a:rPr lang="en-US" b="0" dirty="0"/>
              <a:t> </a:t>
            </a:r>
            <a:r>
              <a:rPr lang="en-US" b="0" dirty="0" err="1"/>
              <a:t>tích</a:t>
            </a:r>
            <a:r>
              <a:rPr lang="en-US" b="0" dirty="0"/>
              <a:t> </a:t>
            </a:r>
            <a:r>
              <a:rPr lang="en-US" b="0" dirty="0" err="1"/>
              <a:t>luỹ</a:t>
            </a:r>
            <a:r>
              <a:rPr lang="en-US" b="0" dirty="0"/>
              <a:t> = </a:t>
            </a:r>
            <a:r>
              <a:rPr lang="vi-VN" b="0" dirty="0"/>
              <a:t>Lợi nhuận </a:t>
            </a:r>
            <a:r>
              <a:rPr lang="en-US" b="0" dirty="0" err="1"/>
              <a:t>tích</a:t>
            </a:r>
            <a:r>
              <a:rPr lang="en-US" b="0" dirty="0"/>
              <a:t> </a:t>
            </a:r>
            <a:r>
              <a:rPr lang="en-US" b="0" dirty="0" err="1"/>
              <a:t>luỹ</a:t>
            </a:r>
            <a:r>
              <a:rPr lang="vi-VN" b="0" dirty="0"/>
              <a:t>/</a:t>
            </a:r>
            <a:r>
              <a:rPr lang="en-US" b="0" dirty="0"/>
              <a:t>Lợi </a:t>
            </a:r>
            <a:r>
              <a:rPr lang="en-US" b="0" dirty="0" err="1"/>
              <a:t>nhuận</a:t>
            </a:r>
            <a:r>
              <a:rPr lang="en-US" b="0" dirty="0"/>
              <a:t> </a:t>
            </a:r>
            <a:r>
              <a:rPr lang="en-US" b="0" dirty="0" err="1"/>
              <a:t>sau</a:t>
            </a:r>
            <a:r>
              <a:rPr lang="en-US" b="0" dirty="0"/>
              <a:t> </a:t>
            </a:r>
            <a:r>
              <a:rPr lang="en-US" b="0" dirty="0" err="1"/>
              <a:t>thuế</a:t>
            </a:r>
            <a:endParaRPr lang="vi-VN" b="0" dirty="0"/>
          </a:p>
          <a:p>
            <a:pPr algn="just"/>
            <a:r>
              <a:rPr lang="en-US" altLang="en-US" b="0" dirty="0" err="1"/>
              <a:t>Tỷ</a:t>
            </a:r>
            <a:r>
              <a:rPr lang="en-US" altLang="en-US" b="0" dirty="0"/>
              <a:t> </a:t>
            </a:r>
            <a:r>
              <a:rPr lang="en-US" altLang="en-US" b="0" dirty="0" err="1"/>
              <a:t>số</a:t>
            </a:r>
            <a:r>
              <a:rPr lang="en-US" altLang="en-US" b="0" dirty="0"/>
              <a:t> </a:t>
            </a:r>
            <a:r>
              <a:rPr lang="en-US" altLang="en-US" b="0" dirty="0" err="1"/>
              <a:t>tăng</a:t>
            </a:r>
            <a:r>
              <a:rPr lang="en-US" altLang="en-US" b="0" dirty="0"/>
              <a:t> </a:t>
            </a:r>
            <a:r>
              <a:rPr lang="en-US" altLang="en-US" b="0" dirty="0" err="1"/>
              <a:t>trưởng</a:t>
            </a:r>
            <a:r>
              <a:rPr lang="en-US" altLang="en-US" b="0" dirty="0"/>
              <a:t> </a:t>
            </a:r>
            <a:r>
              <a:rPr lang="en-US" altLang="en-US" b="0" dirty="0" err="1"/>
              <a:t>bền</a:t>
            </a:r>
            <a:r>
              <a:rPr lang="en-US" altLang="en-US" b="0" dirty="0"/>
              <a:t> vững: </a:t>
            </a:r>
            <a:r>
              <a:rPr lang="en-US" altLang="en-US" b="0" dirty="0" err="1"/>
              <a:t>Tỷ</a:t>
            </a:r>
            <a:r>
              <a:rPr lang="en-US" altLang="en-US" b="0" dirty="0"/>
              <a:t> </a:t>
            </a:r>
            <a:r>
              <a:rPr lang="en-US" altLang="en-US" b="0" dirty="0" err="1"/>
              <a:t>số</a:t>
            </a:r>
            <a:r>
              <a:rPr lang="en-US" altLang="en-US" b="0" dirty="0"/>
              <a:t> </a:t>
            </a:r>
            <a:r>
              <a:rPr lang="en-US" altLang="en-US" b="0" dirty="0" err="1"/>
              <a:t>này</a:t>
            </a:r>
            <a:r>
              <a:rPr lang="en-US" altLang="en-US" b="0" dirty="0"/>
              <a:t> </a:t>
            </a:r>
            <a:r>
              <a:rPr lang="en-US" altLang="en-US" b="0" dirty="0" err="1"/>
              <a:t>đánh</a:t>
            </a:r>
            <a:r>
              <a:rPr lang="en-US" altLang="en-US" b="0" dirty="0"/>
              <a:t> </a:t>
            </a:r>
            <a:r>
              <a:rPr lang="en-US" altLang="en-US" b="0" dirty="0" err="1"/>
              <a:t>giá</a:t>
            </a:r>
            <a:r>
              <a:rPr lang="en-US" altLang="en-US" b="0" dirty="0"/>
              <a:t> </a:t>
            </a:r>
            <a:r>
              <a:rPr lang="en-US" altLang="en-US" b="0" dirty="0" err="1"/>
              <a:t>khả</a:t>
            </a:r>
            <a:r>
              <a:rPr lang="en-US" altLang="en-US" b="0" dirty="0"/>
              <a:t> </a:t>
            </a:r>
            <a:r>
              <a:rPr lang="en-US" altLang="en-US" b="0" dirty="0" err="1"/>
              <a:t>năng</a:t>
            </a:r>
            <a:r>
              <a:rPr lang="en-US" altLang="en-US" b="0" dirty="0"/>
              <a:t> </a:t>
            </a:r>
            <a:r>
              <a:rPr lang="en-US" altLang="en-US" b="0" dirty="0" err="1"/>
              <a:t>tăng</a:t>
            </a:r>
            <a:r>
              <a:rPr lang="en-US" altLang="en-US" b="0" dirty="0"/>
              <a:t> </a:t>
            </a:r>
            <a:r>
              <a:rPr lang="en-US" altLang="en-US" b="0" dirty="0" err="1"/>
              <a:t>trưởng</a:t>
            </a:r>
            <a:r>
              <a:rPr lang="en-US" altLang="en-US" b="0" dirty="0"/>
              <a:t> </a:t>
            </a:r>
            <a:r>
              <a:rPr lang="en-US" altLang="en-US" b="0" dirty="0" err="1"/>
              <a:t>của</a:t>
            </a:r>
            <a:r>
              <a:rPr lang="en-US" altLang="en-US" b="0" dirty="0"/>
              <a:t> VCSH </a:t>
            </a:r>
            <a:r>
              <a:rPr lang="en-US" altLang="en-US" b="0" dirty="0" err="1"/>
              <a:t>thông</a:t>
            </a:r>
            <a:r>
              <a:rPr lang="en-US" altLang="en-US" b="0" dirty="0"/>
              <a:t> qua </a:t>
            </a:r>
            <a:r>
              <a:rPr lang="en-US" altLang="en-US" b="0" dirty="0" err="1"/>
              <a:t>tích</a:t>
            </a:r>
            <a:r>
              <a:rPr lang="en-US" altLang="en-US" b="0" dirty="0"/>
              <a:t> </a:t>
            </a:r>
            <a:r>
              <a:rPr lang="en-US" altLang="en-US" b="0" dirty="0" err="1"/>
              <a:t>luỹ</a:t>
            </a:r>
            <a:r>
              <a:rPr lang="en-US" altLang="en-US" b="0" dirty="0"/>
              <a:t> </a:t>
            </a:r>
            <a:r>
              <a:rPr lang="en-US" altLang="en-US" b="0" dirty="0" err="1"/>
              <a:t>lợi</a:t>
            </a:r>
            <a:r>
              <a:rPr lang="en-US" altLang="en-US" b="0" dirty="0"/>
              <a:t> </a:t>
            </a:r>
            <a:r>
              <a:rPr lang="en-US" altLang="en-US" b="0" dirty="0" err="1"/>
              <a:t>nhuận</a:t>
            </a:r>
            <a:r>
              <a:rPr lang="en-US" altLang="en-US" b="0" dirty="0"/>
              <a:t>.</a:t>
            </a:r>
          </a:p>
          <a:p>
            <a:pPr algn="just"/>
            <a:r>
              <a:rPr lang="vi-VN" b="0" dirty="0"/>
              <a:t>Tỷ số </a:t>
            </a:r>
            <a:r>
              <a:rPr lang="en-US" b="0" dirty="0" err="1"/>
              <a:t>tăng</a:t>
            </a:r>
            <a:r>
              <a:rPr lang="en-US" b="0" dirty="0"/>
              <a:t> </a:t>
            </a:r>
            <a:r>
              <a:rPr lang="en-US" b="0" dirty="0" err="1"/>
              <a:t>trưởng</a:t>
            </a:r>
            <a:r>
              <a:rPr lang="en-US" b="0" dirty="0"/>
              <a:t> </a:t>
            </a:r>
            <a:r>
              <a:rPr lang="en-US" b="0" dirty="0" err="1"/>
              <a:t>bền</a:t>
            </a:r>
            <a:r>
              <a:rPr lang="en-US" b="0" dirty="0"/>
              <a:t> vững = </a:t>
            </a:r>
            <a:r>
              <a:rPr lang="vi-VN" b="0" dirty="0"/>
              <a:t>Lợi nhuận </a:t>
            </a:r>
            <a:r>
              <a:rPr lang="en-US" b="0" dirty="0" err="1"/>
              <a:t>tích</a:t>
            </a:r>
            <a:r>
              <a:rPr lang="en-US" b="0" dirty="0"/>
              <a:t> </a:t>
            </a:r>
            <a:r>
              <a:rPr lang="en-US" b="0" dirty="0" err="1"/>
              <a:t>luỹ</a:t>
            </a:r>
            <a:r>
              <a:rPr lang="vi-VN" b="0" dirty="0"/>
              <a:t>/</a:t>
            </a:r>
            <a:r>
              <a:rPr lang="en-US" b="0" dirty="0" err="1"/>
              <a:t>Vốn</a:t>
            </a:r>
            <a:r>
              <a:rPr lang="en-US" b="0" dirty="0"/>
              <a:t> CSH</a:t>
            </a:r>
          </a:p>
          <a:p>
            <a:pPr algn="just"/>
            <a:endParaRPr lang="en-US" dirty="0"/>
          </a:p>
        </p:txBody>
      </p:sp>
    </p:spTree>
    <p:extLst>
      <p:ext uri="{BB962C8B-B14F-4D97-AF65-F5344CB8AC3E}">
        <p14:creationId xmlns:p14="http://schemas.microsoft.com/office/powerpoint/2010/main" val="2659729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Nội</a:t>
            </a:r>
            <a:r>
              <a:rPr lang="en-US" dirty="0" smtClean="0"/>
              <a:t> dung</a:t>
            </a:r>
            <a:endParaRPr lang="en-US" dirty="0"/>
          </a:p>
        </p:txBody>
      </p:sp>
      <p:sp>
        <p:nvSpPr>
          <p:cNvPr id="3" name="Content Placeholder 2"/>
          <p:cNvSpPr>
            <a:spLocks noGrp="1"/>
          </p:cNvSpPr>
          <p:nvPr>
            <p:ph idx="1"/>
          </p:nvPr>
        </p:nvSpPr>
        <p:spPr/>
        <p:txBody>
          <a:bodyPr/>
          <a:lstStyle/>
          <a:p>
            <a:r>
              <a:rPr lang="en-US" dirty="0" err="1" smtClean="0"/>
              <a:t>Khái</a:t>
            </a:r>
            <a:r>
              <a:rPr lang="en-US" dirty="0" smtClean="0"/>
              <a:t> </a:t>
            </a:r>
            <a:r>
              <a:rPr lang="en-US" dirty="0" err="1" smtClean="0"/>
              <a:t>niệm</a:t>
            </a:r>
            <a:r>
              <a:rPr lang="en-US" dirty="0" smtClean="0"/>
              <a:t> </a:t>
            </a:r>
            <a:r>
              <a:rPr lang="en-US" dirty="0" err="1" smtClean="0"/>
              <a:t>phân</a:t>
            </a:r>
            <a:r>
              <a:rPr lang="en-US" dirty="0" smtClean="0"/>
              <a:t> </a:t>
            </a:r>
            <a:r>
              <a:rPr lang="en-US" dirty="0" err="1" smtClean="0"/>
              <a:t>tích</a:t>
            </a:r>
            <a:r>
              <a:rPr lang="en-US" dirty="0" smtClean="0"/>
              <a:t> </a:t>
            </a:r>
            <a:r>
              <a:rPr lang="en-US" dirty="0" err="1" smtClean="0"/>
              <a:t>tín</a:t>
            </a:r>
            <a:r>
              <a:rPr lang="en-US" dirty="0" smtClean="0"/>
              <a:t> </a:t>
            </a:r>
            <a:r>
              <a:rPr lang="en-US" dirty="0" err="1" smtClean="0"/>
              <a:t>dụng</a:t>
            </a:r>
            <a:endParaRPr lang="en-US" dirty="0" smtClean="0"/>
          </a:p>
          <a:p>
            <a:r>
              <a:rPr lang="en-US" dirty="0" smtClean="0"/>
              <a:t>Thông tin </a:t>
            </a:r>
            <a:r>
              <a:rPr lang="en-US" dirty="0" err="1" smtClean="0"/>
              <a:t>phục</a:t>
            </a:r>
            <a:r>
              <a:rPr lang="en-US" dirty="0" smtClean="0"/>
              <a:t> </a:t>
            </a:r>
            <a:r>
              <a:rPr lang="en-US" dirty="0" err="1" smtClean="0"/>
              <a:t>vụ</a:t>
            </a:r>
            <a:r>
              <a:rPr lang="en-US" dirty="0" smtClean="0"/>
              <a:t> </a:t>
            </a:r>
            <a:r>
              <a:rPr lang="en-US" dirty="0" err="1" smtClean="0"/>
              <a:t>phân</a:t>
            </a:r>
            <a:r>
              <a:rPr lang="en-US" dirty="0" smtClean="0"/>
              <a:t> </a:t>
            </a:r>
            <a:r>
              <a:rPr lang="en-US" dirty="0" err="1" smtClean="0"/>
              <a:t>tích</a:t>
            </a:r>
            <a:endParaRPr lang="en-US" dirty="0" smtClean="0"/>
          </a:p>
          <a:p>
            <a:r>
              <a:rPr lang="en-US" dirty="0" smtClean="0"/>
              <a:t>Các </a:t>
            </a:r>
            <a:r>
              <a:rPr lang="en-US" dirty="0" err="1" smtClean="0"/>
              <a:t>nội</a:t>
            </a:r>
            <a:r>
              <a:rPr lang="en-US" dirty="0" smtClean="0"/>
              <a:t> dung </a:t>
            </a:r>
            <a:r>
              <a:rPr lang="en-US" dirty="0" err="1" smtClean="0"/>
              <a:t>cần</a:t>
            </a:r>
            <a:r>
              <a:rPr lang="en-US" dirty="0" smtClean="0"/>
              <a:t> </a:t>
            </a:r>
            <a:r>
              <a:rPr lang="en-US" dirty="0" err="1" smtClean="0"/>
              <a:t>phân</a:t>
            </a:r>
            <a:r>
              <a:rPr lang="en-US" dirty="0" smtClean="0"/>
              <a:t> </a:t>
            </a:r>
            <a:r>
              <a:rPr lang="en-US" dirty="0" err="1" smtClean="0"/>
              <a:t>tích</a:t>
            </a:r>
            <a:endParaRPr lang="en-US" dirty="0" smtClean="0"/>
          </a:p>
          <a:p>
            <a:r>
              <a:rPr lang="en-US" dirty="0" err="1" smtClean="0"/>
              <a:t>Phân</a:t>
            </a:r>
            <a:r>
              <a:rPr lang="en-US" dirty="0" smtClean="0"/>
              <a:t> </a:t>
            </a:r>
            <a:r>
              <a:rPr lang="en-US" dirty="0" err="1" smtClean="0"/>
              <a:t>tích</a:t>
            </a:r>
            <a:r>
              <a:rPr lang="en-US" dirty="0" smtClean="0"/>
              <a:t> </a:t>
            </a:r>
            <a:r>
              <a:rPr lang="en-US" dirty="0" err="1" smtClean="0"/>
              <a:t>xu</a:t>
            </a:r>
            <a:r>
              <a:rPr lang="en-US" dirty="0" smtClean="0"/>
              <a:t> </a:t>
            </a:r>
            <a:r>
              <a:rPr lang="en-US" dirty="0" err="1" smtClean="0"/>
              <a:t>hướng</a:t>
            </a:r>
            <a:endParaRPr lang="en-US" dirty="0" smtClean="0"/>
          </a:p>
          <a:p>
            <a:r>
              <a:rPr lang="en-US" dirty="0" err="1" smtClean="0"/>
              <a:t>Phân</a:t>
            </a:r>
            <a:r>
              <a:rPr lang="en-US" dirty="0" smtClean="0"/>
              <a:t> </a:t>
            </a:r>
            <a:r>
              <a:rPr lang="en-US" dirty="0" err="1" smtClean="0"/>
              <a:t>tích</a:t>
            </a:r>
            <a:r>
              <a:rPr lang="en-US" dirty="0" smtClean="0"/>
              <a:t> </a:t>
            </a:r>
            <a:r>
              <a:rPr lang="en-US" dirty="0" err="1" smtClean="0"/>
              <a:t>cơ</a:t>
            </a:r>
            <a:r>
              <a:rPr lang="en-US" dirty="0" smtClean="0"/>
              <a:t> </a:t>
            </a:r>
            <a:r>
              <a:rPr lang="en-US" dirty="0" err="1" smtClean="0"/>
              <a:t>cấu</a:t>
            </a:r>
            <a:endParaRPr lang="en-US" dirty="0" smtClean="0"/>
          </a:p>
          <a:p>
            <a:r>
              <a:rPr lang="en-US" dirty="0" err="1" smtClean="0"/>
              <a:t>Phân</a:t>
            </a:r>
            <a:r>
              <a:rPr lang="en-US" dirty="0" smtClean="0"/>
              <a:t> </a:t>
            </a:r>
            <a:r>
              <a:rPr lang="en-US" dirty="0" err="1" smtClean="0"/>
              <a:t>tích</a:t>
            </a:r>
            <a:r>
              <a:rPr lang="en-US" dirty="0" smtClean="0"/>
              <a:t> </a:t>
            </a:r>
            <a:r>
              <a:rPr lang="en-US" dirty="0" err="1" smtClean="0"/>
              <a:t>tài</a:t>
            </a:r>
            <a:r>
              <a:rPr lang="en-US" dirty="0" smtClean="0"/>
              <a:t> </a:t>
            </a:r>
            <a:r>
              <a:rPr lang="en-US" dirty="0" err="1" smtClean="0"/>
              <a:t>chính</a:t>
            </a:r>
            <a:r>
              <a:rPr lang="en-US" dirty="0" smtClean="0"/>
              <a:t> </a:t>
            </a:r>
            <a:r>
              <a:rPr lang="en-US" dirty="0" err="1" smtClean="0"/>
              <a:t>công</a:t>
            </a:r>
            <a:r>
              <a:rPr lang="en-US" dirty="0" smtClean="0"/>
              <a:t> ty</a:t>
            </a:r>
          </a:p>
          <a:p>
            <a:endParaRPr lang="en-US" dirty="0"/>
          </a:p>
        </p:txBody>
      </p:sp>
    </p:spTree>
    <p:extLst>
      <p:ext uri="{BB962C8B-B14F-4D97-AF65-F5344CB8AC3E}">
        <p14:creationId xmlns:p14="http://schemas.microsoft.com/office/powerpoint/2010/main" val="212331528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Phân</a:t>
            </a:r>
            <a:r>
              <a:rPr lang="en-US" dirty="0" smtClean="0"/>
              <a:t> </a:t>
            </a:r>
            <a:r>
              <a:rPr lang="en-US" dirty="0" err="1" smtClean="0"/>
              <a:t>tích</a:t>
            </a:r>
            <a:r>
              <a:rPr lang="en-US" dirty="0" smtClean="0"/>
              <a:t> </a:t>
            </a:r>
            <a:r>
              <a:rPr lang="en-US" dirty="0" err="1" smtClean="0"/>
              <a:t>xu</a:t>
            </a:r>
            <a:r>
              <a:rPr lang="en-US" dirty="0" smtClean="0"/>
              <a:t> </a:t>
            </a:r>
            <a:r>
              <a:rPr lang="en-US" dirty="0" err="1" smtClean="0"/>
              <a:t>hướng</a:t>
            </a:r>
            <a:r>
              <a:rPr lang="en-US" dirty="0" smtClean="0"/>
              <a:t> </a:t>
            </a:r>
            <a:r>
              <a:rPr lang="en-US" dirty="0" err="1" smtClean="0"/>
              <a:t>và</a:t>
            </a:r>
            <a:r>
              <a:rPr lang="en-US" dirty="0" smtClean="0"/>
              <a:t> </a:t>
            </a:r>
            <a:r>
              <a:rPr lang="en-US" dirty="0" err="1" smtClean="0"/>
              <a:t>phân</a:t>
            </a:r>
            <a:r>
              <a:rPr lang="en-US" dirty="0" smtClean="0"/>
              <a:t> </a:t>
            </a:r>
            <a:r>
              <a:rPr lang="en-US" dirty="0" err="1" smtClean="0"/>
              <a:t>tích</a:t>
            </a:r>
            <a:r>
              <a:rPr lang="en-US" dirty="0" smtClean="0"/>
              <a:t> </a:t>
            </a:r>
            <a:r>
              <a:rPr lang="en-US" dirty="0" err="1" smtClean="0"/>
              <a:t>cơ</a:t>
            </a:r>
            <a:r>
              <a:rPr lang="en-US" dirty="0" smtClean="0"/>
              <a:t> </a:t>
            </a:r>
            <a:r>
              <a:rPr lang="en-US" dirty="0" err="1" smtClean="0"/>
              <a:t>cấu</a:t>
            </a:r>
            <a:endParaRPr lang="en-US" dirty="0"/>
          </a:p>
        </p:txBody>
      </p:sp>
      <p:sp>
        <p:nvSpPr>
          <p:cNvPr id="3" name="Content Placeholder 2"/>
          <p:cNvSpPr>
            <a:spLocks noGrp="1"/>
          </p:cNvSpPr>
          <p:nvPr>
            <p:ph idx="1"/>
          </p:nvPr>
        </p:nvSpPr>
        <p:spPr/>
        <p:txBody>
          <a:bodyPr/>
          <a:lstStyle/>
          <a:p>
            <a:pPr algn="just"/>
            <a:r>
              <a:rPr lang="en-US" dirty="0" err="1"/>
              <a:t>Phân</a:t>
            </a:r>
            <a:r>
              <a:rPr lang="en-US" dirty="0"/>
              <a:t> </a:t>
            </a:r>
            <a:r>
              <a:rPr lang="en-US" dirty="0" err="1"/>
              <a:t>tích</a:t>
            </a:r>
            <a:r>
              <a:rPr lang="en-US" dirty="0"/>
              <a:t> </a:t>
            </a:r>
            <a:r>
              <a:rPr lang="en-US" dirty="0" err="1"/>
              <a:t>xu</a:t>
            </a:r>
            <a:r>
              <a:rPr lang="en-US" dirty="0"/>
              <a:t> </a:t>
            </a:r>
            <a:r>
              <a:rPr lang="en-US" dirty="0" err="1"/>
              <a:t>hướng</a:t>
            </a:r>
            <a:endParaRPr lang="en-US" altLang="en-US" b="0" dirty="0" smtClean="0"/>
          </a:p>
          <a:p>
            <a:pPr marL="0" indent="0" algn="just">
              <a:buNone/>
            </a:pPr>
            <a:r>
              <a:rPr lang="en-US" altLang="en-US" b="0" dirty="0" smtClean="0"/>
              <a:t>	</a:t>
            </a:r>
            <a:r>
              <a:rPr lang="en-US" altLang="en-US" b="0" dirty="0" err="1" smtClean="0"/>
              <a:t>Phân</a:t>
            </a:r>
            <a:r>
              <a:rPr lang="en-US" altLang="en-US" b="0" dirty="0" smtClean="0"/>
              <a:t> </a:t>
            </a:r>
            <a:r>
              <a:rPr lang="en-US" altLang="en-US" b="0" dirty="0" err="1"/>
              <a:t>tích</a:t>
            </a:r>
            <a:r>
              <a:rPr lang="en-US" altLang="en-US" b="0" dirty="0"/>
              <a:t> </a:t>
            </a:r>
            <a:r>
              <a:rPr lang="en-US" altLang="en-US" b="0" dirty="0" err="1"/>
              <a:t>xu</a:t>
            </a:r>
            <a:r>
              <a:rPr lang="en-US" altLang="en-US" b="0" dirty="0"/>
              <a:t> </a:t>
            </a:r>
            <a:r>
              <a:rPr lang="en-US" altLang="en-US" b="0" dirty="0" err="1"/>
              <a:t>hướng</a:t>
            </a:r>
            <a:r>
              <a:rPr lang="en-US" altLang="en-US" b="0" dirty="0"/>
              <a:t> là </a:t>
            </a:r>
            <a:r>
              <a:rPr lang="en-US" altLang="en-US" b="0" dirty="0" err="1"/>
              <a:t>kỹ</a:t>
            </a:r>
            <a:r>
              <a:rPr lang="en-US" altLang="en-US" b="0" dirty="0"/>
              <a:t> </a:t>
            </a:r>
            <a:r>
              <a:rPr lang="en-US" altLang="en-US" b="0" dirty="0" err="1"/>
              <a:t>thuật</a:t>
            </a:r>
            <a:r>
              <a:rPr lang="en-US" altLang="en-US" b="0" dirty="0"/>
              <a:t> </a:t>
            </a:r>
            <a:r>
              <a:rPr lang="en-US" altLang="en-US" b="0" dirty="0" err="1"/>
              <a:t>phân</a:t>
            </a:r>
            <a:r>
              <a:rPr lang="en-US" altLang="en-US" b="0" dirty="0"/>
              <a:t> </a:t>
            </a:r>
            <a:r>
              <a:rPr lang="en-US" altLang="en-US" b="0" dirty="0" err="1"/>
              <a:t>tích</a:t>
            </a:r>
            <a:r>
              <a:rPr lang="en-US" altLang="en-US" b="0" dirty="0"/>
              <a:t> </a:t>
            </a:r>
            <a:r>
              <a:rPr lang="en-US" altLang="en-US" b="0" dirty="0" err="1"/>
              <a:t>bằng</a:t>
            </a:r>
            <a:r>
              <a:rPr lang="en-US" altLang="en-US" b="0" dirty="0"/>
              <a:t> </a:t>
            </a:r>
            <a:r>
              <a:rPr lang="en-US" altLang="en-US" b="0" dirty="0" err="1"/>
              <a:t>cách</a:t>
            </a:r>
            <a:r>
              <a:rPr lang="en-US" altLang="en-US" b="0" dirty="0"/>
              <a:t> so </a:t>
            </a:r>
            <a:r>
              <a:rPr lang="en-US" altLang="en-US" b="0" dirty="0" err="1"/>
              <a:t>sánh</a:t>
            </a:r>
            <a:r>
              <a:rPr lang="en-US" altLang="en-US" b="0" dirty="0"/>
              <a:t> các </a:t>
            </a:r>
            <a:r>
              <a:rPr lang="en-US" altLang="en-US" b="0" dirty="0" err="1"/>
              <a:t>chỉ</a:t>
            </a:r>
            <a:r>
              <a:rPr lang="en-US" altLang="en-US" b="0" dirty="0"/>
              <a:t> </a:t>
            </a:r>
            <a:r>
              <a:rPr lang="en-US" altLang="en-US" b="0" dirty="0" err="1"/>
              <a:t>số</a:t>
            </a:r>
            <a:r>
              <a:rPr lang="en-US" altLang="en-US" b="0" dirty="0"/>
              <a:t> </a:t>
            </a:r>
            <a:r>
              <a:rPr lang="en-US" altLang="en-US" b="0" dirty="0" err="1"/>
              <a:t>tài</a:t>
            </a:r>
            <a:r>
              <a:rPr lang="en-US" altLang="en-US" b="0" dirty="0"/>
              <a:t> </a:t>
            </a:r>
            <a:r>
              <a:rPr lang="en-US" altLang="en-US" b="0" dirty="0" err="1"/>
              <a:t>chính</a:t>
            </a:r>
            <a:r>
              <a:rPr lang="en-US" altLang="en-US" b="0" dirty="0"/>
              <a:t> </a:t>
            </a:r>
            <a:r>
              <a:rPr lang="en-US" altLang="en-US" b="0" dirty="0" err="1"/>
              <a:t>đã</a:t>
            </a:r>
            <a:r>
              <a:rPr lang="en-US" altLang="en-US" b="0" dirty="0"/>
              <a:t> </a:t>
            </a:r>
            <a:r>
              <a:rPr lang="en-US" altLang="en-US" b="0" dirty="0" err="1"/>
              <a:t>tính</a:t>
            </a:r>
            <a:r>
              <a:rPr lang="en-US" altLang="en-US" b="0" dirty="0"/>
              <a:t> </a:t>
            </a:r>
            <a:r>
              <a:rPr lang="en-US" altLang="en-US" b="0" dirty="0" err="1"/>
              <a:t>toán</a:t>
            </a:r>
            <a:r>
              <a:rPr lang="en-US" altLang="en-US" b="0" dirty="0"/>
              <a:t> </a:t>
            </a:r>
            <a:r>
              <a:rPr lang="en-US" altLang="en-US" b="0" dirty="0" err="1"/>
              <a:t>với</a:t>
            </a:r>
            <a:r>
              <a:rPr lang="en-US" altLang="en-US" b="0" dirty="0"/>
              <a:t> các </a:t>
            </a:r>
            <a:r>
              <a:rPr lang="en-US" altLang="en-US" b="0" dirty="0" err="1"/>
              <a:t>chỉ</a:t>
            </a:r>
            <a:r>
              <a:rPr lang="en-US" altLang="en-US" b="0" dirty="0"/>
              <a:t> </a:t>
            </a:r>
            <a:r>
              <a:rPr lang="en-US" altLang="en-US" b="0" dirty="0" err="1"/>
              <a:t>số</a:t>
            </a:r>
            <a:r>
              <a:rPr lang="en-US" altLang="en-US" b="0" dirty="0"/>
              <a:t> </a:t>
            </a:r>
            <a:r>
              <a:rPr lang="en-US" altLang="en-US" b="0" dirty="0" err="1"/>
              <a:t>của</a:t>
            </a:r>
            <a:r>
              <a:rPr lang="en-US" altLang="en-US" b="0" dirty="0"/>
              <a:t> </a:t>
            </a:r>
            <a:r>
              <a:rPr lang="en-US" altLang="en-US" b="0" dirty="0" err="1"/>
              <a:t>kỳ</a:t>
            </a:r>
            <a:r>
              <a:rPr lang="en-US" altLang="en-US" b="0" dirty="0"/>
              <a:t> </a:t>
            </a:r>
            <a:r>
              <a:rPr lang="en-US" altLang="en-US" b="0" dirty="0" err="1"/>
              <a:t>trước</a:t>
            </a:r>
            <a:r>
              <a:rPr lang="en-US" altLang="en-US" b="0" dirty="0"/>
              <a:t> </a:t>
            </a:r>
            <a:r>
              <a:rPr lang="en-US" altLang="en-US" b="0" dirty="0" err="1"/>
              <a:t>và</a:t>
            </a:r>
            <a:r>
              <a:rPr lang="en-US" altLang="en-US" b="0" dirty="0"/>
              <a:t> các </a:t>
            </a:r>
            <a:r>
              <a:rPr lang="en-US" altLang="en-US" b="0" dirty="0" err="1"/>
              <a:t>tỷ</a:t>
            </a:r>
            <a:r>
              <a:rPr lang="en-US" altLang="en-US" b="0" dirty="0"/>
              <a:t> </a:t>
            </a:r>
            <a:r>
              <a:rPr lang="en-US" altLang="en-US" b="0" dirty="0" err="1"/>
              <a:t>số</a:t>
            </a:r>
            <a:r>
              <a:rPr lang="en-US" altLang="en-US" b="0" dirty="0"/>
              <a:t> </a:t>
            </a:r>
            <a:r>
              <a:rPr lang="en-US" altLang="en-US" b="0" dirty="0" err="1"/>
              <a:t>bình</a:t>
            </a:r>
            <a:r>
              <a:rPr lang="en-US" altLang="en-US" b="0" dirty="0"/>
              <a:t> </a:t>
            </a:r>
            <a:r>
              <a:rPr lang="en-US" altLang="en-US" b="0" dirty="0" err="1"/>
              <a:t>quân</a:t>
            </a:r>
            <a:r>
              <a:rPr lang="en-US" altLang="en-US" b="0" dirty="0"/>
              <a:t> </a:t>
            </a:r>
            <a:r>
              <a:rPr lang="en-US" altLang="en-US" b="0" dirty="0" err="1"/>
              <a:t>ngành</a:t>
            </a:r>
            <a:r>
              <a:rPr lang="en-US" altLang="en-US" b="0" dirty="0" smtClean="0"/>
              <a:t>.</a:t>
            </a:r>
          </a:p>
          <a:p>
            <a:pPr algn="just"/>
            <a:r>
              <a:rPr lang="en-US" altLang="en-US" dirty="0" err="1"/>
              <a:t>Phân</a:t>
            </a:r>
            <a:r>
              <a:rPr lang="en-US" altLang="en-US" dirty="0"/>
              <a:t> </a:t>
            </a:r>
            <a:r>
              <a:rPr lang="en-US" altLang="en-US" dirty="0" err="1"/>
              <a:t>tích</a:t>
            </a:r>
            <a:r>
              <a:rPr lang="en-US" altLang="en-US" dirty="0"/>
              <a:t> </a:t>
            </a:r>
            <a:r>
              <a:rPr lang="en-US" altLang="en-US" dirty="0" err="1"/>
              <a:t>cơ</a:t>
            </a:r>
            <a:r>
              <a:rPr lang="en-US" altLang="en-US" dirty="0"/>
              <a:t> </a:t>
            </a:r>
            <a:r>
              <a:rPr lang="en-US" altLang="en-US" dirty="0" err="1" smtClean="0"/>
              <a:t>cấu</a:t>
            </a:r>
            <a:endParaRPr lang="en-US" altLang="en-US" dirty="0" smtClean="0"/>
          </a:p>
          <a:p>
            <a:pPr marL="0" indent="0" algn="just">
              <a:buNone/>
            </a:pPr>
            <a:r>
              <a:rPr lang="en-US" altLang="en-US" dirty="0"/>
              <a:t>	</a:t>
            </a:r>
            <a:r>
              <a:rPr lang="vi-VN" altLang="en-US" b="0" dirty="0"/>
              <a:t>Phân tích cơ </a:t>
            </a:r>
            <a:r>
              <a:rPr lang="vi-VN" altLang="en-US" b="0" dirty="0" smtClean="0"/>
              <a:t>cấu</a:t>
            </a:r>
            <a:r>
              <a:rPr lang="en-US" altLang="en-US" b="0" dirty="0" smtClean="0"/>
              <a:t> là </a:t>
            </a:r>
            <a:r>
              <a:rPr lang="en-US" altLang="en-US" b="0" dirty="0" err="1"/>
              <a:t>kỹ</a:t>
            </a:r>
            <a:r>
              <a:rPr lang="en-US" altLang="en-US" b="0" dirty="0"/>
              <a:t> </a:t>
            </a:r>
            <a:r>
              <a:rPr lang="en-US" altLang="en-US" b="0" dirty="0" err="1"/>
              <a:t>thuật</a:t>
            </a:r>
            <a:r>
              <a:rPr lang="en-US" altLang="en-US" b="0" dirty="0"/>
              <a:t> </a:t>
            </a:r>
            <a:r>
              <a:rPr lang="en-US" altLang="en-US" b="0" dirty="0" err="1"/>
              <a:t>phân</a:t>
            </a:r>
            <a:r>
              <a:rPr lang="en-US" altLang="en-US" b="0" dirty="0"/>
              <a:t> </a:t>
            </a:r>
            <a:r>
              <a:rPr lang="en-US" altLang="en-US" b="0" dirty="0" err="1"/>
              <a:t>tích</a:t>
            </a:r>
            <a:r>
              <a:rPr lang="en-US" altLang="en-US" b="0" dirty="0"/>
              <a:t> </a:t>
            </a:r>
            <a:r>
              <a:rPr lang="en-US" altLang="en-US" b="0" dirty="0" err="1"/>
              <a:t>tỷ</a:t>
            </a:r>
            <a:r>
              <a:rPr lang="en-US" altLang="en-US" b="0" dirty="0"/>
              <a:t> </a:t>
            </a:r>
            <a:r>
              <a:rPr lang="en-US" altLang="en-US" b="0" dirty="0" err="1"/>
              <a:t>trọng</a:t>
            </a:r>
            <a:r>
              <a:rPr lang="en-US" altLang="en-US" b="0" dirty="0"/>
              <a:t> </a:t>
            </a:r>
            <a:r>
              <a:rPr lang="en-US" altLang="en-US" b="0" dirty="0" err="1"/>
              <a:t>của</a:t>
            </a:r>
            <a:r>
              <a:rPr lang="en-US" altLang="en-US" b="0" dirty="0"/>
              <a:t> </a:t>
            </a:r>
            <a:r>
              <a:rPr lang="en-US" altLang="en-US" b="0" dirty="0" err="1"/>
              <a:t>từng</a:t>
            </a:r>
            <a:r>
              <a:rPr lang="en-US" altLang="en-US" b="0" dirty="0"/>
              <a:t> </a:t>
            </a:r>
            <a:r>
              <a:rPr lang="en-US" altLang="en-US" b="0" dirty="0" err="1"/>
              <a:t>khoản</a:t>
            </a:r>
            <a:r>
              <a:rPr lang="en-US" altLang="en-US" b="0" dirty="0"/>
              <a:t> </a:t>
            </a:r>
            <a:r>
              <a:rPr lang="en-US" altLang="en-US" b="0" dirty="0" err="1"/>
              <a:t>mục</a:t>
            </a:r>
            <a:r>
              <a:rPr lang="en-US" altLang="en-US" b="0" dirty="0"/>
              <a:t> </a:t>
            </a:r>
            <a:r>
              <a:rPr lang="en-US" altLang="en-US" b="0" dirty="0" err="1"/>
              <a:t>của</a:t>
            </a:r>
            <a:r>
              <a:rPr lang="en-US" altLang="en-US" b="0" dirty="0"/>
              <a:t> </a:t>
            </a:r>
            <a:r>
              <a:rPr lang="en-US" altLang="en-US" b="0" dirty="0" err="1"/>
              <a:t>báo</a:t>
            </a:r>
            <a:r>
              <a:rPr lang="en-US" altLang="en-US" b="0" dirty="0"/>
              <a:t> </a:t>
            </a:r>
            <a:r>
              <a:rPr lang="en-US" altLang="en-US" b="0" dirty="0" err="1"/>
              <a:t>cáo</a:t>
            </a:r>
            <a:r>
              <a:rPr lang="en-US" altLang="en-US" b="0" dirty="0"/>
              <a:t> </a:t>
            </a:r>
            <a:r>
              <a:rPr lang="en-US" altLang="en-US" b="0" dirty="0" err="1"/>
              <a:t>tài</a:t>
            </a:r>
            <a:r>
              <a:rPr lang="en-US" altLang="en-US" b="0" dirty="0"/>
              <a:t> </a:t>
            </a:r>
            <a:r>
              <a:rPr lang="en-US" altLang="en-US" b="0" dirty="0" err="1"/>
              <a:t>chính</a:t>
            </a:r>
            <a:r>
              <a:rPr lang="en-US" altLang="en-US" b="0" dirty="0"/>
              <a:t> </a:t>
            </a:r>
            <a:r>
              <a:rPr lang="en-US" altLang="en-US" b="0" dirty="0" err="1"/>
              <a:t>trong</a:t>
            </a:r>
            <a:r>
              <a:rPr lang="en-US" altLang="en-US" b="0" dirty="0"/>
              <a:t> </a:t>
            </a:r>
            <a:r>
              <a:rPr lang="en-US" altLang="en-US" b="0" dirty="0" err="1"/>
              <a:t>đó</a:t>
            </a:r>
            <a:r>
              <a:rPr lang="en-US" altLang="en-US" b="0" dirty="0"/>
              <a:t> </a:t>
            </a:r>
            <a:r>
              <a:rPr lang="en-US" altLang="en-US" b="0" dirty="0" err="1"/>
              <a:t>tất</a:t>
            </a:r>
            <a:r>
              <a:rPr lang="en-US" altLang="en-US" b="0" dirty="0"/>
              <a:t> </a:t>
            </a:r>
            <a:r>
              <a:rPr lang="en-US" altLang="en-US" b="0" dirty="0" err="1"/>
              <a:t>cả</a:t>
            </a:r>
            <a:r>
              <a:rPr lang="en-US" altLang="en-US" b="0" dirty="0"/>
              <a:t> các </a:t>
            </a:r>
            <a:r>
              <a:rPr lang="en-US" altLang="en-US" b="0" dirty="0" err="1"/>
              <a:t>khoản</a:t>
            </a:r>
            <a:r>
              <a:rPr lang="en-US" altLang="en-US" b="0" dirty="0"/>
              <a:t> </a:t>
            </a:r>
            <a:r>
              <a:rPr lang="en-US" altLang="en-US" b="0" dirty="0" err="1"/>
              <a:t>mục</a:t>
            </a:r>
            <a:r>
              <a:rPr lang="en-US" altLang="en-US" b="0" dirty="0"/>
              <a:t> </a:t>
            </a:r>
            <a:r>
              <a:rPr lang="en-US" altLang="en-US" b="0" dirty="0" err="1"/>
              <a:t>của</a:t>
            </a:r>
            <a:r>
              <a:rPr lang="en-US" altLang="en-US" b="0" dirty="0"/>
              <a:t> </a:t>
            </a:r>
            <a:r>
              <a:rPr lang="en-US" altLang="en-US" b="0" dirty="0" err="1"/>
              <a:t>bảng</a:t>
            </a:r>
            <a:r>
              <a:rPr lang="en-US" altLang="en-US" b="0" dirty="0"/>
              <a:t> </a:t>
            </a:r>
            <a:r>
              <a:rPr lang="en-US" altLang="en-US" b="0" dirty="0" err="1"/>
              <a:t>cân</a:t>
            </a:r>
            <a:r>
              <a:rPr lang="en-US" altLang="en-US" b="0" dirty="0"/>
              <a:t> </a:t>
            </a:r>
            <a:r>
              <a:rPr lang="en-US" altLang="en-US" b="0" dirty="0" err="1"/>
              <a:t>đối</a:t>
            </a:r>
            <a:r>
              <a:rPr lang="en-US" altLang="en-US" b="0" dirty="0"/>
              <a:t> </a:t>
            </a:r>
            <a:r>
              <a:rPr lang="en-US" altLang="en-US" b="0" dirty="0" err="1"/>
              <a:t>kế</a:t>
            </a:r>
            <a:r>
              <a:rPr lang="en-US" altLang="en-US" b="0" dirty="0"/>
              <a:t> </a:t>
            </a:r>
            <a:r>
              <a:rPr lang="en-US" altLang="en-US" b="0" dirty="0" err="1"/>
              <a:t>toán</a:t>
            </a:r>
            <a:r>
              <a:rPr lang="en-US" altLang="en-US" b="0" dirty="0"/>
              <a:t> </a:t>
            </a:r>
            <a:r>
              <a:rPr lang="en-US" altLang="en-US" b="0" dirty="0" err="1"/>
              <a:t>được</a:t>
            </a:r>
            <a:r>
              <a:rPr lang="en-US" altLang="en-US" b="0" dirty="0"/>
              <a:t> so </a:t>
            </a:r>
            <a:r>
              <a:rPr lang="en-US" altLang="en-US" b="0" dirty="0" err="1"/>
              <a:t>sánh</a:t>
            </a:r>
            <a:r>
              <a:rPr lang="en-US" altLang="en-US" b="0" dirty="0"/>
              <a:t> </a:t>
            </a:r>
            <a:r>
              <a:rPr lang="en-US" altLang="en-US" b="0" dirty="0" err="1"/>
              <a:t>với</a:t>
            </a:r>
            <a:r>
              <a:rPr lang="en-US" altLang="en-US" b="0" dirty="0"/>
              <a:t> </a:t>
            </a:r>
            <a:r>
              <a:rPr lang="en-US" altLang="en-US" b="0" dirty="0" err="1"/>
              <a:t>tổng</a:t>
            </a:r>
            <a:r>
              <a:rPr lang="en-US" altLang="en-US" b="0" dirty="0"/>
              <a:t> </a:t>
            </a:r>
            <a:r>
              <a:rPr lang="en-US" altLang="en-US" b="0" dirty="0" err="1"/>
              <a:t>giá</a:t>
            </a:r>
            <a:r>
              <a:rPr lang="en-US" altLang="en-US" b="0" dirty="0"/>
              <a:t> </a:t>
            </a:r>
            <a:r>
              <a:rPr lang="en-US" altLang="en-US" b="0" dirty="0" err="1"/>
              <a:t>trị</a:t>
            </a:r>
            <a:r>
              <a:rPr lang="en-US" altLang="en-US" b="0" dirty="0"/>
              <a:t> </a:t>
            </a:r>
            <a:r>
              <a:rPr lang="en-US" altLang="en-US" b="0" dirty="0" err="1"/>
              <a:t>tài</a:t>
            </a:r>
            <a:r>
              <a:rPr lang="en-US" altLang="en-US" b="0" dirty="0"/>
              <a:t> </a:t>
            </a:r>
            <a:r>
              <a:rPr lang="en-US" altLang="en-US" b="0" dirty="0" err="1"/>
              <a:t>sản</a:t>
            </a:r>
            <a:r>
              <a:rPr lang="en-US" altLang="en-US" b="0" dirty="0"/>
              <a:t> </a:t>
            </a:r>
            <a:r>
              <a:rPr lang="en-US" altLang="en-US" b="0" dirty="0" err="1"/>
              <a:t>và</a:t>
            </a:r>
            <a:r>
              <a:rPr lang="en-US" altLang="en-US" b="0" dirty="0"/>
              <a:t> </a:t>
            </a:r>
            <a:r>
              <a:rPr lang="en-US" altLang="en-US" b="0" dirty="0" err="1"/>
              <a:t>tất</a:t>
            </a:r>
            <a:r>
              <a:rPr lang="en-US" altLang="en-US" b="0" dirty="0"/>
              <a:t> </a:t>
            </a:r>
            <a:r>
              <a:rPr lang="en-US" altLang="en-US" b="0" dirty="0" err="1"/>
              <a:t>cả</a:t>
            </a:r>
            <a:r>
              <a:rPr lang="en-US" altLang="en-US" b="0" dirty="0"/>
              <a:t> các </a:t>
            </a:r>
            <a:r>
              <a:rPr lang="en-US" altLang="en-US" b="0" dirty="0" err="1"/>
              <a:t>khoản</a:t>
            </a:r>
            <a:r>
              <a:rPr lang="en-US" altLang="en-US" b="0" dirty="0"/>
              <a:t> </a:t>
            </a:r>
            <a:r>
              <a:rPr lang="en-US" altLang="en-US" b="0" dirty="0" err="1"/>
              <a:t>mục</a:t>
            </a:r>
            <a:r>
              <a:rPr lang="en-US" altLang="en-US" b="0" dirty="0"/>
              <a:t> </a:t>
            </a:r>
            <a:r>
              <a:rPr lang="en-US" altLang="en-US" b="0" dirty="0" err="1"/>
              <a:t>của</a:t>
            </a:r>
            <a:r>
              <a:rPr lang="en-US" altLang="en-US" b="0" dirty="0"/>
              <a:t> </a:t>
            </a:r>
            <a:r>
              <a:rPr lang="en-US" altLang="en-US" b="0" dirty="0" err="1"/>
              <a:t>báo</a:t>
            </a:r>
            <a:r>
              <a:rPr lang="en-US" altLang="en-US" b="0" dirty="0"/>
              <a:t> </a:t>
            </a:r>
            <a:r>
              <a:rPr lang="en-US" altLang="en-US" b="0" dirty="0" err="1"/>
              <a:t>cáo</a:t>
            </a:r>
            <a:r>
              <a:rPr lang="en-US" altLang="en-US" b="0" dirty="0"/>
              <a:t> </a:t>
            </a:r>
            <a:r>
              <a:rPr lang="en-US" altLang="en-US" b="0" dirty="0" err="1"/>
              <a:t>kết</a:t>
            </a:r>
            <a:r>
              <a:rPr lang="en-US" altLang="en-US" b="0" dirty="0"/>
              <a:t> </a:t>
            </a:r>
            <a:r>
              <a:rPr lang="en-US" altLang="en-US" b="0" dirty="0" err="1"/>
              <a:t>quả</a:t>
            </a:r>
            <a:r>
              <a:rPr lang="en-US" altLang="en-US" b="0" dirty="0"/>
              <a:t> </a:t>
            </a:r>
            <a:r>
              <a:rPr lang="en-US" altLang="en-US" b="0" dirty="0" err="1"/>
              <a:t>hoạt</a:t>
            </a:r>
            <a:r>
              <a:rPr lang="en-US" altLang="en-US" b="0" dirty="0"/>
              <a:t> </a:t>
            </a:r>
            <a:r>
              <a:rPr lang="en-US" altLang="en-US" b="0" dirty="0" err="1"/>
              <a:t>động</a:t>
            </a:r>
            <a:r>
              <a:rPr lang="en-US" altLang="en-US" b="0" dirty="0"/>
              <a:t> </a:t>
            </a:r>
            <a:r>
              <a:rPr lang="en-US" altLang="en-US" b="0" dirty="0" err="1"/>
              <a:t>kinh</a:t>
            </a:r>
            <a:r>
              <a:rPr lang="en-US" altLang="en-US" b="0" dirty="0"/>
              <a:t> </a:t>
            </a:r>
            <a:r>
              <a:rPr lang="en-US" altLang="en-US" b="0" dirty="0" err="1"/>
              <a:t>doanh</a:t>
            </a:r>
            <a:r>
              <a:rPr lang="en-US" altLang="en-US" b="0" dirty="0"/>
              <a:t> </a:t>
            </a:r>
            <a:r>
              <a:rPr lang="en-US" altLang="en-US" b="0" dirty="0" err="1"/>
              <a:t>được</a:t>
            </a:r>
            <a:r>
              <a:rPr lang="en-US" altLang="en-US" b="0" dirty="0"/>
              <a:t> so </a:t>
            </a:r>
            <a:r>
              <a:rPr lang="en-US" altLang="en-US" b="0" dirty="0" err="1"/>
              <a:t>sánh</a:t>
            </a:r>
            <a:r>
              <a:rPr lang="en-US" altLang="en-US" b="0" dirty="0"/>
              <a:t> </a:t>
            </a:r>
            <a:r>
              <a:rPr lang="en-US" altLang="en-US" b="0" dirty="0" err="1"/>
              <a:t>với</a:t>
            </a:r>
            <a:r>
              <a:rPr lang="en-US" altLang="en-US" b="0" dirty="0"/>
              <a:t> </a:t>
            </a:r>
            <a:r>
              <a:rPr lang="en-US" altLang="en-US" b="0" dirty="0" err="1"/>
              <a:t>doanh</a:t>
            </a:r>
            <a:r>
              <a:rPr lang="en-US" altLang="en-US" b="0" dirty="0"/>
              <a:t> </a:t>
            </a:r>
            <a:r>
              <a:rPr lang="en-US" altLang="en-US" b="0" dirty="0" err="1"/>
              <a:t>thu</a:t>
            </a:r>
            <a:r>
              <a:rPr lang="en-US" altLang="en-US" b="0" dirty="0"/>
              <a:t> </a:t>
            </a:r>
            <a:r>
              <a:rPr lang="en-US" altLang="en-US" b="0" dirty="0" err="1"/>
              <a:t>ròng</a:t>
            </a:r>
            <a:r>
              <a:rPr lang="en-US" altLang="en-US" b="0" dirty="0"/>
              <a:t>.</a:t>
            </a:r>
          </a:p>
          <a:p>
            <a:pPr algn="just"/>
            <a:endParaRPr lang="en-US" altLang="en-US" b="0" dirty="0"/>
          </a:p>
          <a:p>
            <a:endParaRPr lang="en-US" b="0" dirty="0"/>
          </a:p>
        </p:txBody>
      </p:sp>
    </p:spTree>
    <p:extLst>
      <p:ext uri="{BB962C8B-B14F-4D97-AF65-F5344CB8AC3E}">
        <p14:creationId xmlns:p14="http://schemas.microsoft.com/office/powerpoint/2010/main" val="1086041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a:t>Khái</a:t>
            </a:r>
            <a:r>
              <a:rPr lang="en-US" dirty="0"/>
              <a:t> </a:t>
            </a:r>
            <a:r>
              <a:rPr lang="en-US" dirty="0" err="1"/>
              <a:t>niệm</a:t>
            </a:r>
            <a:r>
              <a:rPr lang="en-US" dirty="0"/>
              <a:t> </a:t>
            </a:r>
            <a:r>
              <a:rPr lang="en-US" dirty="0" err="1"/>
              <a:t>phân</a:t>
            </a:r>
            <a:r>
              <a:rPr lang="en-US" dirty="0"/>
              <a:t> </a:t>
            </a:r>
            <a:r>
              <a:rPr lang="en-US" dirty="0" err="1"/>
              <a:t>tích</a:t>
            </a:r>
            <a:r>
              <a:rPr lang="en-US" dirty="0"/>
              <a:t> </a:t>
            </a:r>
            <a:r>
              <a:rPr lang="en-US" dirty="0" err="1"/>
              <a:t>tín</a:t>
            </a:r>
            <a:r>
              <a:rPr lang="en-US" dirty="0"/>
              <a:t> </a:t>
            </a:r>
            <a:r>
              <a:rPr lang="en-US" dirty="0" err="1" smtClean="0"/>
              <a:t>dụng</a:t>
            </a:r>
            <a:endParaRPr lang="en-US" dirty="0"/>
          </a:p>
        </p:txBody>
      </p:sp>
      <p:sp>
        <p:nvSpPr>
          <p:cNvPr id="3" name="Content Placeholder 2"/>
          <p:cNvSpPr>
            <a:spLocks noGrp="1"/>
          </p:cNvSpPr>
          <p:nvPr>
            <p:ph idx="1"/>
          </p:nvPr>
        </p:nvSpPr>
        <p:spPr/>
        <p:txBody>
          <a:bodyPr/>
          <a:lstStyle/>
          <a:p>
            <a:pPr algn="just"/>
            <a:r>
              <a:rPr lang="en-US" altLang="en-US" b="0" dirty="0" err="1"/>
              <a:t>Phân</a:t>
            </a:r>
            <a:r>
              <a:rPr lang="en-US" altLang="en-US" b="0" dirty="0"/>
              <a:t> </a:t>
            </a:r>
            <a:r>
              <a:rPr lang="en-US" altLang="en-US" b="0" dirty="0" err="1"/>
              <a:t>tích</a:t>
            </a:r>
            <a:r>
              <a:rPr lang="en-US" altLang="en-US" b="0" dirty="0"/>
              <a:t> </a:t>
            </a:r>
            <a:r>
              <a:rPr lang="en-US" altLang="en-US" b="0" dirty="0" err="1"/>
              <a:t>tín</a:t>
            </a:r>
            <a:r>
              <a:rPr lang="en-US" altLang="en-US" b="0" dirty="0"/>
              <a:t> </a:t>
            </a:r>
            <a:r>
              <a:rPr lang="en-US" altLang="en-US" b="0" dirty="0" err="1"/>
              <a:t>dụng</a:t>
            </a:r>
            <a:r>
              <a:rPr lang="en-US" altLang="en-US" b="0" dirty="0"/>
              <a:t> là </a:t>
            </a:r>
            <a:r>
              <a:rPr lang="en-US" altLang="en-US" b="0" dirty="0" err="1"/>
              <a:t>quá</a:t>
            </a:r>
            <a:r>
              <a:rPr lang="en-US" altLang="en-US" b="0" dirty="0"/>
              <a:t> </a:t>
            </a:r>
            <a:r>
              <a:rPr lang="en-US" altLang="en-US" b="0" dirty="0" err="1"/>
              <a:t>trình</a:t>
            </a:r>
            <a:r>
              <a:rPr lang="en-US" altLang="en-US" b="0" dirty="0"/>
              <a:t> </a:t>
            </a:r>
            <a:r>
              <a:rPr lang="en-US" altLang="en-US" b="0" dirty="0" err="1"/>
              <a:t>thu</a:t>
            </a:r>
            <a:r>
              <a:rPr lang="en-US" altLang="en-US" b="0" dirty="0"/>
              <a:t> </a:t>
            </a:r>
            <a:r>
              <a:rPr lang="en-US" altLang="en-US" b="0" dirty="0" err="1"/>
              <a:t>thập</a:t>
            </a:r>
            <a:r>
              <a:rPr lang="en-US" altLang="en-US" b="0" dirty="0"/>
              <a:t>, </a:t>
            </a:r>
            <a:r>
              <a:rPr lang="en-US" altLang="en-US" b="0" dirty="0" err="1"/>
              <a:t>xử</a:t>
            </a:r>
            <a:r>
              <a:rPr lang="en-US" altLang="en-US" b="0" dirty="0"/>
              <a:t> </a:t>
            </a:r>
            <a:r>
              <a:rPr lang="en-US" altLang="en-US" b="0" dirty="0" err="1"/>
              <a:t>lý</a:t>
            </a:r>
            <a:r>
              <a:rPr lang="en-US" altLang="en-US" b="0" dirty="0"/>
              <a:t> </a:t>
            </a:r>
            <a:r>
              <a:rPr lang="en-US" altLang="en-US" b="0" dirty="0" err="1"/>
              <a:t>thông</a:t>
            </a:r>
            <a:r>
              <a:rPr lang="en-US" altLang="en-US" b="0" dirty="0"/>
              <a:t> tin </a:t>
            </a:r>
            <a:r>
              <a:rPr lang="en-US" altLang="en-US" b="0" dirty="0" err="1"/>
              <a:t>một</a:t>
            </a:r>
            <a:r>
              <a:rPr lang="en-US" altLang="en-US" b="0" dirty="0"/>
              <a:t> </a:t>
            </a:r>
            <a:r>
              <a:rPr lang="en-US" altLang="en-US" b="0" dirty="0" err="1"/>
              <a:t>cách</a:t>
            </a:r>
            <a:r>
              <a:rPr lang="en-US" altLang="en-US" b="0" dirty="0"/>
              <a:t> </a:t>
            </a:r>
            <a:r>
              <a:rPr lang="en-US" altLang="en-US" b="0" dirty="0" err="1"/>
              <a:t>khoa</a:t>
            </a:r>
            <a:r>
              <a:rPr lang="en-US" altLang="en-US" b="0" dirty="0"/>
              <a:t> </a:t>
            </a:r>
            <a:r>
              <a:rPr lang="en-US" altLang="en-US" b="0" dirty="0" err="1"/>
              <a:t>học</a:t>
            </a:r>
            <a:r>
              <a:rPr lang="en-US" altLang="en-US" b="0" dirty="0"/>
              <a:t> </a:t>
            </a:r>
            <a:r>
              <a:rPr lang="en-US" altLang="en-US" b="0" dirty="0" err="1"/>
              <a:t>nhằm</a:t>
            </a:r>
            <a:r>
              <a:rPr lang="en-US" altLang="en-US" b="0" dirty="0"/>
              <a:t> </a:t>
            </a:r>
            <a:r>
              <a:rPr lang="en-US" altLang="en-US" b="0" dirty="0" err="1"/>
              <a:t>hiểu</a:t>
            </a:r>
            <a:r>
              <a:rPr lang="en-US" altLang="en-US" b="0" dirty="0"/>
              <a:t> </a:t>
            </a:r>
            <a:r>
              <a:rPr lang="en-US" altLang="en-US" b="0" dirty="0" err="1"/>
              <a:t>rõ</a:t>
            </a:r>
            <a:r>
              <a:rPr lang="en-US" altLang="en-US" b="0" dirty="0"/>
              <a:t> </a:t>
            </a:r>
            <a:r>
              <a:rPr lang="en-US" altLang="en-US" b="0" dirty="0" err="1"/>
              <a:t>thêm</a:t>
            </a:r>
            <a:r>
              <a:rPr lang="en-US" altLang="en-US" b="0" dirty="0"/>
              <a:t> </a:t>
            </a:r>
            <a:r>
              <a:rPr lang="en-US" altLang="en-US" b="0" dirty="0" err="1"/>
              <a:t>về</a:t>
            </a:r>
            <a:r>
              <a:rPr lang="en-US" altLang="en-US" b="0" dirty="0"/>
              <a:t> </a:t>
            </a:r>
            <a:r>
              <a:rPr lang="en-US" altLang="en-US" b="0" dirty="0" err="1"/>
              <a:t>khả</a:t>
            </a:r>
            <a:r>
              <a:rPr lang="en-US" altLang="en-US" b="0" dirty="0"/>
              <a:t> </a:t>
            </a:r>
            <a:r>
              <a:rPr lang="en-US" altLang="en-US" b="0" dirty="0" err="1"/>
              <a:t>năng</a:t>
            </a:r>
            <a:r>
              <a:rPr lang="en-US" altLang="en-US" b="0" dirty="0"/>
              <a:t> </a:t>
            </a:r>
            <a:r>
              <a:rPr lang="en-US" altLang="en-US" b="0" dirty="0" err="1"/>
              <a:t>trả</a:t>
            </a:r>
            <a:r>
              <a:rPr lang="en-US" altLang="en-US" b="0" dirty="0"/>
              <a:t> </a:t>
            </a:r>
            <a:r>
              <a:rPr lang="en-US" altLang="en-US" b="0" dirty="0" err="1"/>
              <a:t>nợ</a:t>
            </a:r>
            <a:r>
              <a:rPr lang="en-US" altLang="en-US" b="0" dirty="0"/>
              <a:t> </a:t>
            </a:r>
            <a:r>
              <a:rPr lang="en-US" altLang="en-US" b="0" dirty="0" err="1"/>
              <a:t>của</a:t>
            </a:r>
            <a:r>
              <a:rPr lang="en-US" altLang="en-US" b="0" dirty="0"/>
              <a:t> </a:t>
            </a:r>
            <a:r>
              <a:rPr lang="en-US" altLang="en-US" b="0" dirty="0" err="1"/>
              <a:t>khách</a:t>
            </a:r>
            <a:r>
              <a:rPr lang="en-US" altLang="en-US" b="0" dirty="0"/>
              <a:t> </a:t>
            </a:r>
            <a:r>
              <a:rPr lang="en-US" altLang="en-US" b="0" dirty="0" err="1"/>
              <a:t>hàng</a:t>
            </a:r>
            <a:r>
              <a:rPr lang="en-US" altLang="en-US" b="0" dirty="0"/>
              <a:t> </a:t>
            </a:r>
            <a:r>
              <a:rPr lang="en-US" altLang="en-US" b="0" dirty="0" err="1"/>
              <a:t>và</a:t>
            </a:r>
            <a:r>
              <a:rPr lang="en-US" altLang="en-US" b="0" dirty="0"/>
              <a:t> </a:t>
            </a:r>
            <a:r>
              <a:rPr lang="en-US" altLang="en-US" b="0" dirty="0" err="1"/>
              <a:t>phương</a:t>
            </a:r>
            <a:r>
              <a:rPr lang="en-US" altLang="en-US" b="0" dirty="0"/>
              <a:t> </a:t>
            </a:r>
            <a:r>
              <a:rPr lang="en-US" altLang="en-US" b="0" dirty="0" err="1"/>
              <a:t>án</a:t>
            </a:r>
            <a:r>
              <a:rPr lang="en-US" altLang="en-US" b="0" dirty="0"/>
              <a:t> SXKD </a:t>
            </a:r>
            <a:r>
              <a:rPr lang="en-US" altLang="en-US" b="0" dirty="0" err="1"/>
              <a:t>để</a:t>
            </a:r>
            <a:r>
              <a:rPr lang="en-US" altLang="en-US" b="0" dirty="0"/>
              <a:t> </a:t>
            </a:r>
            <a:r>
              <a:rPr lang="en-US" altLang="en-US" b="0" dirty="0" err="1"/>
              <a:t>phục</a:t>
            </a:r>
            <a:r>
              <a:rPr lang="en-US" altLang="en-US" b="0" dirty="0"/>
              <a:t> </a:t>
            </a:r>
            <a:r>
              <a:rPr lang="en-US" altLang="en-US" b="0" dirty="0" err="1"/>
              <a:t>vụ</a:t>
            </a:r>
            <a:r>
              <a:rPr lang="en-US" altLang="en-US" b="0" dirty="0"/>
              <a:t> </a:t>
            </a:r>
            <a:r>
              <a:rPr lang="en-US" altLang="en-US" b="0" dirty="0" err="1"/>
              <a:t>cho</a:t>
            </a:r>
            <a:r>
              <a:rPr lang="en-US" altLang="en-US" b="0" dirty="0"/>
              <a:t> </a:t>
            </a:r>
            <a:r>
              <a:rPr lang="en-US" altLang="en-US" b="0" dirty="0" err="1"/>
              <a:t>việc</a:t>
            </a:r>
            <a:r>
              <a:rPr lang="en-US" altLang="en-US" b="0" dirty="0"/>
              <a:t> </a:t>
            </a:r>
            <a:r>
              <a:rPr lang="en-US" altLang="en-US" b="0" dirty="0" err="1"/>
              <a:t>ra</a:t>
            </a:r>
            <a:r>
              <a:rPr lang="en-US" altLang="en-US" b="0" dirty="0"/>
              <a:t> quyết </a:t>
            </a:r>
            <a:r>
              <a:rPr lang="en-US" altLang="en-US" b="0" dirty="0" err="1"/>
              <a:t>định</a:t>
            </a:r>
            <a:r>
              <a:rPr lang="en-US" altLang="en-US" b="0" dirty="0"/>
              <a:t> </a:t>
            </a:r>
            <a:r>
              <a:rPr lang="en-US" altLang="en-US" b="0" dirty="0" err="1"/>
              <a:t>tín</a:t>
            </a:r>
            <a:r>
              <a:rPr lang="en-US" altLang="en-US" b="0" dirty="0"/>
              <a:t> </a:t>
            </a:r>
            <a:r>
              <a:rPr lang="en-US" altLang="en-US" b="0" dirty="0" err="1"/>
              <a:t>dụng</a:t>
            </a:r>
            <a:r>
              <a:rPr lang="en-US" altLang="en-US" b="0" dirty="0"/>
              <a:t> </a:t>
            </a:r>
            <a:r>
              <a:rPr lang="en-US" altLang="en-US" b="0" dirty="0" err="1"/>
              <a:t>ngắn</a:t>
            </a:r>
            <a:r>
              <a:rPr lang="en-US" altLang="en-US" b="0" dirty="0"/>
              <a:t> </a:t>
            </a:r>
            <a:r>
              <a:rPr lang="en-US" altLang="en-US" b="0" dirty="0" err="1"/>
              <a:t>hạn</a:t>
            </a:r>
            <a:r>
              <a:rPr lang="en-US" altLang="en-US" b="0" dirty="0"/>
              <a:t>. </a:t>
            </a:r>
            <a:r>
              <a:rPr lang="en-US" altLang="en-US" b="0" dirty="0" err="1"/>
              <a:t>Muốn</a:t>
            </a:r>
            <a:r>
              <a:rPr lang="en-US" altLang="en-US" b="0" dirty="0"/>
              <a:t> </a:t>
            </a:r>
            <a:r>
              <a:rPr lang="en-US" altLang="en-US" b="0" dirty="0" err="1"/>
              <a:t>cho</a:t>
            </a:r>
            <a:r>
              <a:rPr lang="en-US" altLang="en-US" b="0" dirty="0"/>
              <a:t> </a:t>
            </a:r>
            <a:r>
              <a:rPr lang="en-US" altLang="en-US" b="0" dirty="0" err="1"/>
              <a:t>ra</a:t>
            </a:r>
            <a:r>
              <a:rPr lang="en-US" altLang="en-US" b="0" dirty="0"/>
              <a:t> quyết </a:t>
            </a:r>
            <a:r>
              <a:rPr lang="en-US" altLang="en-US" b="0" dirty="0" err="1"/>
              <a:t>định</a:t>
            </a:r>
            <a:r>
              <a:rPr lang="en-US" altLang="en-US" b="0" dirty="0"/>
              <a:t> </a:t>
            </a:r>
            <a:r>
              <a:rPr lang="en-US" altLang="en-US" b="0" dirty="0" err="1"/>
              <a:t>cho</a:t>
            </a:r>
            <a:r>
              <a:rPr lang="en-US" altLang="en-US" b="0" dirty="0"/>
              <a:t> </a:t>
            </a:r>
            <a:r>
              <a:rPr lang="en-US" altLang="en-US" b="0" dirty="0" err="1"/>
              <a:t>vay</a:t>
            </a:r>
            <a:r>
              <a:rPr lang="en-US" altLang="en-US" b="0" dirty="0"/>
              <a:t> </a:t>
            </a:r>
            <a:r>
              <a:rPr lang="en-US" altLang="en-US" b="0" dirty="0" err="1"/>
              <a:t>ngân</a:t>
            </a:r>
            <a:r>
              <a:rPr lang="en-US" altLang="en-US" b="0" dirty="0"/>
              <a:t> </a:t>
            </a:r>
            <a:r>
              <a:rPr lang="en-US" altLang="en-US" b="0" dirty="0" err="1"/>
              <a:t>hàng</a:t>
            </a:r>
            <a:r>
              <a:rPr lang="en-US" altLang="en-US" b="0" dirty="0"/>
              <a:t> </a:t>
            </a:r>
            <a:r>
              <a:rPr lang="en-US" altLang="en-US" b="0" dirty="0" err="1"/>
              <a:t>cần</a:t>
            </a:r>
            <a:r>
              <a:rPr lang="en-US" altLang="en-US" b="0" dirty="0"/>
              <a:t> </a:t>
            </a:r>
            <a:r>
              <a:rPr lang="en-US" altLang="en-US" b="0" dirty="0" err="1"/>
              <a:t>phải</a:t>
            </a:r>
            <a:r>
              <a:rPr lang="en-US" altLang="en-US" b="0" dirty="0"/>
              <a:t>:</a:t>
            </a:r>
          </a:p>
          <a:p>
            <a:pPr algn="just">
              <a:buFontTx/>
              <a:buChar char="-"/>
            </a:pPr>
            <a:r>
              <a:rPr lang="en-US" altLang="en-US" b="0" dirty="0"/>
              <a:t>Thu </a:t>
            </a:r>
            <a:r>
              <a:rPr lang="en-US" altLang="en-US" b="0" dirty="0" err="1"/>
              <a:t>thập</a:t>
            </a:r>
            <a:r>
              <a:rPr lang="en-US" altLang="en-US" b="0" dirty="0"/>
              <a:t> </a:t>
            </a:r>
            <a:r>
              <a:rPr lang="en-US" altLang="en-US" b="0" dirty="0" err="1"/>
              <a:t>đầy</a:t>
            </a:r>
            <a:r>
              <a:rPr lang="en-US" altLang="en-US" b="0" dirty="0"/>
              <a:t> </a:t>
            </a:r>
            <a:r>
              <a:rPr lang="en-US" altLang="en-US" b="0" dirty="0" err="1"/>
              <a:t>đủ</a:t>
            </a:r>
            <a:r>
              <a:rPr lang="en-US" altLang="en-US" b="0" dirty="0"/>
              <a:t> </a:t>
            </a:r>
            <a:r>
              <a:rPr lang="en-US" altLang="en-US" b="0" dirty="0" err="1"/>
              <a:t>và</a:t>
            </a:r>
            <a:r>
              <a:rPr lang="en-US" altLang="en-US" b="0" dirty="0"/>
              <a:t> </a:t>
            </a:r>
            <a:r>
              <a:rPr lang="en-US" altLang="en-US" b="0" dirty="0" err="1"/>
              <a:t>chính</a:t>
            </a:r>
            <a:r>
              <a:rPr lang="en-US" altLang="en-US" b="0" dirty="0"/>
              <a:t> </a:t>
            </a:r>
            <a:r>
              <a:rPr lang="en-US" altLang="en-US" b="0" dirty="0" err="1"/>
              <a:t>xác</a:t>
            </a:r>
            <a:r>
              <a:rPr lang="en-US" altLang="en-US" b="0" dirty="0"/>
              <a:t> </a:t>
            </a:r>
            <a:r>
              <a:rPr lang="en-US" altLang="en-US" b="0" dirty="0" err="1"/>
              <a:t>thông</a:t>
            </a:r>
            <a:r>
              <a:rPr lang="en-US" altLang="en-US" b="0" dirty="0"/>
              <a:t> tin.</a:t>
            </a:r>
          </a:p>
          <a:p>
            <a:pPr algn="just">
              <a:buFontTx/>
              <a:buChar char="-"/>
            </a:pPr>
            <a:r>
              <a:rPr lang="en-US" altLang="en-US" b="0" dirty="0" err="1"/>
              <a:t>Phân</a:t>
            </a:r>
            <a:r>
              <a:rPr lang="en-US" altLang="en-US" b="0" dirty="0"/>
              <a:t> </a:t>
            </a:r>
            <a:r>
              <a:rPr lang="en-US" altLang="en-US" b="0" dirty="0" err="1"/>
              <a:t>tích</a:t>
            </a:r>
            <a:r>
              <a:rPr lang="en-US" altLang="en-US" b="0" dirty="0"/>
              <a:t> </a:t>
            </a:r>
            <a:r>
              <a:rPr lang="en-US" altLang="en-US" b="0" dirty="0" err="1"/>
              <a:t>và</a:t>
            </a:r>
            <a:r>
              <a:rPr lang="en-US" altLang="en-US" b="0" dirty="0"/>
              <a:t> </a:t>
            </a:r>
            <a:r>
              <a:rPr lang="en-US" altLang="en-US" b="0" dirty="0" err="1"/>
              <a:t>xử</a:t>
            </a:r>
            <a:r>
              <a:rPr lang="en-US" altLang="en-US" b="0" dirty="0"/>
              <a:t> </a:t>
            </a:r>
            <a:r>
              <a:rPr lang="en-US" altLang="en-US" b="0" dirty="0" err="1"/>
              <a:t>lý</a:t>
            </a:r>
            <a:r>
              <a:rPr lang="en-US" altLang="en-US" b="0" dirty="0"/>
              <a:t> </a:t>
            </a:r>
            <a:r>
              <a:rPr lang="en-US" altLang="en-US" b="0" dirty="0" err="1"/>
              <a:t>thông</a:t>
            </a:r>
            <a:r>
              <a:rPr lang="en-US" altLang="en-US" b="0" dirty="0"/>
              <a:t> tin </a:t>
            </a:r>
            <a:r>
              <a:rPr lang="en-US" altLang="en-US" b="0" dirty="0" err="1"/>
              <a:t>thu</a:t>
            </a:r>
            <a:r>
              <a:rPr lang="en-US" altLang="en-US" b="0" dirty="0"/>
              <a:t> </a:t>
            </a:r>
            <a:r>
              <a:rPr lang="en-US" altLang="en-US" b="0" dirty="0" err="1"/>
              <a:t>thập</a:t>
            </a:r>
            <a:r>
              <a:rPr lang="en-US" altLang="en-US" b="0" dirty="0"/>
              <a:t> </a:t>
            </a:r>
            <a:r>
              <a:rPr lang="en-US" altLang="en-US" b="0" dirty="0" err="1"/>
              <a:t>được</a:t>
            </a:r>
            <a:r>
              <a:rPr lang="en-US" altLang="en-US" b="0" dirty="0"/>
              <a:t>.</a:t>
            </a:r>
          </a:p>
          <a:p>
            <a:pPr algn="just">
              <a:buFontTx/>
              <a:buChar char="-"/>
            </a:pPr>
            <a:r>
              <a:rPr lang="en-US" altLang="en-US" b="0" dirty="0" err="1"/>
              <a:t>Rút</a:t>
            </a:r>
            <a:r>
              <a:rPr lang="en-US" altLang="en-US" b="0" dirty="0"/>
              <a:t> </a:t>
            </a:r>
            <a:r>
              <a:rPr lang="en-US" altLang="en-US" b="0" dirty="0" err="1"/>
              <a:t>ra</a:t>
            </a:r>
            <a:r>
              <a:rPr lang="en-US" altLang="en-US" b="0" dirty="0"/>
              <a:t> </a:t>
            </a:r>
            <a:r>
              <a:rPr lang="en-US" altLang="en-US" b="0" dirty="0" err="1"/>
              <a:t>kết</a:t>
            </a:r>
            <a:r>
              <a:rPr lang="en-US" altLang="en-US" b="0" dirty="0"/>
              <a:t> </a:t>
            </a:r>
            <a:r>
              <a:rPr lang="en-US" altLang="en-US" b="0" dirty="0" err="1"/>
              <a:t>luận</a:t>
            </a:r>
            <a:r>
              <a:rPr lang="en-US" altLang="en-US" b="0" dirty="0"/>
              <a:t> </a:t>
            </a:r>
            <a:r>
              <a:rPr lang="en-US" altLang="en-US" b="0" dirty="0" err="1"/>
              <a:t>về</a:t>
            </a:r>
            <a:r>
              <a:rPr lang="en-US" altLang="en-US" b="0" dirty="0"/>
              <a:t> </a:t>
            </a:r>
            <a:r>
              <a:rPr lang="en-US" altLang="en-US" b="0" dirty="0" err="1"/>
              <a:t>khả</a:t>
            </a:r>
            <a:r>
              <a:rPr lang="en-US" altLang="en-US" b="0" dirty="0"/>
              <a:t> </a:t>
            </a:r>
            <a:r>
              <a:rPr lang="en-US" altLang="en-US" b="0" dirty="0" err="1"/>
              <a:t>năng</a:t>
            </a:r>
            <a:r>
              <a:rPr lang="en-US" altLang="en-US" b="0" dirty="0"/>
              <a:t> </a:t>
            </a:r>
            <a:r>
              <a:rPr lang="en-US" altLang="en-US" b="0" dirty="0" err="1"/>
              <a:t>hoàn</a:t>
            </a:r>
            <a:r>
              <a:rPr lang="en-US" altLang="en-US" b="0" dirty="0"/>
              <a:t> </a:t>
            </a:r>
            <a:r>
              <a:rPr lang="en-US" altLang="en-US" b="0" dirty="0" err="1"/>
              <a:t>trả</a:t>
            </a:r>
            <a:r>
              <a:rPr lang="en-US" altLang="en-US" b="0" dirty="0"/>
              <a:t> </a:t>
            </a:r>
            <a:r>
              <a:rPr lang="en-US" altLang="en-US" b="0" dirty="0" err="1"/>
              <a:t>nợ</a:t>
            </a:r>
            <a:r>
              <a:rPr lang="en-US" altLang="en-US" b="0" dirty="0"/>
              <a:t> (</a:t>
            </a:r>
            <a:r>
              <a:rPr lang="en-US" altLang="en-US" b="0" dirty="0" err="1"/>
              <a:t>gốc</a:t>
            </a:r>
            <a:r>
              <a:rPr lang="en-US" altLang="en-US" b="0" dirty="0"/>
              <a:t> </a:t>
            </a:r>
            <a:r>
              <a:rPr lang="en-US" altLang="en-US" b="0" dirty="0" err="1"/>
              <a:t>và</a:t>
            </a:r>
            <a:r>
              <a:rPr lang="en-US" altLang="en-US" b="0" dirty="0"/>
              <a:t> </a:t>
            </a:r>
            <a:r>
              <a:rPr lang="en-US" altLang="en-US" b="0" dirty="0" err="1"/>
              <a:t>lãi</a:t>
            </a:r>
            <a:r>
              <a:rPr lang="en-US" altLang="en-US" b="0" dirty="0"/>
              <a:t>) </a:t>
            </a:r>
            <a:r>
              <a:rPr lang="en-US" altLang="en-US" b="0" dirty="0" err="1"/>
              <a:t>của</a:t>
            </a:r>
            <a:r>
              <a:rPr lang="en-US" altLang="en-US" b="0" dirty="0"/>
              <a:t> </a:t>
            </a:r>
            <a:r>
              <a:rPr lang="en-US" altLang="en-US" b="0" dirty="0" err="1"/>
              <a:t>khách</a:t>
            </a:r>
            <a:r>
              <a:rPr lang="en-US" altLang="en-US" b="0" dirty="0"/>
              <a:t> </a:t>
            </a:r>
            <a:r>
              <a:rPr lang="en-US" altLang="en-US" b="0" dirty="0" err="1"/>
              <a:t>hàng</a:t>
            </a:r>
            <a:r>
              <a:rPr lang="en-US" altLang="en-US" b="0" dirty="0"/>
              <a:t>.</a:t>
            </a:r>
            <a:endParaRPr lang="vi-VN" altLang="en-US" b="0" dirty="0"/>
          </a:p>
          <a:p>
            <a:endParaRPr lang="en-US" b="0" dirty="0"/>
          </a:p>
        </p:txBody>
      </p:sp>
    </p:spTree>
    <p:extLst>
      <p:ext uri="{BB962C8B-B14F-4D97-AF65-F5344CB8AC3E}">
        <p14:creationId xmlns:p14="http://schemas.microsoft.com/office/powerpoint/2010/main" val="50393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Thông tin </a:t>
            </a:r>
            <a:r>
              <a:rPr lang="en-US" dirty="0" err="1"/>
              <a:t>phục</a:t>
            </a:r>
            <a:r>
              <a:rPr lang="en-US" dirty="0"/>
              <a:t> </a:t>
            </a:r>
            <a:r>
              <a:rPr lang="en-US" dirty="0" err="1"/>
              <a:t>vụ</a:t>
            </a:r>
            <a:r>
              <a:rPr lang="en-US" dirty="0"/>
              <a:t> </a:t>
            </a:r>
            <a:r>
              <a:rPr lang="en-US" dirty="0" err="1"/>
              <a:t>phân</a:t>
            </a:r>
            <a:r>
              <a:rPr lang="en-US" dirty="0"/>
              <a:t> </a:t>
            </a:r>
            <a:r>
              <a:rPr lang="en-US" dirty="0" err="1" smtClean="0"/>
              <a:t>tích</a:t>
            </a:r>
            <a:endParaRPr lang="en-US" dirty="0"/>
          </a:p>
        </p:txBody>
      </p:sp>
      <p:sp>
        <p:nvSpPr>
          <p:cNvPr id="3" name="Content Placeholder 2"/>
          <p:cNvSpPr>
            <a:spLocks noGrp="1"/>
          </p:cNvSpPr>
          <p:nvPr>
            <p:ph idx="1"/>
          </p:nvPr>
        </p:nvSpPr>
        <p:spPr/>
        <p:txBody>
          <a:bodyPr/>
          <a:lstStyle/>
          <a:p>
            <a:pPr algn="just"/>
            <a:r>
              <a:rPr lang="en-US" altLang="en-US" i="1" u="sng" dirty="0"/>
              <a:t>Thông tin </a:t>
            </a:r>
            <a:r>
              <a:rPr lang="en-US" altLang="en-US" i="1" u="sng" dirty="0" err="1"/>
              <a:t>thu</a:t>
            </a:r>
            <a:r>
              <a:rPr lang="en-US" altLang="en-US" i="1" u="sng" dirty="0"/>
              <a:t> </a:t>
            </a:r>
            <a:r>
              <a:rPr lang="en-US" altLang="en-US" i="1" u="sng" dirty="0" err="1"/>
              <a:t>thập</a:t>
            </a:r>
            <a:r>
              <a:rPr lang="en-US" altLang="en-US" i="1" u="sng" dirty="0"/>
              <a:t> </a:t>
            </a:r>
            <a:r>
              <a:rPr lang="en-US" altLang="en-US" i="1" u="sng" dirty="0" err="1"/>
              <a:t>từ</a:t>
            </a:r>
            <a:r>
              <a:rPr lang="en-US" altLang="en-US" i="1" u="sng" dirty="0"/>
              <a:t> </a:t>
            </a:r>
            <a:r>
              <a:rPr lang="en-US" altLang="en-US" i="1" u="sng" dirty="0" err="1"/>
              <a:t>hồ</a:t>
            </a:r>
            <a:r>
              <a:rPr lang="en-US" altLang="en-US" i="1" u="sng" dirty="0"/>
              <a:t> </a:t>
            </a:r>
            <a:r>
              <a:rPr lang="en-US" altLang="en-US" i="1" u="sng" dirty="0" err="1"/>
              <a:t>sơ</a:t>
            </a:r>
            <a:r>
              <a:rPr lang="en-US" altLang="en-US" i="1" u="sng" dirty="0"/>
              <a:t> </a:t>
            </a:r>
            <a:r>
              <a:rPr lang="en-US" altLang="en-US" i="1" u="sng" dirty="0" err="1"/>
              <a:t>vay</a:t>
            </a:r>
            <a:r>
              <a:rPr lang="en-US" altLang="en-US" i="1" u="sng" dirty="0"/>
              <a:t> </a:t>
            </a:r>
            <a:r>
              <a:rPr lang="en-US" altLang="en-US" i="1" u="sng" dirty="0" err="1"/>
              <a:t>vốn</a:t>
            </a:r>
            <a:r>
              <a:rPr lang="en-US" altLang="en-US" i="1" u="sng" dirty="0"/>
              <a:t> </a:t>
            </a:r>
            <a:r>
              <a:rPr lang="en-US" altLang="en-US" i="1" u="sng" dirty="0" err="1"/>
              <a:t>của</a:t>
            </a:r>
            <a:r>
              <a:rPr lang="en-US" altLang="en-US" i="1" u="sng" dirty="0"/>
              <a:t> </a:t>
            </a:r>
            <a:r>
              <a:rPr lang="en-US" altLang="en-US" i="1" u="sng" dirty="0" err="1"/>
              <a:t>khách</a:t>
            </a:r>
            <a:r>
              <a:rPr lang="en-US" altLang="en-US" i="1" u="sng" dirty="0"/>
              <a:t> </a:t>
            </a:r>
            <a:r>
              <a:rPr lang="en-US" altLang="en-US" i="1" u="sng" dirty="0" err="1"/>
              <a:t>hàng</a:t>
            </a:r>
            <a:r>
              <a:rPr lang="en-US" altLang="en-US" i="1" u="sng" dirty="0"/>
              <a:t>:</a:t>
            </a:r>
          </a:p>
          <a:p>
            <a:pPr algn="just">
              <a:buFontTx/>
              <a:buChar char="-"/>
            </a:pPr>
            <a:r>
              <a:rPr lang="en-US" altLang="en-US" b="0" dirty="0"/>
              <a:t>Thông tin </a:t>
            </a:r>
            <a:r>
              <a:rPr lang="en-US" altLang="en-US" b="0" dirty="0" err="1"/>
              <a:t>về</a:t>
            </a:r>
            <a:r>
              <a:rPr lang="en-US" altLang="en-US" b="0" dirty="0"/>
              <a:t> </a:t>
            </a:r>
            <a:r>
              <a:rPr lang="en-US" altLang="en-US" b="0" dirty="0" err="1"/>
              <a:t>tư</a:t>
            </a:r>
            <a:r>
              <a:rPr lang="en-US" altLang="en-US" b="0" dirty="0"/>
              <a:t> </a:t>
            </a:r>
            <a:r>
              <a:rPr lang="en-US" altLang="en-US" b="0" dirty="0" err="1"/>
              <a:t>cách</a:t>
            </a:r>
            <a:r>
              <a:rPr lang="en-US" altLang="en-US" b="0" dirty="0"/>
              <a:t> </a:t>
            </a:r>
            <a:r>
              <a:rPr lang="en-US" altLang="en-US" b="0" dirty="0" err="1"/>
              <a:t>pháp</a:t>
            </a:r>
            <a:r>
              <a:rPr lang="en-US" altLang="en-US" b="0" dirty="0"/>
              <a:t> </a:t>
            </a:r>
            <a:r>
              <a:rPr lang="en-US" altLang="en-US" b="0" dirty="0" err="1"/>
              <a:t>nhân</a:t>
            </a:r>
            <a:r>
              <a:rPr lang="en-US" altLang="en-US" b="0" dirty="0"/>
              <a:t> </a:t>
            </a:r>
            <a:r>
              <a:rPr lang="en-US" altLang="en-US" b="0" dirty="0" err="1"/>
              <a:t>của</a:t>
            </a:r>
            <a:r>
              <a:rPr lang="en-US" altLang="en-US" b="0" dirty="0"/>
              <a:t> </a:t>
            </a:r>
            <a:r>
              <a:rPr lang="en-US" altLang="en-US" b="0" dirty="0" err="1"/>
              <a:t>khách</a:t>
            </a:r>
            <a:r>
              <a:rPr lang="en-US" altLang="en-US" b="0" dirty="0"/>
              <a:t> </a:t>
            </a:r>
            <a:r>
              <a:rPr lang="en-US" altLang="en-US" b="0" dirty="0" err="1"/>
              <a:t>hàng</a:t>
            </a:r>
            <a:r>
              <a:rPr lang="en-US" altLang="en-US" b="0" dirty="0"/>
              <a:t>.</a:t>
            </a:r>
          </a:p>
          <a:p>
            <a:pPr algn="just">
              <a:buFontTx/>
              <a:buChar char="-"/>
            </a:pPr>
            <a:r>
              <a:rPr lang="en-US" altLang="en-US" b="0" dirty="0"/>
              <a:t>Thông tin </a:t>
            </a:r>
            <a:r>
              <a:rPr lang="en-US" altLang="en-US" b="0" dirty="0" err="1"/>
              <a:t>về</a:t>
            </a:r>
            <a:r>
              <a:rPr lang="en-US" altLang="en-US" b="0" dirty="0"/>
              <a:t> </a:t>
            </a:r>
            <a:r>
              <a:rPr lang="en-US" altLang="en-US" b="0" dirty="0" err="1"/>
              <a:t>tình</a:t>
            </a:r>
            <a:r>
              <a:rPr lang="en-US" altLang="en-US" b="0" dirty="0"/>
              <a:t> </a:t>
            </a:r>
            <a:r>
              <a:rPr lang="en-US" altLang="en-US" b="0" dirty="0" err="1"/>
              <a:t>hình</a:t>
            </a:r>
            <a:r>
              <a:rPr lang="en-US" altLang="en-US" b="0" dirty="0"/>
              <a:t> </a:t>
            </a:r>
            <a:r>
              <a:rPr lang="en-US" altLang="en-US" b="0" dirty="0" err="1"/>
              <a:t>tài</a:t>
            </a:r>
            <a:r>
              <a:rPr lang="en-US" altLang="en-US" b="0" dirty="0"/>
              <a:t> </a:t>
            </a:r>
            <a:r>
              <a:rPr lang="en-US" altLang="en-US" b="0" dirty="0" err="1"/>
              <a:t>chính</a:t>
            </a:r>
            <a:r>
              <a:rPr lang="en-US" altLang="en-US" b="0" dirty="0"/>
              <a:t> </a:t>
            </a:r>
            <a:r>
              <a:rPr lang="en-US" altLang="en-US" b="0" dirty="0" err="1"/>
              <a:t>của</a:t>
            </a:r>
            <a:r>
              <a:rPr lang="en-US" altLang="en-US" b="0" dirty="0"/>
              <a:t> </a:t>
            </a:r>
            <a:r>
              <a:rPr lang="en-US" altLang="en-US" b="0" dirty="0" err="1"/>
              <a:t>khách</a:t>
            </a:r>
            <a:r>
              <a:rPr lang="en-US" altLang="en-US" b="0" dirty="0"/>
              <a:t> </a:t>
            </a:r>
            <a:r>
              <a:rPr lang="en-US" altLang="en-US" b="0" dirty="0" err="1"/>
              <a:t>hàng</a:t>
            </a:r>
            <a:r>
              <a:rPr lang="en-US" altLang="en-US" b="0" dirty="0"/>
              <a:t>.</a:t>
            </a:r>
          </a:p>
          <a:p>
            <a:pPr algn="just">
              <a:buFontTx/>
              <a:buChar char="-"/>
            </a:pPr>
            <a:r>
              <a:rPr lang="en-US" altLang="en-US" b="0" dirty="0"/>
              <a:t>Thông tin </a:t>
            </a:r>
            <a:r>
              <a:rPr lang="en-US" altLang="en-US" b="0" dirty="0" err="1"/>
              <a:t>về</a:t>
            </a:r>
            <a:r>
              <a:rPr lang="en-US" altLang="en-US" b="0" dirty="0"/>
              <a:t> </a:t>
            </a:r>
            <a:r>
              <a:rPr lang="en-US" altLang="en-US" b="0" dirty="0" err="1"/>
              <a:t>kế</a:t>
            </a:r>
            <a:r>
              <a:rPr lang="en-US" altLang="en-US" b="0" dirty="0"/>
              <a:t> </a:t>
            </a:r>
            <a:r>
              <a:rPr lang="en-US" altLang="en-US" b="0" dirty="0" err="1"/>
              <a:t>hoạch</a:t>
            </a:r>
            <a:r>
              <a:rPr lang="en-US" altLang="en-US" b="0" dirty="0"/>
              <a:t> </a:t>
            </a:r>
            <a:r>
              <a:rPr lang="en-US" altLang="en-US" b="0" dirty="0" err="1"/>
              <a:t>và</a:t>
            </a:r>
            <a:r>
              <a:rPr lang="en-US" altLang="en-US" b="0" dirty="0"/>
              <a:t> </a:t>
            </a:r>
            <a:r>
              <a:rPr lang="en-US" altLang="en-US" b="0" dirty="0" err="1"/>
              <a:t>chiến</a:t>
            </a:r>
            <a:r>
              <a:rPr lang="en-US" altLang="en-US" b="0" dirty="0"/>
              <a:t> </a:t>
            </a:r>
            <a:r>
              <a:rPr lang="en-US" altLang="en-US" b="0" dirty="0" err="1"/>
              <a:t>lược</a:t>
            </a:r>
            <a:r>
              <a:rPr lang="en-US" altLang="en-US" b="0" dirty="0"/>
              <a:t> SXKD.</a:t>
            </a:r>
          </a:p>
          <a:p>
            <a:pPr algn="just">
              <a:buFontTx/>
              <a:buChar char="-"/>
            </a:pPr>
            <a:r>
              <a:rPr lang="en-US" altLang="en-US" b="0" dirty="0"/>
              <a:t>Thông tin </a:t>
            </a:r>
            <a:r>
              <a:rPr lang="en-US" altLang="en-US" b="0" dirty="0" err="1"/>
              <a:t>về</a:t>
            </a:r>
            <a:r>
              <a:rPr lang="en-US" altLang="en-US" b="0" dirty="0"/>
              <a:t> </a:t>
            </a:r>
            <a:r>
              <a:rPr lang="en-US" altLang="en-US" b="0" dirty="0" err="1"/>
              <a:t>hiệu</a:t>
            </a:r>
            <a:r>
              <a:rPr lang="en-US" altLang="en-US" b="0" dirty="0"/>
              <a:t> </a:t>
            </a:r>
            <a:r>
              <a:rPr lang="en-US" altLang="en-US" b="0" dirty="0" err="1"/>
              <a:t>quả</a:t>
            </a:r>
            <a:r>
              <a:rPr lang="en-US" altLang="en-US" b="0" dirty="0"/>
              <a:t> </a:t>
            </a:r>
            <a:r>
              <a:rPr lang="en-US" altLang="en-US" b="0" dirty="0" err="1"/>
              <a:t>sử</a:t>
            </a:r>
            <a:r>
              <a:rPr lang="en-US" altLang="en-US" b="0" dirty="0"/>
              <a:t> </a:t>
            </a:r>
            <a:r>
              <a:rPr lang="en-US" altLang="en-US" b="0" dirty="0" err="1"/>
              <a:t>dụng</a:t>
            </a:r>
            <a:r>
              <a:rPr lang="en-US" altLang="en-US" b="0" dirty="0"/>
              <a:t> </a:t>
            </a:r>
            <a:r>
              <a:rPr lang="en-US" altLang="en-US" b="0" dirty="0" err="1"/>
              <a:t>vốn</a:t>
            </a:r>
            <a:r>
              <a:rPr lang="en-US" altLang="en-US" b="0" dirty="0"/>
              <a:t> </a:t>
            </a:r>
            <a:r>
              <a:rPr lang="en-US" altLang="en-US" b="0" dirty="0" err="1"/>
              <a:t>và</a:t>
            </a:r>
            <a:r>
              <a:rPr lang="en-US" altLang="en-US" b="0" dirty="0"/>
              <a:t> </a:t>
            </a:r>
            <a:r>
              <a:rPr lang="en-US" altLang="en-US" b="0" dirty="0" err="1"/>
              <a:t>khả</a:t>
            </a:r>
            <a:r>
              <a:rPr lang="en-US" altLang="en-US" b="0" dirty="0"/>
              <a:t> </a:t>
            </a:r>
            <a:r>
              <a:rPr lang="en-US" altLang="en-US" b="0" dirty="0" err="1"/>
              <a:t>năng</a:t>
            </a:r>
            <a:r>
              <a:rPr lang="en-US" altLang="en-US" b="0" dirty="0"/>
              <a:t> </a:t>
            </a:r>
            <a:r>
              <a:rPr lang="en-US" altLang="en-US" b="0" dirty="0" err="1"/>
              <a:t>hoàn</a:t>
            </a:r>
            <a:r>
              <a:rPr lang="en-US" altLang="en-US" b="0" dirty="0"/>
              <a:t> </a:t>
            </a:r>
            <a:r>
              <a:rPr lang="en-US" altLang="en-US" b="0" dirty="0" err="1"/>
              <a:t>trả</a:t>
            </a:r>
            <a:r>
              <a:rPr lang="en-US" altLang="en-US" b="0" dirty="0"/>
              <a:t> </a:t>
            </a:r>
            <a:r>
              <a:rPr lang="en-US" altLang="en-US" b="0" dirty="0" err="1"/>
              <a:t>nợ</a:t>
            </a:r>
            <a:r>
              <a:rPr lang="en-US" altLang="en-US" b="0" dirty="0"/>
              <a:t> </a:t>
            </a:r>
            <a:r>
              <a:rPr lang="en-US" altLang="en-US" b="0" dirty="0" err="1"/>
              <a:t>vay</a:t>
            </a:r>
            <a:r>
              <a:rPr lang="en-US" altLang="en-US" b="0" dirty="0" smtClean="0"/>
              <a:t>.</a:t>
            </a:r>
          </a:p>
          <a:p>
            <a:pPr algn="just"/>
            <a:r>
              <a:rPr lang="en-US" altLang="en-US" i="1" u="sng" dirty="0"/>
              <a:t>Thông tin </a:t>
            </a:r>
            <a:r>
              <a:rPr lang="en-US" altLang="en-US" i="1" u="sng" dirty="0" err="1"/>
              <a:t>lưu</a:t>
            </a:r>
            <a:r>
              <a:rPr lang="en-US" altLang="en-US" i="1" u="sng" dirty="0"/>
              <a:t> </a:t>
            </a:r>
            <a:r>
              <a:rPr lang="en-US" altLang="en-US" i="1" u="sng" dirty="0" err="1"/>
              <a:t>trữ</a:t>
            </a:r>
            <a:r>
              <a:rPr lang="en-US" altLang="en-US" i="1" u="sng" dirty="0"/>
              <a:t> </a:t>
            </a:r>
            <a:r>
              <a:rPr lang="en-US" altLang="en-US" i="1" u="sng" dirty="0" err="1"/>
              <a:t>tại</a:t>
            </a:r>
            <a:r>
              <a:rPr lang="en-US" altLang="en-US" i="1" u="sng" dirty="0"/>
              <a:t> </a:t>
            </a:r>
            <a:r>
              <a:rPr lang="en-US" altLang="en-US" i="1" u="sng" dirty="0" err="1"/>
              <a:t>ngân</a:t>
            </a:r>
            <a:r>
              <a:rPr lang="en-US" altLang="en-US" i="1" u="sng" dirty="0"/>
              <a:t> </a:t>
            </a:r>
            <a:r>
              <a:rPr lang="en-US" altLang="en-US" i="1" u="sng" dirty="0" err="1" smtClean="0"/>
              <a:t>hàng</a:t>
            </a:r>
            <a:r>
              <a:rPr lang="en-US" altLang="en-US" i="1" u="sng" dirty="0" smtClean="0"/>
              <a:t>: </a:t>
            </a:r>
            <a:r>
              <a:rPr lang="en-US" altLang="en-US" b="0" dirty="0" err="1" smtClean="0"/>
              <a:t>Đây</a:t>
            </a:r>
            <a:r>
              <a:rPr lang="en-US" altLang="en-US" b="0" dirty="0" smtClean="0"/>
              <a:t> </a:t>
            </a:r>
            <a:r>
              <a:rPr lang="en-US" altLang="en-US" b="0" dirty="0"/>
              <a:t>là </a:t>
            </a:r>
            <a:r>
              <a:rPr lang="en-US" altLang="en-US" b="0" dirty="0" err="1"/>
              <a:t>nguồn</a:t>
            </a:r>
            <a:r>
              <a:rPr lang="en-US" altLang="en-US" b="0" dirty="0"/>
              <a:t> </a:t>
            </a:r>
            <a:r>
              <a:rPr lang="en-US" altLang="en-US" b="0" dirty="0" err="1"/>
              <a:t>thông</a:t>
            </a:r>
            <a:r>
              <a:rPr lang="en-US" altLang="en-US" b="0" dirty="0"/>
              <a:t> tin </a:t>
            </a:r>
            <a:r>
              <a:rPr lang="en-US" altLang="en-US" b="0" dirty="0" err="1"/>
              <a:t>mà</a:t>
            </a:r>
            <a:r>
              <a:rPr lang="en-US" altLang="en-US" b="0" dirty="0"/>
              <a:t> </a:t>
            </a:r>
            <a:r>
              <a:rPr lang="en-US" altLang="en-US" b="0" dirty="0" err="1"/>
              <a:t>ngân</a:t>
            </a:r>
            <a:r>
              <a:rPr lang="en-US" altLang="en-US" b="0" dirty="0"/>
              <a:t> </a:t>
            </a:r>
            <a:r>
              <a:rPr lang="en-US" altLang="en-US" b="0" dirty="0" err="1"/>
              <a:t>hàng</a:t>
            </a:r>
            <a:r>
              <a:rPr lang="en-US" altLang="en-US" b="0" dirty="0"/>
              <a:t> </a:t>
            </a:r>
            <a:r>
              <a:rPr lang="en-US" altLang="en-US" b="0" dirty="0" err="1"/>
              <a:t>đã</a:t>
            </a:r>
            <a:r>
              <a:rPr lang="en-US" altLang="en-US" b="0" dirty="0"/>
              <a:t> </a:t>
            </a:r>
            <a:r>
              <a:rPr lang="en-US" altLang="en-US" b="0" dirty="0" err="1"/>
              <a:t>thu</a:t>
            </a:r>
            <a:r>
              <a:rPr lang="en-US" altLang="en-US" b="0" dirty="0"/>
              <a:t> </a:t>
            </a:r>
            <a:r>
              <a:rPr lang="en-US" altLang="en-US" b="0" dirty="0" err="1"/>
              <a:t>thập</a:t>
            </a:r>
            <a:r>
              <a:rPr lang="en-US" altLang="en-US" b="0" dirty="0"/>
              <a:t> </a:t>
            </a:r>
            <a:r>
              <a:rPr lang="en-US" altLang="en-US" b="0" dirty="0" err="1"/>
              <a:t>trước</a:t>
            </a:r>
            <a:r>
              <a:rPr lang="en-US" altLang="en-US" b="0" dirty="0"/>
              <a:t> </a:t>
            </a:r>
            <a:r>
              <a:rPr lang="en-US" altLang="en-US" b="0" dirty="0" err="1"/>
              <a:t>kia</a:t>
            </a:r>
            <a:r>
              <a:rPr lang="en-US" altLang="en-US" b="0" dirty="0"/>
              <a:t> </a:t>
            </a:r>
            <a:r>
              <a:rPr lang="en-US" altLang="en-US" b="0" dirty="0" err="1"/>
              <a:t>khi</a:t>
            </a:r>
            <a:r>
              <a:rPr lang="en-US" altLang="en-US" b="0" dirty="0"/>
              <a:t> </a:t>
            </a:r>
            <a:r>
              <a:rPr lang="en-US" altLang="en-US" b="0" dirty="0" err="1"/>
              <a:t>khách</a:t>
            </a:r>
            <a:r>
              <a:rPr lang="en-US" altLang="en-US" b="0" dirty="0"/>
              <a:t> </a:t>
            </a:r>
            <a:r>
              <a:rPr lang="en-US" altLang="en-US" b="0" dirty="0" err="1"/>
              <a:t>hàng</a:t>
            </a:r>
            <a:r>
              <a:rPr lang="en-US" altLang="en-US" b="0" dirty="0"/>
              <a:t> </a:t>
            </a:r>
            <a:r>
              <a:rPr lang="en-US" altLang="en-US" b="0" dirty="0" err="1"/>
              <a:t>có</a:t>
            </a:r>
            <a:r>
              <a:rPr lang="en-US" altLang="en-US" b="0" dirty="0"/>
              <a:t> </a:t>
            </a:r>
            <a:r>
              <a:rPr lang="en-US" altLang="en-US" b="0" dirty="0" err="1"/>
              <a:t>quan</a:t>
            </a:r>
            <a:r>
              <a:rPr lang="en-US" altLang="en-US" b="0" dirty="0"/>
              <a:t> </a:t>
            </a:r>
            <a:r>
              <a:rPr lang="en-US" altLang="en-US" b="0" dirty="0" err="1"/>
              <a:t>hệ</a:t>
            </a:r>
            <a:r>
              <a:rPr lang="en-US" altLang="en-US" b="0" dirty="0"/>
              <a:t> </a:t>
            </a:r>
            <a:r>
              <a:rPr lang="en-US" altLang="en-US" b="0" dirty="0" err="1"/>
              <a:t>tín</a:t>
            </a:r>
            <a:r>
              <a:rPr lang="en-US" altLang="en-US" b="0" dirty="0"/>
              <a:t> </a:t>
            </a:r>
            <a:r>
              <a:rPr lang="en-US" altLang="en-US" b="0" dirty="0" err="1"/>
              <a:t>dụng</a:t>
            </a:r>
            <a:r>
              <a:rPr lang="en-US" altLang="en-US" b="0" dirty="0"/>
              <a:t> </a:t>
            </a:r>
            <a:r>
              <a:rPr lang="en-US" altLang="en-US" b="0" dirty="0" err="1"/>
              <a:t>với</a:t>
            </a:r>
            <a:r>
              <a:rPr lang="en-US" altLang="en-US" b="0" dirty="0"/>
              <a:t> </a:t>
            </a:r>
            <a:r>
              <a:rPr lang="en-US" altLang="en-US" b="0" dirty="0" err="1"/>
              <a:t>ngân</a:t>
            </a:r>
            <a:r>
              <a:rPr lang="en-US" altLang="en-US" b="0" dirty="0"/>
              <a:t> </a:t>
            </a:r>
            <a:r>
              <a:rPr lang="en-US" altLang="en-US" b="0" dirty="0" err="1"/>
              <a:t>hàng</a:t>
            </a:r>
            <a:r>
              <a:rPr lang="en-US" altLang="en-US" b="0" dirty="0"/>
              <a:t> </a:t>
            </a:r>
            <a:r>
              <a:rPr lang="en-US" altLang="en-US" b="0" dirty="0" err="1"/>
              <a:t>và</a:t>
            </a:r>
            <a:r>
              <a:rPr lang="en-US" altLang="en-US" b="0" dirty="0"/>
              <a:t> </a:t>
            </a:r>
            <a:r>
              <a:rPr lang="en-US" altLang="en-US" b="0" dirty="0" err="1"/>
              <a:t>lưu</a:t>
            </a:r>
            <a:r>
              <a:rPr lang="en-US" altLang="en-US" b="0" dirty="0"/>
              <a:t> </a:t>
            </a:r>
            <a:r>
              <a:rPr lang="en-US" altLang="en-US" b="0" dirty="0" err="1"/>
              <a:t>trữ</a:t>
            </a:r>
            <a:r>
              <a:rPr lang="en-US" altLang="en-US" b="0" dirty="0"/>
              <a:t> </a:t>
            </a:r>
            <a:r>
              <a:rPr lang="en-US" altLang="en-US" b="0" dirty="0" err="1"/>
              <a:t>tại</a:t>
            </a:r>
            <a:r>
              <a:rPr lang="en-US" altLang="en-US" b="0" dirty="0"/>
              <a:t> </a:t>
            </a:r>
            <a:r>
              <a:rPr lang="en-US" altLang="en-US" b="0" dirty="0" err="1"/>
              <a:t>ngân</a:t>
            </a:r>
            <a:r>
              <a:rPr lang="en-US" altLang="en-US" b="0" dirty="0"/>
              <a:t> </a:t>
            </a:r>
            <a:r>
              <a:rPr lang="en-US" altLang="en-US" b="0" dirty="0" err="1"/>
              <a:t>hàng</a:t>
            </a:r>
            <a:r>
              <a:rPr lang="en-US" altLang="en-US" b="0" dirty="0"/>
              <a:t> </a:t>
            </a:r>
            <a:r>
              <a:rPr lang="en-US" altLang="en-US" b="0" dirty="0" err="1"/>
              <a:t>để</a:t>
            </a:r>
            <a:r>
              <a:rPr lang="en-US" altLang="en-US" b="0" dirty="0"/>
              <a:t> </a:t>
            </a:r>
            <a:r>
              <a:rPr lang="en-US" altLang="en-US" b="0" dirty="0" err="1"/>
              <a:t>sử</a:t>
            </a:r>
            <a:r>
              <a:rPr lang="en-US" altLang="en-US" b="0" dirty="0"/>
              <a:t> </a:t>
            </a:r>
            <a:r>
              <a:rPr lang="en-US" altLang="en-US" b="0" dirty="0" err="1"/>
              <a:t>dụng</a:t>
            </a:r>
            <a:r>
              <a:rPr lang="en-US" altLang="en-US" b="0" dirty="0"/>
              <a:t> </a:t>
            </a:r>
            <a:r>
              <a:rPr lang="en-US" altLang="en-US" b="0" dirty="0" err="1"/>
              <a:t>cho</a:t>
            </a:r>
            <a:r>
              <a:rPr lang="en-US" altLang="en-US" b="0" dirty="0"/>
              <a:t> </a:t>
            </a:r>
            <a:r>
              <a:rPr lang="en-US" altLang="en-US" b="0" dirty="0" err="1"/>
              <a:t>những</a:t>
            </a:r>
            <a:r>
              <a:rPr lang="en-US" altLang="en-US" b="0" dirty="0"/>
              <a:t> </a:t>
            </a:r>
            <a:r>
              <a:rPr lang="en-US" altLang="en-US" b="0" dirty="0" err="1"/>
              <a:t>lần</a:t>
            </a:r>
            <a:r>
              <a:rPr lang="en-US" altLang="en-US" b="0" dirty="0"/>
              <a:t> </a:t>
            </a:r>
            <a:r>
              <a:rPr lang="en-US" altLang="en-US" b="0" dirty="0" err="1"/>
              <a:t>vay</a:t>
            </a:r>
            <a:r>
              <a:rPr lang="en-US" altLang="en-US" b="0" dirty="0"/>
              <a:t> </a:t>
            </a:r>
            <a:r>
              <a:rPr lang="en-US" altLang="en-US" b="0" dirty="0" err="1"/>
              <a:t>tiếp</a:t>
            </a:r>
            <a:r>
              <a:rPr lang="en-US" altLang="en-US" b="0" dirty="0"/>
              <a:t> </a:t>
            </a:r>
            <a:r>
              <a:rPr lang="en-US" altLang="en-US" b="0" dirty="0" err="1"/>
              <a:t>theo.</a:t>
            </a:r>
            <a:r>
              <a:rPr lang="en-US" altLang="en-US" b="0" dirty="0"/>
              <a:t> </a:t>
            </a:r>
            <a:endParaRPr lang="vi-VN" altLang="en-US" b="0" dirty="0"/>
          </a:p>
          <a:p>
            <a:endParaRPr lang="en-US" b="0" dirty="0"/>
          </a:p>
        </p:txBody>
      </p:sp>
    </p:spTree>
    <p:extLst>
      <p:ext uri="{BB962C8B-B14F-4D97-AF65-F5344CB8AC3E}">
        <p14:creationId xmlns:p14="http://schemas.microsoft.com/office/powerpoint/2010/main" val="890031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Thông tin </a:t>
            </a:r>
            <a:r>
              <a:rPr lang="en-US" dirty="0" err="1"/>
              <a:t>phục</a:t>
            </a:r>
            <a:r>
              <a:rPr lang="en-US" dirty="0"/>
              <a:t> </a:t>
            </a:r>
            <a:r>
              <a:rPr lang="en-US" dirty="0" err="1"/>
              <a:t>vụ</a:t>
            </a:r>
            <a:r>
              <a:rPr lang="en-US" dirty="0"/>
              <a:t> </a:t>
            </a:r>
            <a:r>
              <a:rPr lang="en-US" dirty="0" err="1"/>
              <a:t>phân</a:t>
            </a:r>
            <a:r>
              <a:rPr lang="en-US" dirty="0"/>
              <a:t> </a:t>
            </a:r>
            <a:r>
              <a:rPr lang="en-US" dirty="0" err="1"/>
              <a:t>tích</a:t>
            </a:r>
            <a:endParaRPr lang="en-US" dirty="0"/>
          </a:p>
        </p:txBody>
      </p:sp>
      <p:sp>
        <p:nvSpPr>
          <p:cNvPr id="3" name="Content Placeholder 2"/>
          <p:cNvSpPr>
            <a:spLocks noGrp="1"/>
          </p:cNvSpPr>
          <p:nvPr>
            <p:ph idx="1"/>
          </p:nvPr>
        </p:nvSpPr>
        <p:spPr/>
        <p:txBody>
          <a:bodyPr/>
          <a:lstStyle/>
          <a:p>
            <a:pPr algn="just"/>
            <a:r>
              <a:rPr lang="en-US" altLang="en-US" i="1" u="sng" dirty="0"/>
              <a:t>Thông tin </a:t>
            </a:r>
            <a:r>
              <a:rPr lang="en-US" altLang="en-US" i="1" u="sng" dirty="0" err="1"/>
              <a:t>từ</a:t>
            </a:r>
            <a:r>
              <a:rPr lang="en-US" altLang="en-US" i="1" u="sng" dirty="0"/>
              <a:t> </a:t>
            </a:r>
            <a:r>
              <a:rPr lang="en-US" altLang="en-US" i="1" u="sng" dirty="0" err="1"/>
              <a:t>phỏng</a:t>
            </a:r>
            <a:r>
              <a:rPr lang="en-US" altLang="en-US" i="1" u="sng" dirty="0"/>
              <a:t> </a:t>
            </a:r>
            <a:r>
              <a:rPr lang="en-US" altLang="en-US" i="1" u="sng" dirty="0" err="1"/>
              <a:t>vấn</a:t>
            </a:r>
            <a:r>
              <a:rPr lang="en-US" altLang="en-US" i="1" u="sng" dirty="0"/>
              <a:t> </a:t>
            </a:r>
            <a:r>
              <a:rPr lang="en-US" altLang="en-US" i="1" u="sng" dirty="0" err="1"/>
              <a:t>khách</a:t>
            </a:r>
            <a:r>
              <a:rPr lang="en-US" altLang="en-US" i="1" u="sng" dirty="0"/>
              <a:t> </a:t>
            </a:r>
            <a:r>
              <a:rPr lang="en-US" altLang="en-US" i="1" u="sng" dirty="0" err="1"/>
              <a:t>hàng</a:t>
            </a:r>
            <a:r>
              <a:rPr lang="en-US" altLang="en-US" i="1" u="sng" dirty="0"/>
              <a:t> </a:t>
            </a:r>
            <a:r>
              <a:rPr lang="en-US" altLang="en-US" i="1" u="sng" dirty="0" err="1"/>
              <a:t>và</a:t>
            </a:r>
            <a:r>
              <a:rPr lang="en-US" altLang="en-US" i="1" u="sng" dirty="0"/>
              <a:t> </a:t>
            </a:r>
            <a:r>
              <a:rPr lang="en-US" altLang="en-US" i="1" u="sng" dirty="0" err="1"/>
              <a:t>điều</a:t>
            </a:r>
            <a:r>
              <a:rPr lang="en-US" altLang="en-US" i="1" u="sng" dirty="0"/>
              <a:t> </a:t>
            </a:r>
            <a:r>
              <a:rPr lang="en-US" altLang="en-US" i="1" u="sng" dirty="0" err="1"/>
              <a:t>tra</a:t>
            </a:r>
            <a:r>
              <a:rPr lang="en-US" altLang="en-US" i="1" u="sng" dirty="0"/>
              <a:t> </a:t>
            </a:r>
            <a:r>
              <a:rPr lang="en-US" altLang="en-US" i="1" u="sng" dirty="0" err="1"/>
              <a:t>khách</a:t>
            </a:r>
            <a:r>
              <a:rPr lang="en-US" altLang="en-US" i="1" u="sng" dirty="0"/>
              <a:t> </a:t>
            </a:r>
            <a:r>
              <a:rPr lang="en-US" altLang="en-US" i="1" u="sng" dirty="0" err="1"/>
              <a:t>hàng</a:t>
            </a:r>
            <a:r>
              <a:rPr lang="en-US" altLang="en-US" i="1" u="sng" dirty="0"/>
              <a:t>:</a:t>
            </a:r>
          </a:p>
          <a:p>
            <a:pPr algn="just">
              <a:buNone/>
            </a:pPr>
            <a:r>
              <a:rPr lang="en-US" altLang="en-US" dirty="0"/>
              <a:t>	</a:t>
            </a:r>
            <a:r>
              <a:rPr lang="en-US" altLang="en-US" b="0" dirty="0"/>
              <a:t>Thông tin qua </a:t>
            </a:r>
            <a:r>
              <a:rPr lang="en-US" altLang="en-US" b="0" dirty="0" err="1"/>
              <a:t>phỏng</a:t>
            </a:r>
            <a:r>
              <a:rPr lang="en-US" altLang="en-US" b="0" dirty="0"/>
              <a:t> </a:t>
            </a:r>
            <a:r>
              <a:rPr lang="en-US" altLang="en-US" b="0" dirty="0" err="1"/>
              <a:t>vấn</a:t>
            </a:r>
            <a:r>
              <a:rPr lang="en-US" altLang="en-US" b="0" dirty="0"/>
              <a:t> </a:t>
            </a:r>
            <a:r>
              <a:rPr lang="en-US" altLang="en-US" b="0" dirty="0" err="1"/>
              <a:t>có</a:t>
            </a:r>
            <a:r>
              <a:rPr lang="en-US" altLang="en-US" b="0" dirty="0"/>
              <a:t> </a:t>
            </a:r>
            <a:r>
              <a:rPr lang="en-US" altLang="en-US" b="0" dirty="0" err="1"/>
              <a:t>ưu</a:t>
            </a:r>
            <a:r>
              <a:rPr lang="en-US" altLang="en-US" b="0" dirty="0"/>
              <a:t> </a:t>
            </a:r>
            <a:r>
              <a:rPr lang="en-US" altLang="en-US" b="0" dirty="0" err="1"/>
              <a:t>điểm</a:t>
            </a:r>
            <a:r>
              <a:rPr lang="en-US" altLang="en-US" b="0" dirty="0"/>
              <a:t> là </a:t>
            </a:r>
            <a:r>
              <a:rPr lang="en-US" altLang="en-US" b="0" dirty="0" err="1"/>
              <a:t>thông</a:t>
            </a:r>
            <a:r>
              <a:rPr lang="en-US" altLang="en-US" b="0" dirty="0"/>
              <a:t> tin mới </a:t>
            </a:r>
            <a:r>
              <a:rPr lang="en-US" altLang="en-US" b="0" dirty="0" err="1"/>
              <a:t>nhất</a:t>
            </a:r>
            <a:r>
              <a:rPr lang="en-US" altLang="en-US" b="0" dirty="0"/>
              <a:t> </a:t>
            </a:r>
            <a:r>
              <a:rPr lang="en-US" altLang="en-US" b="0" dirty="0" err="1"/>
              <a:t>đồng</a:t>
            </a:r>
            <a:r>
              <a:rPr lang="en-US" altLang="en-US" b="0" dirty="0"/>
              <a:t> </a:t>
            </a:r>
            <a:r>
              <a:rPr lang="en-US" altLang="en-US" b="0" dirty="0" err="1"/>
              <a:t>thời</a:t>
            </a:r>
            <a:r>
              <a:rPr lang="en-US" altLang="en-US" b="0" dirty="0"/>
              <a:t> qua </a:t>
            </a:r>
            <a:r>
              <a:rPr lang="en-US" altLang="en-US" b="0" dirty="0" err="1"/>
              <a:t>nghệ</a:t>
            </a:r>
            <a:r>
              <a:rPr lang="en-US" altLang="en-US" b="0" dirty="0"/>
              <a:t> </a:t>
            </a:r>
            <a:r>
              <a:rPr lang="en-US" altLang="en-US" b="0" dirty="0" err="1"/>
              <a:t>thuật</a:t>
            </a:r>
            <a:r>
              <a:rPr lang="en-US" altLang="en-US" b="0" dirty="0"/>
              <a:t> </a:t>
            </a:r>
            <a:r>
              <a:rPr lang="en-US" altLang="en-US" b="0" dirty="0" err="1"/>
              <a:t>phỏng</a:t>
            </a:r>
            <a:r>
              <a:rPr lang="en-US" altLang="en-US" b="0" dirty="0"/>
              <a:t> </a:t>
            </a:r>
            <a:r>
              <a:rPr lang="en-US" altLang="en-US" b="0" dirty="0" err="1"/>
              <a:t>vấn</a:t>
            </a:r>
            <a:r>
              <a:rPr lang="en-US" altLang="en-US" b="0" dirty="0"/>
              <a:t> </a:t>
            </a:r>
            <a:r>
              <a:rPr lang="en-US" altLang="en-US" b="0" dirty="0" err="1"/>
              <a:t>có</a:t>
            </a:r>
            <a:r>
              <a:rPr lang="en-US" altLang="en-US" b="0" dirty="0"/>
              <a:t> </a:t>
            </a:r>
            <a:r>
              <a:rPr lang="en-US" altLang="en-US" b="0" dirty="0" err="1"/>
              <a:t>thể</a:t>
            </a:r>
            <a:r>
              <a:rPr lang="en-US" altLang="en-US" b="0" dirty="0"/>
              <a:t> </a:t>
            </a:r>
            <a:r>
              <a:rPr lang="en-US" altLang="en-US" b="0" dirty="0" err="1"/>
              <a:t>loại</a:t>
            </a:r>
            <a:r>
              <a:rPr lang="en-US" altLang="en-US" b="0" dirty="0"/>
              <a:t> </a:t>
            </a:r>
            <a:r>
              <a:rPr lang="en-US" altLang="en-US" b="0" dirty="0" err="1"/>
              <a:t>bỏ</a:t>
            </a:r>
            <a:r>
              <a:rPr lang="en-US" altLang="en-US" b="0" dirty="0"/>
              <a:t> </a:t>
            </a:r>
            <a:r>
              <a:rPr lang="en-US" altLang="en-US" b="0" dirty="0" err="1"/>
              <a:t>được</a:t>
            </a:r>
            <a:r>
              <a:rPr lang="en-US" altLang="en-US" b="0" dirty="0"/>
              <a:t> 1 </a:t>
            </a:r>
            <a:r>
              <a:rPr lang="en-US" altLang="en-US" b="0" dirty="0" err="1"/>
              <a:t>số</a:t>
            </a:r>
            <a:r>
              <a:rPr lang="en-US" altLang="en-US" b="0" dirty="0"/>
              <a:t> </a:t>
            </a:r>
            <a:r>
              <a:rPr lang="en-US" altLang="en-US" b="0" dirty="0" err="1"/>
              <a:t>thông</a:t>
            </a:r>
            <a:r>
              <a:rPr lang="en-US" altLang="en-US" b="0" dirty="0"/>
              <a:t> tin </a:t>
            </a:r>
            <a:r>
              <a:rPr lang="en-US" altLang="en-US" b="0" dirty="0" err="1"/>
              <a:t>gây</a:t>
            </a:r>
            <a:r>
              <a:rPr lang="en-US" altLang="en-US" b="0" dirty="0"/>
              <a:t> </a:t>
            </a:r>
            <a:r>
              <a:rPr lang="en-US" altLang="en-US" b="0" dirty="0" err="1"/>
              <a:t>nhiễu</a:t>
            </a:r>
            <a:r>
              <a:rPr lang="en-US" altLang="en-US" b="0" dirty="0"/>
              <a:t> </a:t>
            </a:r>
            <a:r>
              <a:rPr lang="en-US" altLang="en-US" b="0" dirty="0" err="1"/>
              <a:t>để</a:t>
            </a:r>
            <a:r>
              <a:rPr lang="en-US" altLang="en-US" b="0" dirty="0"/>
              <a:t> </a:t>
            </a:r>
            <a:r>
              <a:rPr lang="en-US" altLang="en-US" b="0" dirty="0" err="1"/>
              <a:t>từ</a:t>
            </a:r>
            <a:r>
              <a:rPr lang="en-US" altLang="en-US" b="0" dirty="0"/>
              <a:t> </a:t>
            </a:r>
            <a:r>
              <a:rPr lang="en-US" altLang="en-US" b="0" dirty="0" err="1"/>
              <a:t>đó</a:t>
            </a:r>
            <a:r>
              <a:rPr lang="en-US" altLang="en-US" b="0" dirty="0"/>
              <a:t> </a:t>
            </a:r>
            <a:r>
              <a:rPr lang="en-US" altLang="en-US" b="0" dirty="0" err="1"/>
              <a:t>chắt</a:t>
            </a:r>
            <a:r>
              <a:rPr lang="en-US" altLang="en-US" b="0" dirty="0"/>
              <a:t> </a:t>
            </a:r>
            <a:r>
              <a:rPr lang="en-US" altLang="en-US" b="0" dirty="0" err="1"/>
              <a:t>lọc</a:t>
            </a:r>
            <a:r>
              <a:rPr lang="en-US" altLang="en-US" b="0" dirty="0"/>
              <a:t> </a:t>
            </a:r>
            <a:r>
              <a:rPr lang="en-US" altLang="en-US" b="0" dirty="0" err="1"/>
              <a:t>thông</a:t>
            </a:r>
            <a:r>
              <a:rPr lang="en-US" altLang="en-US" b="0" dirty="0"/>
              <a:t> tin  </a:t>
            </a:r>
            <a:r>
              <a:rPr lang="en-US" altLang="en-US" b="0" dirty="0" err="1"/>
              <a:t>chính</a:t>
            </a:r>
            <a:r>
              <a:rPr lang="en-US" altLang="en-US" b="0" dirty="0"/>
              <a:t> </a:t>
            </a:r>
            <a:r>
              <a:rPr lang="en-US" altLang="en-US" b="0" dirty="0" err="1"/>
              <a:t>xác</a:t>
            </a:r>
            <a:r>
              <a:rPr lang="en-US" altLang="en-US" b="0" dirty="0"/>
              <a:t> </a:t>
            </a:r>
            <a:r>
              <a:rPr lang="en-US" altLang="en-US" b="0" dirty="0" err="1"/>
              <a:t>hơn</a:t>
            </a:r>
            <a:r>
              <a:rPr lang="en-US" altLang="en-US" b="0" dirty="0"/>
              <a:t> </a:t>
            </a:r>
            <a:r>
              <a:rPr lang="en-US" altLang="en-US" b="0" dirty="0" err="1"/>
              <a:t>phục</a:t>
            </a:r>
            <a:r>
              <a:rPr lang="en-US" altLang="en-US" b="0" dirty="0"/>
              <a:t> </a:t>
            </a:r>
            <a:r>
              <a:rPr lang="en-US" altLang="en-US" b="0" dirty="0" err="1"/>
              <a:t>vụ</a:t>
            </a:r>
            <a:r>
              <a:rPr lang="en-US" altLang="en-US" b="0" dirty="0"/>
              <a:t> </a:t>
            </a:r>
            <a:r>
              <a:rPr lang="en-US" altLang="en-US" b="0" dirty="0" err="1"/>
              <a:t>cho</a:t>
            </a:r>
            <a:r>
              <a:rPr lang="en-US" altLang="en-US" b="0" dirty="0"/>
              <a:t> </a:t>
            </a:r>
            <a:r>
              <a:rPr lang="en-US" altLang="en-US" b="0" dirty="0" err="1"/>
              <a:t>việc</a:t>
            </a:r>
            <a:r>
              <a:rPr lang="en-US" altLang="en-US" b="0" dirty="0"/>
              <a:t> </a:t>
            </a:r>
            <a:r>
              <a:rPr lang="en-US" altLang="en-US" b="0" dirty="0" err="1"/>
              <a:t>phân</a:t>
            </a:r>
            <a:r>
              <a:rPr lang="en-US" altLang="en-US" b="0" dirty="0"/>
              <a:t> </a:t>
            </a:r>
            <a:r>
              <a:rPr lang="en-US" altLang="en-US" b="0" dirty="0" err="1"/>
              <a:t>tích</a:t>
            </a:r>
            <a:r>
              <a:rPr lang="en-US" altLang="en-US" b="0" dirty="0"/>
              <a:t>. </a:t>
            </a:r>
            <a:r>
              <a:rPr lang="en-US" altLang="en-US" b="0" dirty="0" err="1"/>
              <a:t>Ngoài</a:t>
            </a:r>
            <a:r>
              <a:rPr lang="en-US" altLang="en-US" b="0" dirty="0"/>
              <a:t> </a:t>
            </a:r>
            <a:r>
              <a:rPr lang="en-US" altLang="en-US" b="0" dirty="0" err="1"/>
              <a:t>ra</a:t>
            </a:r>
            <a:r>
              <a:rPr lang="en-US" altLang="en-US" b="0" dirty="0"/>
              <a:t>, </a:t>
            </a:r>
            <a:r>
              <a:rPr lang="en-US" altLang="en-US" b="0" dirty="0" err="1"/>
              <a:t>thông</a:t>
            </a:r>
            <a:r>
              <a:rPr lang="en-US" altLang="en-US" b="0" dirty="0"/>
              <a:t> tin </a:t>
            </a:r>
            <a:r>
              <a:rPr lang="en-US" altLang="en-US" b="0" dirty="0" err="1"/>
              <a:t>này</a:t>
            </a:r>
            <a:r>
              <a:rPr lang="en-US" altLang="en-US" b="0" dirty="0"/>
              <a:t> </a:t>
            </a:r>
            <a:r>
              <a:rPr lang="en-US" altLang="en-US" b="0" dirty="0" err="1"/>
              <a:t>có</a:t>
            </a:r>
            <a:r>
              <a:rPr lang="en-US" altLang="en-US" b="0" dirty="0"/>
              <a:t> </a:t>
            </a:r>
            <a:r>
              <a:rPr lang="en-US" altLang="en-US" b="0" dirty="0" err="1"/>
              <a:t>thể</a:t>
            </a:r>
            <a:r>
              <a:rPr lang="en-US" altLang="en-US" b="0" dirty="0"/>
              <a:t> </a:t>
            </a:r>
            <a:r>
              <a:rPr lang="en-US" altLang="en-US" b="0" dirty="0" err="1"/>
              <a:t>bổ</a:t>
            </a:r>
            <a:r>
              <a:rPr lang="en-US" altLang="en-US" b="0" dirty="0"/>
              <a:t> sung </a:t>
            </a:r>
            <a:r>
              <a:rPr lang="en-US" altLang="en-US" b="0" dirty="0" err="1"/>
              <a:t>thêm</a:t>
            </a:r>
            <a:r>
              <a:rPr lang="en-US" altLang="en-US" b="0" dirty="0"/>
              <a:t> </a:t>
            </a:r>
            <a:r>
              <a:rPr lang="en-US" altLang="en-US" b="0" dirty="0" err="1"/>
              <a:t>thông</a:t>
            </a:r>
            <a:r>
              <a:rPr lang="en-US" altLang="en-US" b="0" dirty="0"/>
              <a:t> tin </a:t>
            </a:r>
            <a:r>
              <a:rPr lang="en-US" altLang="en-US" b="0" dirty="0" err="1"/>
              <a:t>về</a:t>
            </a:r>
            <a:r>
              <a:rPr lang="en-US" altLang="en-US" b="0" dirty="0"/>
              <a:t> </a:t>
            </a:r>
            <a:r>
              <a:rPr lang="en-US" altLang="en-US" b="0" dirty="0" err="1"/>
              <a:t>khách</a:t>
            </a:r>
            <a:r>
              <a:rPr lang="en-US" altLang="en-US" b="0" dirty="0"/>
              <a:t> </a:t>
            </a:r>
            <a:r>
              <a:rPr lang="en-US" altLang="en-US" b="0" dirty="0" err="1"/>
              <a:t>hàng</a:t>
            </a:r>
            <a:r>
              <a:rPr lang="en-US" altLang="en-US" b="0" dirty="0"/>
              <a:t> </a:t>
            </a:r>
            <a:r>
              <a:rPr lang="en-US" altLang="en-US" b="0" dirty="0" err="1"/>
              <a:t>mà</a:t>
            </a:r>
            <a:r>
              <a:rPr lang="en-US" altLang="en-US" b="0" dirty="0"/>
              <a:t> </a:t>
            </a:r>
            <a:r>
              <a:rPr lang="en-US" altLang="en-US" b="0" dirty="0" err="1"/>
              <a:t>hồ</a:t>
            </a:r>
            <a:r>
              <a:rPr lang="en-US" altLang="en-US" b="0" dirty="0"/>
              <a:t> </a:t>
            </a:r>
            <a:r>
              <a:rPr lang="en-US" altLang="en-US" b="0" dirty="0" err="1"/>
              <a:t>sơ</a:t>
            </a:r>
            <a:r>
              <a:rPr lang="en-US" altLang="en-US" b="0" dirty="0"/>
              <a:t> </a:t>
            </a:r>
            <a:r>
              <a:rPr lang="en-US" altLang="en-US" b="0" dirty="0" err="1"/>
              <a:t>vay</a:t>
            </a:r>
            <a:r>
              <a:rPr lang="en-US" altLang="en-US" b="0" dirty="0"/>
              <a:t> </a:t>
            </a:r>
            <a:r>
              <a:rPr lang="en-US" altLang="en-US" b="0" dirty="0" err="1"/>
              <a:t>vốn</a:t>
            </a:r>
            <a:r>
              <a:rPr lang="en-US" altLang="en-US" b="0" dirty="0"/>
              <a:t> </a:t>
            </a:r>
            <a:r>
              <a:rPr lang="en-US" altLang="en-US" b="0" dirty="0" err="1"/>
              <a:t>chưa</a:t>
            </a:r>
            <a:r>
              <a:rPr lang="en-US" altLang="en-US" b="0" dirty="0"/>
              <a:t> </a:t>
            </a:r>
            <a:r>
              <a:rPr lang="en-US" altLang="en-US" b="0" dirty="0" err="1"/>
              <a:t>thể</a:t>
            </a:r>
            <a:r>
              <a:rPr lang="en-US" altLang="en-US" b="0" dirty="0"/>
              <a:t> </a:t>
            </a:r>
            <a:r>
              <a:rPr lang="en-US" altLang="en-US" b="0" dirty="0" err="1"/>
              <a:t>thu</a:t>
            </a:r>
            <a:r>
              <a:rPr lang="en-US" altLang="en-US" b="0" dirty="0"/>
              <a:t> </a:t>
            </a:r>
            <a:r>
              <a:rPr lang="en-US" altLang="en-US" b="0" dirty="0" err="1"/>
              <a:t>thập</a:t>
            </a:r>
            <a:r>
              <a:rPr lang="en-US" altLang="en-US" b="0" dirty="0"/>
              <a:t> </a:t>
            </a:r>
            <a:r>
              <a:rPr lang="en-US" altLang="en-US" b="0" dirty="0" err="1"/>
              <a:t>đầy</a:t>
            </a:r>
            <a:r>
              <a:rPr lang="en-US" altLang="en-US" b="0" dirty="0"/>
              <a:t> </a:t>
            </a:r>
            <a:r>
              <a:rPr lang="en-US" altLang="en-US" b="0" dirty="0" err="1"/>
              <a:t>đủ</a:t>
            </a:r>
            <a:r>
              <a:rPr lang="en-US" altLang="en-US" b="0" dirty="0"/>
              <a:t>.</a:t>
            </a:r>
            <a:endParaRPr lang="vi-VN" altLang="en-US" b="0" dirty="0"/>
          </a:p>
          <a:p>
            <a:pPr algn="just"/>
            <a:r>
              <a:rPr lang="en-US" altLang="en-US" i="1" u="sng" dirty="0"/>
              <a:t>Thông tin </a:t>
            </a:r>
            <a:r>
              <a:rPr lang="en-US" altLang="en-US" i="1" u="sng" dirty="0" err="1"/>
              <a:t>từ</a:t>
            </a:r>
            <a:r>
              <a:rPr lang="en-US" altLang="en-US" i="1" u="sng" dirty="0"/>
              <a:t> </a:t>
            </a:r>
            <a:r>
              <a:rPr lang="en-US" altLang="en-US" i="1" u="sng" dirty="0" err="1"/>
              <a:t>nguồn</a:t>
            </a:r>
            <a:r>
              <a:rPr lang="en-US" altLang="en-US" i="1" u="sng" dirty="0"/>
              <a:t> </a:t>
            </a:r>
            <a:r>
              <a:rPr lang="en-US" altLang="en-US" i="1" u="sng" dirty="0" err="1" smtClean="0"/>
              <a:t>khác</a:t>
            </a:r>
            <a:r>
              <a:rPr lang="en-US" altLang="en-US" i="1" u="sng" dirty="0" smtClean="0"/>
              <a:t>: </a:t>
            </a:r>
            <a:r>
              <a:rPr lang="en-US" altLang="en-US" b="0" dirty="0" smtClean="0"/>
              <a:t>Các </a:t>
            </a:r>
            <a:r>
              <a:rPr lang="en-US" altLang="en-US" b="0" dirty="0" err="1"/>
              <a:t>nguồn</a:t>
            </a:r>
            <a:r>
              <a:rPr lang="en-US" altLang="en-US" b="0" dirty="0"/>
              <a:t> </a:t>
            </a:r>
            <a:r>
              <a:rPr lang="en-US" altLang="en-US" b="0" dirty="0" err="1"/>
              <a:t>thông</a:t>
            </a:r>
            <a:r>
              <a:rPr lang="en-US" altLang="en-US" b="0" dirty="0"/>
              <a:t> tin </a:t>
            </a:r>
            <a:r>
              <a:rPr lang="en-US" altLang="en-US" b="0" dirty="0" err="1"/>
              <a:t>khác</a:t>
            </a:r>
            <a:r>
              <a:rPr lang="en-US" altLang="en-US" b="0" dirty="0"/>
              <a:t> </a:t>
            </a:r>
            <a:r>
              <a:rPr lang="en-US" altLang="en-US" b="0" dirty="0" err="1"/>
              <a:t>có</a:t>
            </a:r>
            <a:r>
              <a:rPr lang="en-US" altLang="en-US" b="0" dirty="0"/>
              <a:t> </a:t>
            </a:r>
            <a:r>
              <a:rPr lang="en-US" altLang="en-US" b="0" dirty="0" err="1"/>
              <a:t>thể</a:t>
            </a:r>
            <a:r>
              <a:rPr lang="en-US" altLang="en-US" b="0" dirty="0"/>
              <a:t> </a:t>
            </a:r>
            <a:r>
              <a:rPr lang="en-US" altLang="en-US" b="0" dirty="0" err="1"/>
              <a:t>bao</a:t>
            </a:r>
            <a:r>
              <a:rPr lang="en-US" altLang="en-US" b="0" dirty="0"/>
              <a:t> </a:t>
            </a:r>
            <a:r>
              <a:rPr lang="en-US" altLang="en-US" b="0" dirty="0" err="1"/>
              <a:t>gồm</a:t>
            </a:r>
            <a:r>
              <a:rPr lang="en-US" altLang="en-US" b="0" dirty="0"/>
              <a:t>: </a:t>
            </a:r>
            <a:r>
              <a:rPr lang="en-US" altLang="en-US" b="0" dirty="0" err="1"/>
              <a:t>thông</a:t>
            </a:r>
            <a:r>
              <a:rPr lang="en-US" altLang="en-US" b="0" dirty="0"/>
              <a:t> tin </a:t>
            </a:r>
            <a:r>
              <a:rPr lang="en-US" altLang="en-US" b="0" dirty="0" err="1"/>
              <a:t>từ</a:t>
            </a:r>
            <a:r>
              <a:rPr lang="en-US" altLang="en-US" b="0" dirty="0"/>
              <a:t> các </a:t>
            </a:r>
            <a:r>
              <a:rPr lang="en-US" altLang="en-US" b="0" dirty="0" err="1"/>
              <a:t>ngân</a:t>
            </a:r>
            <a:r>
              <a:rPr lang="en-US" altLang="en-US" b="0" dirty="0"/>
              <a:t> </a:t>
            </a:r>
            <a:r>
              <a:rPr lang="en-US" altLang="en-US" b="0" dirty="0" err="1"/>
              <a:t>hàng</a:t>
            </a:r>
            <a:r>
              <a:rPr lang="en-US" altLang="en-US" b="0" dirty="0"/>
              <a:t> </a:t>
            </a:r>
            <a:r>
              <a:rPr lang="en-US" altLang="en-US" b="0" dirty="0" err="1"/>
              <a:t>khác</a:t>
            </a:r>
            <a:r>
              <a:rPr lang="en-US" altLang="en-US" b="0" dirty="0"/>
              <a:t>, </a:t>
            </a:r>
            <a:r>
              <a:rPr lang="en-US" altLang="en-US" b="0" dirty="0" err="1"/>
              <a:t>thông</a:t>
            </a:r>
            <a:r>
              <a:rPr lang="en-US" altLang="en-US" b="0" dirty="0"/>
              <a:t> tin </a:t>
            </a:r>
            <a:r>
              <a:rPr lang="en-US" altLang="en-US" b="0" dirty="0" err="1"/>
              <a:t>từ</a:t>
            </a:r>
            <a:r>
              <a:rPr lang="en-US" altLang="en-US" b="0" dirty="0"/>
              <a:t> </a:t>
            </a:r>
            <a:r>
              <a:rPr lang="en-US" altLang="en-US" b="0" dirty="0" err="1"/>
              <a:t>bạn</a:t>
            </a:r>
            <a:r>
              <a:rPr lang="en-US" altLang="en-US" b="0" dirty="0"/>
              <a:t> </a:t>
            </a:r>
            <a:r>
              <a:rPr lang="en-US" altLang="en-US" b="0" dirty="0" err="1"/>
              <a:t>hàng</a:t>
            </a:r>
            <a:r>
              <a:rPr lang="en-US" altLang="en-US" b="0" dirty="0"/>
              <a:t> </a:t>
            </a:r>
            <a:r>
              <a:rPr lang="en-US" altLang="en-US" b="0" dirty="0" err="1"/>
              <a:t>của</a:t>
            </a:r>
            <a:r>
              <a:rPr lang="en-US" altLang="en-US" b="0" dirty="0"/>
              <a:t> </a:t>
            </a:r>
            <a:r>
              <a:rPr lang="en-US" altLang="en-US" b="0" dirty="0" err="1"/>
              <a:t>khách</a:t>
            </a:r>
            <a:r>
              <a:rPr lang="en-US" altLang="en-US" b="0" dirty="0"/>
              <a:t> </a:t>
            </a:r>
            <a:r>
              <a:rPr lang="en-US" altLang="en-US" b="0" dirty="0" err="1"/>
              <a:t>hàng</a:t>
            </a:r>
            <a:r>
              <a:rPr lang="en-US" altLang="en-US" b="0" dirty="0"/>
              <a:t>, </a:t>
            </a:r>
            <a:r>
              <a:rPr lang="en-US" altLang="en-US" b="0" dirty="0" err="1"/>
              <a:t>thông</a:t>
            </a:r>
            <a:r>
              <a:rPr lang="en-US" altLang="en-US" b="0" dirty="0"/>
              <a:t> tin </a:t>
            </a:r>
            <a:r>
              <a:rPr lang="en-US" altLang="en-US" b="0" dirty="0" err="1"/>
              <a:t>từ</a:t>
            </a:r>
            <a:r>
              <a:rPr lang="en-US" altLang="en-US" b="0" dirty="0"/>
              <a:t> </a:t>
            </a:r>
            <a:r>
              <a:rPr lang="en-US" altLang="en-US" b="0" dirty="0" err="1"/>
              <a:t>đối</a:t>
            </a:r>
            <a:r>
              <a:rPr lang="en-US" altLang="en-US" b="0" dirty="0"/>
              <a:t> </a:t>
            </a:r>
            <a:r>
              <a:rPr lang="en-US" altLang="en-US" b="0" dirty="0" err="1"/>
              <a:t>thủ</a:t>
            </a:r>
            <a:r>
              <a:rPr lang="en-US" altLang="en-US" b="0" dirty="0"/>
              <a:t> </a:t>
            </a:r>
            <a:r>
              <a:rPr lang="en-US" altLang="en-US" b="0" dirty="0" err="1"/>
              <a:t>cạnh</a:t>
            </a:r>
            <a:r>
              <a:rPr lang="en-US" altLang="en-US" b="0" dirty="0"/>
              <a:t> </a:t>
            </a:r>
            <a:r>
              <a:rPr lang="en-US" altLang="en-US" b="0" dirty="0" err="1"/>
              <a:t>tranh</a:t>
            </a:r>
            <a:r>
              <a:rPr lang="en-US" altLang="en-US" b="0" dirty="0"/>
              <a:t> </a:t>
            </a:r>
            <a:r>
              <a:rPr lang="en-US" altLang="en-US" b="0" dirty="0" err="1"/>
              <a:t>của</a:t>
            </a:r>
            <a:r>
              <a:rPr lang="en-US" altLang="en-US" b="0" dirty="0"/>
              <a:t> </a:t>
            </a:r>
            <a:r>
              <a:rPr lang="en-US" altLang="en-US" b="0" dirty="0" err="1"/>
              <a:t>khách</a:t>
            </a:r>
            <a:r>
              <a:rPr lang="en-US" altLang="en-US" b="0" dirty="0"/>
              <a:t> </a:t>
            </a:r>
            <a:r>
              <a:rPr lang="en-US" altLang="en-US" b="0" dirty="0" err="1"/>
              <a:t>hàng</a:t>
            </a:r>
            <a:r>
              <a:rPr lang="en-US" altLang="en-US" b="0" dirty="0"/>
              <a:t>, </a:t>
            </a:r>
            <a:r>
              <a:rPr lang="en-US" altLang="en-US" b="0" dirty="0" err="1"/>
              <a:t>thông</a:t>
            </a:r>
            <a:r>
              <a:rPr lang="en-US" altLang="en-US" b="0" dirty="0"/>
              <a:t> tin </a:t>
            </a:r>
            <a:r>
              <a:rPr lang="en-US" altLang="en-US" b="0" dirty="0" err="1"/>
              <a:t>từ</a:t>
            </a:r>
            <a:r>
              <a:rPr lang="en-US" altLang="en-US" b="0" dirty="0"/>
              <a:t> các </a:t>
            </a:r>
            <a:r>
              <a:rPr lang="en-US" altLang="en-US" b="0" dirty="0" err="1"/>
              <a:t>tổ</a:t>
            </a:r>
            <a:r>
              <a:rPr lang="en-US" altLang="en-US" b="0" dirty="0"/>
              <a:t> </a:t>
            </a:r>
            <a:r>
              <a:rPr lang="en-US" altLang="en-US" b="0" dirty="0" err="1"/>
              <a:t>chức</a:t>
            </a:r>
            <a:r>
              <a:rPr lang="en-US" altLang="en-US" b="0" dirty="0"/>
              <a:t> </a:t>
            </a:r>
            <a:r>
              <a:rPr lang="en-US" altLang="en-US" b="0" dirty="0" err="1"/>
              <a:t>chuyên</a:t>
            </a:r>
            <a:r>
              <a:rPr lang="en-US" altLang="en-US" b="0" dirty="0"/>
              <a:t> </a:t>
            </a:r>
            <a:r>
              <a:rPr lang="en-US" altLang="en-US" b="0" dirty="0" err="1"/>
              <a:t>môn</a:t>
            </a:r>
            <a:r>
              <a:rPr lang="en-US" altLang="en-US" b="0" dirty="0"/>
              <a:t> </a:t>
            </a:r>
            <a:r>
              <a:rPr lang="en-US" altLang="en-US" b="0" dirty="0" err="1"/>
              <a:t>thu</a:t>
            </a:r>
            <a:r>
              <a:rPr lang="en-US" altLang="en-US" b="0" dirty="0"/>
              <a:t> </a:t>
            </a:r>
            <a:r>
              <a:rPr lang="en-US" altLang="en-US" b="0" dirty="0" err="1"/>
              <a:t>thập</a:t>
            </a:r>
            <a:r>
              <a:rPr lang="en-US" altLang="en-US" b="0" dirty="0"/>
              <a:t> </a:t>
            </a:r>
            <a:r>
              <a:rPr lang="en-US" altLang="en-US" b="0" dirty="0" err="1"/>
              <a:t>và</a:t>
            </a:r>
            <a:r>
              <a:rPr lang="en-US" altLang="en-US" b="0" dirty="0"/>
              <a:t> </a:t>
            </a:r>
            <a:r>
              <a:rPr lang="en-US" altLang="en-US" b="0" dirty="0" err="1"/>
              <a:t>cung</a:t>
            </a:r>
            <a:r>
              <a:rPr lang="en-US" altLang="en-US" b="0" dirty="0"/>
              <a:t> </a:t>
            </a:r>
            <a:r>
              <a:rPr lang="en-US" altLang="en-US" b="0" dirty="0" err="1"/>
              <a:t>cấp</a:t>
            </a:r>
            <a:r>
              <a:rPr lang="en-US" altLang="en-US" b="0" dirty="0"/>
              <a:t> </a:t>
            </a:r>
            <a:r>
              <a:rPr lang="en-US" altLang="en-US" b="0" dirty="0" err="1"/>
              <a:t>thông</a:t>
            </a:r>
            <a:r>
              <a:rPr lang="en-US" altLang="en-US" b="0" dirty="0"/>
              <a:t> tin, </a:t>
            </a:r>
            <a:r>
              <a:rPr lang="en-US" altLang="en-US" b="0" dirty="0" err="1"/>
              <a:t>thông</a:t>
            </a:r>
            <a:r>
              <a:rPr lang="en-US" altLang="en-US" b="0" dirty="0"/>
              <a:t> tin </a:t>
            </a:r>
            <a:r>
              <a:rPr lang="en-US" altLang="en-US" b="0" dirty="0" err="1"/>
              <a:t>từ</a:t>
            </a:r>
            <a:r>
              <a:rPr lang="en-US" altLang="en-US" b="0" dirty="0"/>
              <a:t> các </a:t>
            </a:r>
            <a:r>
              <a:rPr lang="en-US" altLang="en-US" b="0" dirty="0" err="1"/>
              <a:t>phương</a:t>
            </a:r>
            <a:r>
              <a:rPr lang="en-US" altLang="en-US" b="0" dirty="0"/>
              <a:t> </a:t>
            </a:r>
            <a:r>
              <a:rPr lang="en-US" altLang="en-US" b="0" dirty="0" err="1"/>
              <a:t>tiện</a:t>
            </a:r>
            <a:r>
              <a:rPr lang="en-US" altLang="en-US" b="0" dirty="0"/>
              <a:t> </a:t>
            </a:r>
            <a:r>
              <a:rPr lang="en-US" altLang="en-US" b="0" dirty="0" err="1"/>
              <a:t>truyền</a:t>
            </a:r>
            <a:r>
              <a:rPr lang="en-US" altLang="en-US" b="0" dirty="0"/>
              <a:t> </a:t>
            </a:r>
            <a:r>
              <a:rPr lang="en-US" altLang="en-US" b="0" dirty="0" err="1"/>
              <a:t>thông</a:t>
            </a:r>
            <a:r>
              <a:rPr lang="en-US" altLang="en-US" b="0" dirty="0"/>
              <a:t>…</a:t>
            </a:r>
            <a:endParaRPr lang="vi-VN" altLang="en-US" b="0" dirty="0"/>
          </a:p>
          <a:p>
            <a:endParaRPr lang="en-US" dirty="0"/>
          </a:p>
        </p:txBody>
      </p:sp>
    </p:spTree>
    <p:extLst>
      <p:ext uri="{BB962C8B-B14F-4D97-AF65-F5344CB8AC3E}">
        <p14:creationId xmlns:p14="http://schemas.microsoft.com/office/powerpoint/2010/main" val="29711403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Các </a:t>
            </a:r>
            <a:r>
              <a:rPr lang="en-US" dirty="0" err="1"/>
              <a:t>nội</a:t>
            </a:r>
            <a:r>
              <a:rPr lang="en-US" dirty="0"/>
              <a:t> dung </a:t>
            </a:r>
            <a:r>
              <a:rPr lang="en-US" dirty="0" err="1"/>
              <a:t>cần</a:t>
            </a:r>
            <a:r>
              <a:rPr lang="en-US" dirty="0"/>
              <a:t> </a:t>
            </a:r>
            <a:r>
              <a:rPr lang="en-US" dirty="0" err="1"/>
              <a:t>phân</a:t>
            </a:r>
            <a:r>
              <a:rPr lang="en-US" dirty="0"/>
              <a:t> </a:t>
            </a:r>
            <a:r>
              <a:rPr lang="en-US" dirty="0" err="1" smtClean="0"/>
              <a:t>tích</a:t>
            </a:r>
            <a:endParaRPr lang="en-US" dirty="0"/>
          </a:p>
        </p:txBody>
      </p:sp>
      <p:sp>
        <p:nvSpPr>
          <p:cNvPr id="3" name="Content Placeholder 2"/>
          <p:cNvSpPr>
            <a:spLocks noGrp="1"/>
          </p:cNvSpPr>
          <p:nvPr>
            <p:ph idx="1"/>
          </p:nvPr>
        </p:nvSpPr>
        <p:spPr/>
        <p:txBody>
          <a:bodyPr/>
          <a:lstStyle/>
          <a:p>
            <a:pPr algn="just"/>
            <a:r>
              <a:rPr lang="vi-VN" altLang="en-US" b="0" dirty="0"/>
              <a:t>Muốn xác định khả năng trả nợ của khách hàng phải xác định được yếu tố nào ảnh hưởng đến khả năng trả nợ của khách hàng.</a:t>
            </a:r>
          </a:p>
          <a:p>
            <a:pPr algn="just">
              <a:buFontTx/>
              <a:buChar char="-"/>
            </a:pPr>
            <a:r>
              <a:rPr lang="vi-VN" altLang="en-US" b="0" dirty="0"/>
              <a:t>Tình hình tài chính của khách hàng vay vốn.</a:t>
            </a:r>
          </a:p>
          <a:p>
            <a:pPr algn="just">
              <a:buFontTx/>
              <a:buChar char="-"/>
            </a:pPr>
            <a:r>
              <a:rPr lang="vi-VN" altLang="en-US" b="0" dirty="0"/>
              <a:t>Tính khả thi và hiệu quả của phương án SXKD.</a:t>
            </a:r>
          </a:p>
          <a:p>
            <a:pPr algn="just">
              <a:buFontTx/>
              <a:buChar char="-"/>
            </a:pPr>
            <a:r>
              <a:rPr lang="vi-VN" altLang="en-US" b="0" dirty="0"/>
              <a:t>Thái độ của khách hàng đối với việc hoàn trả nợ vay.</a:t>
            </a:r>
          </a:p>
          <a:p>
            <a:endParaRPr lang="en-US" b="0" dirty="0"/>
          </a:p>
        </p:txBody>
      </p:sp>
    </p:spTree>
    <p:extLst>
      <p:ext uri="{BB962C8B-B14F-4D97-AF65-F5344CB8AC3E}">
        <p14:creationId xmlns:p14="http://schemas.microsoft.com/office/powerpoint/2010/main" val="26594060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Phân</a:t>
            </a:r>
            <a:r>
              <a:rPr lang="en-US" dirty="0" smtClean="0"/>
              <a:t> </a:t>
            </a:r>
            <a:r>
              <a:rPr lang="en-US" dirty="0" err="1" smtClean="0"/>
              <a:t>tích</a:t>
            </a:r>
            <a:r>
              <a:rPr lang="en-US" dirty="0" smtClean="0"/>
              <a:t> </a:t>
            </a:r>
            <a:r>
              <a:rPr lang="en-US" dirty="0" err="1" smtClean="0"/>
              <a:t>tài</a:t>
            </a:r>
            <a:r>
              <a:rPr lang="en-US" dirty="0" smtClean="0"/>
              <a:t> </a:t>
            </a:r>
            <a:r>
              <a:rPr lang="en-US" dirty="0" err="1" smtClean="0"/>
              <a:t>chính</a:t>
            </a:r>
            <a:r>
              <a:rPr lang="en-US" dirty="0" smtClean="0"/>
              <a:t> </a:t>
            </a:r>
            <a:r>
              <a:rPr lang="en-US" dirty="0" err="1" smtClean="0"/>
              <a:t>công</a:t>
            </a:r>
            <a:r>
              <a:rPr lang="en-US" dirty="0" smtClean="0"/>
              <a:t> ty</a:t>
            </a:r>
            <a:endParaRPr lang="en-US" dirty="0"/>
          </a:p>
        </p:txBody>
      </p:sp>
      <p:sp>
        <p:nvSpPr>
          <p:cNvPr id="3" name="Content Placeholder 2"/>
          <p:cNvSpPr>
            <a:spLocks noGrp="1"/>
          </p:cNvSpPr>
          <p:nvPr>
            <p:ph idx="1"/>
          </p:nvPr>
        </p:nvSpPr>
        <p:spPr/>
        <p:txBody>
          <a:bodyPr/>
          <a:lstStyle/>
          <a:p>
            <a:pPr algn="just"/>
            <a:r>
              <a:rPr lang="vi-VN" altLang="en-US" b="0" dirty="0"/>
              <a:t>Phân tích tình hình tài chính DN là quá trình sử dụng các báo cáo tài chính của DN để phân tích và đánh giá tình hình tài chính của DN.</a:t>
            </a:r>
          </a:p>
          <a:p>
            <a:pPr algn="just"/>
            <a:r>
              <a:rPr lang="vi-VN" altLang="en-US" b="0" dirty="0"/>
              <a:t>Mục đích của phân tích báo cáo tài chính là nhằm đánh giá tình hình tài chính và hoạt động của DN để có cơ sở ra quyết định hợp lý.</a:t>
            </a:r>
          </a:p>
          <a:p>
            <a:endParaRPr lang="en-US" b="0" dirty="0"/>
          </a:p>
        </p:txBody>
      </p:sp>
    </p:spTree>
    <p:extLst>
      <p:ext uri="{BB962C8B-B14F-4D97-AF65-F5344CB8AC3E}">
        <p14:creationId xmlns:p14="http://schemas.microsoft.com/office/powerpoint/2010/main" val="6584693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Phân</a:t>
            </a:r>
            <a:r>
              <a:rPr lang="en-US" dirty="0"/>
              <a:t> </a:t>
            </a:r>
            <a:r>
              <a:rPr lang="en-US" dirty="0" err="1"/>
              <a:t>tích</a:t>
            </a:r>
            <a:r>
              <a:rPr lang="en-US" dirty="0"/>
              <a:t> </a:t>
            </a:r>
            <a:r>
              <a:rPr lang="en-US" dirty="0" err="1"/>
              <a:t>tài</a:t>
            </a:r>
            <a:r>
              <a:rPr lang="en-US" dirty="0"/>
              <a:t> </a:t>
            </a:r>
            <a:r>
              <a:rPr lang="en-US" dirty="0" err="1"/>
              <a:t>chính</a:t>
            </a:r>
            <a:r>
              <a:rPr lang="en-US" dirty="0"/>
              <a:t> </a:t>
            </a:r>
            <a:r>
              <a:rPr lang="en-US" dirty="0" err="1"/>
              <a:t>công</a:t>
            </a:r>
            <a:r>
              <a:rPr lang="en-US" dirty="0"/>
              <a:t> ty</a:t>
            </a:r>
          </a:p>
        </p:txBody>
      </p:sp>
      <p:sp>
        <p:nvSpPr>
          <p:cNvPr id="3" name="Content Placeholder 2"/>
          <p:cNvSpPr>
            <a:spLocks noGrp="1"/>
          </p:cNvSpPr>
          <p:nvPr>
            <p:ph idx="1"/>
          </p:nvPr>
        </p:nvSpPr>
        <p:spPr/>
        <p:txBody>
          <a:bodyPr/>
          <a:lstStyle/>
          <a:p>
            <a:r>
              <a:rPr lang="vi-VN" altLang="en-US" b="0" i="1" u="sng" dirty="0"/>
              <a:t>Tài liệu sử dụng phân tích:</a:t>
            </a:r>
          </a:p>
          <a:p>
            <a:pPr>
              <a:buFontTx/>
              <a:buChar char="-"/>
            </a:pPr>
            <a:r>
              <a:rPr lang="vi-VN" altLang="en-US" b="0" dirty="0"/>
              <a:t>Bảng cân đối kế toán.</a:t>
            </a:r>
          </a:p>
          <a:p>
            <a:pPr>
              <a:buFontTx/>
              <a:buChar char="-"/>
            </a:pPr>
            <a:r>
              <a:rPr lang="vi-VN" altLang="en-US" b="0" dirty="0"/>
              <a:t>Báo cáo thu nhập.</a:t>
            </a:r>
          </a:p>
          <a:p>
            <a:pPr>
              <a:buFontTx/>
              <a:buChar char="-"/>
            </a:pPr>
            <a:r>
              <a:rPr lang="vi-VN" altLang="en-US" b="0" dirty="0"/>
              <a:t>Báo cáo lưu chuyển tiền tệ</a:t>
            </a:r>
          </a:p>
          <a:p>
            <a:pPr>
              <a:buFontTx/>
              <a:buChar char="-"/>
            </a:pPr>
            <a:r>
              <a:rPr lang="vi-VN" altLang="en-US" b="0" dirty="0"/>
              <a:t>Thuyết minh báo cáo tài chính.</a:t>
            </a:r>
          </a:p>
          <a:p>
            <a:endParaRPr lang="en-US" b="0" dirty="0"/>
          </a:p>
        </p:txBody>
      </p:sp>
    </p:spTree>
    <p:extLst>
      <p:ext uri="{BB962C8B-B14F-4D97-AF65-F5344CB8AC3E}">
        <p14:creationId xmlns:p14="http://schemas.microsoft.com/office/powerpoint/2010/main" val="193305905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03. BG_Template - LCD">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Times New Roman"/>
        <a:ea typeface=""/>
        <a:cs typeface=""/>
      </a:majorFont>
      <a:minorFont>
        <a:latin typeface="Times New Roman"/>
        <a:ea typeface=""/>
        <a:cs typeface=""/>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03. BG_Template - LCD" id="{EEAA1C79-9B29-4D84-9841-099025A45E48}" vid="{1E656269-97A2-477F-B135-266FF33CCB5E}"/>
    </a:ext>
  </a:extLst>
</a:theme>
</file>

<file path=docProps/app.xml><?xml version="1.0" encoding="utf-8"?>
<Properties xmlns="http://schemas.openxmlformats.org/officeDocument/2006/extended-properties" xmlns:vt="http://schemas.openxmlformats.org/officeDocument/2006/docPropsVTypes">
  <Template>03. BG_Template - LCD</Template>
  <TotalTime>43</TotalTime>
  <Words>1206</Words>
  <Application>Microsoft Office PowerPoint</Application>
  <PresentationFormat>Widescreen</PresentationFormat>
  <Paragraphs>167</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Arial</vt:lpstr>
      <vt:lpstr>Courier New</vt:lpstr>
      <vt:lpstr>Impact</vt:lpstr>
      <vt:lpstr>Times New Roman</vt:lpstr>
      <vt:lpstr>Wingdings</vt:lpstr>
      <vt:lpstr>Wingdings 3</vt:lpstr>
      <vt:lpstr>03. BG_Template - LCD</vt:lpstr>
      <vt:lpstr>Chương 5 Phân tích tín dụng và quyết định cho vay</vt:lpstr>
      <vt:lpstr>Mục tiêu</vt:lpstr>
      <vt:lpstr>Nội dung</vt:lpstr>
      <vt:lpstr>Khái niệm phân tích tín dụng</vt:lpstr>
      <vt:lpstr>Thông tin phục vụ phân tích</vt:lpstr>
      <vt:lpstr>Thông tin phục vụ phân tích</vt:lpstr>
      <vt:lpstr>Các nội dung cần phân tích</vt:lpstr>
      <vt:lpstr>Phân tích tài chính công ty</vt:lpstr>
      <vt:lpstr>Phân tích tài chính công ty</vt:lpstr>
      <vt:lpstr>Phân tích tài chính công ty</vt:lpstr>
      <vt:lpstr>Phân tích tài chính công ty</vt:lpstr>
      <vt:lpstr>Phân tích tài chính công ty</vt:lpstr>
      <vt:lpstr>Phân tích các tỷ số thanh khoản (Liquydity Ratios)</vt:lpstr>
      <vt:lpstr>Tỷ số thanh khoản hiện thời (Current Ratio)</vt:lpstr>
      <vt:lpstr>Tỷ số thanh khoản nhanh (Quick Ratio)</vt:lpstr>
      <vt:lpstr>Phân tích các chỉ số đòn bẩy tài chính</vt:lpstr>
      <vt:lpstr>Phân tích các chỉ số đòn bẩy tài chính</vt:lpstr>
      <vt:lpstr>Phân tích các chỉ số đòn bẩy tài chính</vt:lpstr>
      <vt:lpstr>Phân tích các chỉ số đòn bẩy tài chính</vt:lpstr>
      <vt:lpstr>Phân tích khả năng hoàn trả lãi vay</vt:lpstr>
      <vt:lpstr>Phân tích tỷ số hiệu quả hoạt động</vt:lpstr>
      <vt:lpstr>Phân tích tỷ số hiệu quả hoạt động</vt:lpstr>
      <vt:lpstr>Phân tích tỷ số hiệu quả hoạt động</vt:lpstr>
      <vt:lpstr>Phân tích tỷ số hiệu quả hoạt động</vt:lpstr>
      <vt:lpstr>Phân tích tỷ số hiệu quả hoạt động</vt:lpstr>
      <vt:lpstr>Phân tích khả năng sinh lời</vt:lpstr>
      <vt:lpstr>Phân tích khả năng sinh lời</vt:lpstr>
      <vt:lpstr>Phân tích khả năng sinh lời</vt:lpstr>
      <vt:lpstr>Phân tích chỉ số tăng trưởng</vt:lpstr>
      <vt:lpstr>Phân tích xu hướng và phân tích cơ cấu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Chương 5 Phân tích tín dụng và quyết định cho vay</dc:title>
  <dc:creator>Le Trung Hieu</dc:creator>
  <cp:lastModifiedBy>Le Trung Hieu</cp:lastModifiedBy>
  <cp:revision>8</cp:revision>
  <dcterms:created xsi:type="dcterms:W3CDTF">2018-07-21T06:56:39Z</dcterms:created>
  <dcterms:modified xsi:type="dcterms:W3CDTF">2018-08-01T03:39:50Z</dcterms:modified>
</cp:coreProperties>
</file>