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6" r:id="rId7"/>
    <p:sldId id="260" r:id="rId8"/>
    <p:sldId id="267" r:id="rId9"/>
    <p:sldId id="268" r:id="rId10"/>
    <p:sldId id="269" r:id="rId11"/>
    <p:sldId id="271" r:id="rId12"/>
    <p:sldId id="270" r:id="rId13"/>
    <p:sldId id="272" r:id="rId14"/>
    <p:sldId id="275" r:id="rId15"/>
    <p:sldId id="276" r:id="rId16"/>
    <p:sldId id="273" r:id="rId17"/>
    <p:sldId id="274" r:id="rId18"/>
    <p:sldId id="277" r:id="rId19"/>
    <p:sldId id="312"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7" r:id="rId33"/>
    <p:sldId id="290" r:id="rId34"/>
    <p:sldId id="291" r:id="rId35"/>
    <p:sldId id="292" r:id="rId36"/>
    <p:sldId id="293" r:id="rId37"/>
    <p:sldId id="294" r:id="rId38"/>
    <p:sldId id="295" r:id="rId39"/>
    <p:sldId id="296" r:id="rId40"/>
    <p:sldId id="262" r:id="rId41"/>
    <p:sldId id="298" r:id="rId42"/>
    <p:sldId id="299" r:id="rId43"/>
    <p:sldId id="300" r:id="rId44"/>
    <p:sldId id="301" r:id="rId45"/>
    <p:sldId id="303" r:id="rId46"/>
    <p:sldId id="304" r:id="rId47"/>
    <p:sldId id="302" r:id="rId48"/>
    <p:sldId id="305" r:id="rId49"/>
    <p:sldId id="263" r:id="rId50"/>
    <p:sldId id="306" r:id="rId51"/>
    <p:sldId id="311" r:id="rId52"/>
    <p:sldId id="307" r:id="rId53"/>
    <p:sldId id="308" r:id="rId54"/>
    <p:sldId id="309" r:id="rId55"/>
    <p:sldId id="310" r:id="rId56"/>
    <p:sldId id="264" r:id="rId57"/>
    <p:sldId id="313" r:id="rId58"/>
    <p:sldId id="314" r:id="rId59"/>
    <p:sldId id="315" r:id="rId60"/>
    <p:sldId id="316" r:id="rId61"/>
    <p:sldId id="317"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91441E-04D1-4427-B1C1-DB105E213B40}">
          <p14:sldIdLst>
            <p14:sldId id="256"/>
            <p14:sldId id="257"/>
            <p14:sldId id="258"/>
            <p14:sldId id="259"/>
            <p14:sldId id="265"/>
            <p14:sldId id="266"/>
            <p14:sldId id="260"/>
            <p14:sldId id="267"/>
            <p14:sldId id="268"/>
            <p14:sldId id="269"/>
            <p14:sldId id="271"/>
            <p14:sldId id="270"/>
            <p14:sldId id="272"/>
            <p14:sldId id="275"/>
          </p14:sldIdLst>
        </p14:section>
        <p14:section name="Untitled Section" id="{A896A330-87AA-46AB-9C9F-E693386B2FE1}">
          <p14:sldIdLst>
            <p14:sldId id="276"/>
            <p14:sldId id="273"/>
            <p14:sldId id="274"/>
            <p14:sldId id="277"/>
            <p14:sldId id="312"/>
            <p14:sldId id="278"/>
            <p14:sldId id="279"/>
            <p14:sldId id="280"/>
            <p14:sldId id="281"/>
            <p14:sldId id="282"/>
            <p14:sldId id="283"/>
            <p14:sldId id="284"/>
            <p14:sldId id="285"/>
            <p14:sldId id="286"/>
            <p14:sldId id="287"/>
            <p14:sldId id="288"/>
            <p14:sldId id="289"/>
            <p14:sldId id="297"/>
            <p14:sldId id="290"/>
            <p14:sldId id="291"/>
            <p14:sldId id="292"/>
            <p14:sldId id="293"/>
            <p14:sldId id="294"/>
            <p14:sldId id="295"/>
            <p14:sldId id="296"/>
            <p14:sldId id="262"/>
            <p14:sldId id="298"/>
            <p14:sldId id="299"/>
            <p14:sldId id="300"/>
            <p14:sldId id="301"/>
            <p14:sldId id="303"/>
            <p14:sldId id="304"/>
            <p14:sldId id="302"/>
            <p14:sldId id="305"/>
            <p14:sldId id="263"/>
            <p14:sldId id="306"/>
            <p14:sldId id="311"/>
            <p14:sldId id="307"/>
            <p14:sldId id="308"/>
            <p14:sldId id="309"/>
            <p14:sldId id="310"/>
            <p14:sldId id="264"/>
            <p14:sldId id="313"/>
            <p14:sldId id="314"/>
            <p14:sldId id="315"/>
            <p14:sldId id="316"/>
            <p14:sldId id="3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5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269D44-12D0-466F-84EC-C00927DE602D}"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A74BB7A2-F3EC-4920-86CF-2F74EF0F5D81}">
      <dgm:prSet phldrT="[Text]"/>
      <dgm:spPr/>
      <dgm:t>
        <a:bodyPr/>
        <a:lstStyle/>
        <a:p>
          <a:r>
            <a:rPr lang="en-US" dirty="0"/>
            <a:t>1</a:t>
          </a:r>
        </a:p>
      </dgm:t>
    </dgm:pt>
    <dgm:pt modelId="{AC8726DB-75F4-46F6-A219-45A215E40E44}" type="parTrans" cxnId="{33ECA65F-F48E-4A69-8150-BFD26450E6EA}">
      <dgm:prSet/>
      <dgm:spPr/>
      <dgm:t>
        <a:bodyPr/>
        <a:lstStyle/>
        <a:p>
          <a:endParaRPr lang="en-US"/>
        </a:p>
      </dgm:t>
    </dgm:pt>
    <dgm:pt modelId="{36A3313D-AD06-49DD-9F07-EB586C9EFE3E}" type="sibTrans" cxnId="{33ECA65F-F48E-4A69-8150-BFD26450E6EA}">
      <dgm:prSet/>
      <dgm:spPr/>
      <dgm:t>
        <a:bodyPr/>
        <a:lstStyle/>
        <a:p>
          <a:endParaRPr lang="en-US"/>
        </a:p>
      </dgm:t>
    </dgm:pt>
    <dgm:pt modelId="{A47E4468-0704-46A5-AC93-4ECF4ED18C38}">
      <dgm:prSet phldrT="[Text]"/>
      <dgm:spPr/>
      <dgm:t>
        <a:bodyPr/>
        <a:lstStyle/>
        <a:p>
          <a:r>
            <a:rPr lang="en-US" dirty="0"/>
            <a:t>Đại </a:t>
          </a:r>
          <a:r>
            <a:rPr lang="en-US" dirty="0" err="1"/>
            <a:t>hội</a:t>
          </a:r>
          <a:r>
            <a:rPr lang="en-US" dirty="0"/>
            <a:t> </a:t>
          </a:r>
          <a:r>
            <a:rPr lang="en-US" dirty="0" err="1"/>
            <a:t>đồng</a:t>
          </a:r>
          <a:r>
            <a:rPr lang="en-US" dirty="0"/>
            <a:t> </a:t>
          </a:r>
          <a:r>
            <a:rPr lang="en-US" dirty="0" err="1"/>
            <a:t>cổ</a:t>
          </a:r>
          <a:r>
            <a:rPr lang="en-US" dirty="0"/>
            <a:t> </a:t>
          </a:r>
          <a:r>
            <a:rPr lang="en-US" dirty="0" err="1"/>
            <a:t>đông</a:t>
          </a:r>
          <a:endParaRPr lang="en-US" dirty="0"/>
        </a:p>
      </dgm:t>
    </dgm:pt>
    <dgm:pt modelId="{5CDAD58A-1644-46AA-BF6F-27D3ECEF0B48}" type="parTrans" cxnId="{2064DB5E-451B-48CF-9BAB-0569643E047B}">
      <dgm:prSet/>
      <dgm:spPr/>
      <dgm:t>
        <a:bodyPr/>
        <a:lstStyle/>
        <a:p>
          <a:endParaRPr lang="en-US"/>
        </a:p>
      </dgm:t>
    </dgm:pt>
    <dgm:pt modelId="{FFAB0156-3BE5-4F32-BB69-E6118BD3CA59}" type="sibTrans" cxnId="{2064DB5E-451B-48CF-9BAB-0569643E047B}">
      <dgm:prSet/>
      <dgm:spPr/>
      <dgm:t>
        <a:bodyPr/>
        <a:lstStyle/>
        <a:p>
          <a:endParaRPr lang="en-US"/>
        </a:p>
      </dgm:t>
    </dgm:pt>
    <dgm:pt modelId="{27CE5F34-8A58-4571-833B-E0C37C9D5AB9}">
      <dgm:prSet phldrT="[Text]"/>
      <dgm:spPr/>
      <dgm:t>
        <a:bodyPr/>
        <a:lstStyle/>
        <a:p>
          <a:r>
            <a:rPr lang="en-US" dirty="0"/>
            <a:t>2</a:t>
          </a:r>
        </a:p>
      </dgm:t>
    </dgm:pt>
    <dgm:pt modelId="{31C3E4C6-C7FD-430E-9EFC-E64ACC6D91D5}" type="parTrans" cxnId="{8C1AF1EE-4C89-4CE6-9083-AEA91F1F9356}">
      <dgm:prSet/>
      <dgm:spPr/>
      <dgm:t>
        <a:bodyPr/>
        <a:lstStyle/>
        <a:p>
          <a:endParaRPr lang="en-US"/>
        </a:p>
      </dgm:t>
    </dgm:pt>
    <dgm:pt modelId="{87F1FCAF-D24E-4701-B0EF-2B6CB5B4B95A}" type="sibTrans" cxnId="{8C1AF1EE-4C89-4CE6-9083-AEA91F1F9356}">
      <dgm:prSet/>
      <dgm:spPr/>
      <dgm:t>
        <a:bodyPr/>
        <a:lstStyle/>
        <a:p>
          <a:endParaRPr lang="en-US"/>
        </a:p>
      </dgm:t>
    </dgm:pt>
    <dgm:pt modelId="{81ABB486-60E8-439D-B56D-675EC23C1C4F}">
      <dgm:prSet phldrT="[Text]"/>
      <dgm:spPr/>
      <dgm:t>
        <a:bodyPr/>
        <a:lstStyle/>
        <a:p>
          <a:r>
            <a:rPr lang="en-US" dirty="0" err="1"/>
            <a:t>Hội</a:t>
          </a:r>
          <a:r>
            <a:rPr lang="en-US" dirty="0"/>
            <a:t> </a:t>
          </a:r>
          <a:r>
            <a:rPr lang="en-US" dirty="0" err="1"/>
            <a:t>đồng</a:t>
          </a:r>
          <a:r>
            <a:rPr lang="en-US" dirty="0"/>
            <a:t> </a:t>
          </a:r>
          <a:r>
            <a:rPr lang="en-US" dirty="0" err="1"/>
            <a:t>quản</a:t>
          </a:r>
          <a:r>
            <a:rPr lang="en-US" dirty="0"/>
            <a:t> </a:t>
          </a:r>
          <a:r>
            <a:rPr lang="en-US" dirty="0" err="1"/>
            <a:t>trị</a:t>
          </a:r>
          <a:endParaRPr lang="en-US" dirty="0"/>
        </a:p>
      </dgm:t>
    </dgm:pt>
    <dgm:pt modelId="{CDC9F1BC-E9E1-4B4D-A3B1-9D38DB68BDD0}" type="parTrans" cxnId="{47B6A064-2309-4531-BFCB-DE29BADBD5CC}">
      <dgm:prSet/>
      <dgm:spPr/>
      <dgm:t>
        <a:bodyPr/>
        <a:lstStyle/>
        <a:p>
          <a:endParaRPr lang="en-US"/>
        </a:p>
      </dgm:t>
    </dgm:pt>
    <dgm:pt modelId="{63068C95-7317-42ED-9F8D-125BACA847C9}" type="sibTrans" cxnId="{47B6A064-2309-4531-BFCB-DE29BADBD5CC}">
      <dgm:prSet/>
      <dgm:spPr/>
      <dgm:t>
        <a:bodyPr/>
        <a:lstStyle/>
        <a:p>
          <a:endParaRPr lang="en-US"/>
        </a:p>
      </dgm:t>
    </dgm:pt>
    <dgm:pt modelId="{A83C7C5B-3218-4DDB-916D-A4147F8EEACC}">
      <dgm:prSet phldrT="[Text]"/>
      <dgm:spPr/>
      <dgm:t>
        <a:bodyPr/>
        <a:lstStyle/>
        <a:p>
          <a:r>
            <a:rPr lang="en-US" dirty="0"/>
            <a:t>4</a:t>
          </a:r>
        </a:p>
      </dgm:t>
    </dgm:pt>
    <dgm:pt modelId="{1E4BA7A1-90FE-4656-B816-77DFBEF35F3B}" type="parTrans" cxnId="{1449A5A2-505D-4415-B12A-4D4DC5263CA3}">
      <dgm:prSet/>
      <dgm:spPr/>
      <dgm:t>
        <a:bodyPr/>
        <a:lstStyle/>
        <a:p>
          <a:endParaRPr lang="en-US"/>
        </a:p>
      </dgm:t>
    </dgm:pt>
    <dgm:pt modelId="{5F89BEAF-BE06-4801-A4DE-E2C9210B5542}" type="sibTrans" cxnId="{1449A5A2-505D-4415-B12A-4D4DC5263CA3}">
      <dgm:prSet/>
      <dgm:spPr/>
      <dgm:t>
        <a:bodyPr/>
        <a:lstStyle/>
        <a:p>
          <a:endParaRPr lang="en-US"/>
        </a:p>
      </dgm:t>
    </dgm:pt>
    <dgm:pt modelId="{CEDA3350-B605-4FBB-A82E-DBA147EE8BEE}">
      <dgm:prSet phldrT="[Text]"/>
      <dgm:spPr/>
      <dgm:t>
        <a:bodyPr/>
        <a:lstStyle/>
        <a:p>
          <a:r>
            <a:rPr lang="en-US" dirty="0"/>
            <a:t>Các </a:t>
          </a:r>
          <a:r>
            <a:rPr lang="en-US" dirty="0" err="1"/>
            <a:t>vụ</a:t>
          </a:r>
          <a:r>
            <a:rPr lang="en-US" dirty="0"/>
            <a:t> </a:t>
          </a:r>
          <a:r>
            <a:rPr lang="en-US" dirty="0" err="1"/>
            <a:t>chức</a:t>
          </a:r>
          <a:r>
            <a:rPr lang="en-US" dirty="0"/>
            <a:t> </a:t>
          </a:r>
          <a:r>
            <a:rPr lang="en-US" dirty="0" err="1"/>
            <a:t>năng</a:t>
          </a:r>
          <a:r>
            <a:rPr lang="en-US" dirty="0"/>
            <a:t> (</a:t>
          </a:r>
          <a:r>
            <a:rPr lang="en-US" dirty="0" err="1"/>
            <a:t>giao</a:t>
          </a:r>
          <a:r>
            <a:rPr lang="en-US" dirty="0"/>
            <a:t> </a:t>
          </a:r>
          <a:r>
            <a:rPr lang="en-US" dirty="0" err="1"/>
            <a:t>dịch</a:t>
          </a:r>
          <a:r>
            <a:rPr lang="en-US" dirty="0"/>
            <a:t>, </a:t>
          </a:r>
          <a:r>
            <a:rPr lang="en-US" dirty="0" err="1"/>
            <a:t>niêm</a:t>
          </a:r>
          <a:r>
            <a:rPr lang="en-US" dirty="0"/>
            <a:t> </a:t>
          </a:r>
          <a:r>
            <a:rPr lang="en-US" dirty="0" err="1"/>
            <a:t>yết</a:t>
          </a:r>
          <a:r>
            <a:rPr lang="en-US" dirty="0"/>
            <a:t>, </a:t>
          </a:r>
          <a:r>
            <a:rPr lang="en-US" dirty="0" err="1"/>
            <a:t>thành</a:t>
          </a:r>
          <a:r>
            <a:rPr lang="en-US" dirty="0"/>
            <a:t> </a:t>
          </a:r>
          <a:r>
            <a:rPr lang="en-US" dirty="0" err="1"/>
            <a:t>viên</a:t>
          </a:r>
          <a:r>
            <a:rPr lang="en-US" dirty="0"/>
            <a:t>, </a:t>
          </a:r>
          <a:r>
            <a:rPr lang="en-US" dirty="0" err="1"/>
            <a:t>thông</a:t>
          </a:r>
          <a:r>
            <a:rPr lang="en-US" dirty="0"/>
            <a:t> tin, </a:t>
          </a:r>
          <a:r>
            <a:rPr lang="en-US" dirty="0" err="1"/>
            <a:t>kế</a:t>
          </a:r>
          <a:r>
            <a:rPr lang="en-US" dirty="0"/>
            <a:t> </a:t>
          </a:r>
          <a:r>
            <a:rPr lang="en-US" dirty="0" err="1"/>
            <a:t>toán</a:t>
          </a:r>
          <a:r>
            <a:rPr lang="en-US" dirty="0"/>
            <a:t>, </a:t>
          </a:r>
          <a:r>
            <a:rPr lang="en-US" dirty="0" err="1"/>
            <a:t>nghiên</a:t>
          </a:r>
          <a:r>
            <a:rPr lang="en-US" dirty="0"/>
            <a:t> </a:t>
          </a:r>
          <a:r>
            <a:rPr lang="en-US" dirty="0" err="1"/>
            <a:t>cứu</a:t>
          </a:r>
          <a:r>
            <a:rPr lang="en-US" dirty="0"/>
            <a:t> </a:t>
          </a:r>
          <a:r>
            <a:rPr lang="en-US" dirty="0" err="1"/>
            <a:t>phát</a:t>
          </a:r>
          <a:r>
            <a:rPr lang="en-US" dirty="0"/>
            <a:t> </a:t>
          </a:r>
          <a:r>
            <a:rPr lang="en-US" dirty="0" err="1"/>
            <a:t>triển</a:t>
          </a:r>
          <a:r>
            <a:rPr lang="en-US" dirty="0"/>
            <a:t>, </a:t>
          </a:r>
          <a:r>
            <a:rPr lang="en-US" dirty="0" err="1"/>
            <a:t>văn</a:t>
          </a:r>
          <a:r>
            <a:rPr lang="en-US" dirty="0"/>
            <a:t> </a:t>
          </a:r>
          <a:r>
            <a:rPr lang="en-US" dirty="0" err="1"/>
            <a:t>phòng</a:t>
          </a:r>
          <a:r>
            <a:rPr lang="en-US" dirty="0"/>
            <a:t>)</a:t>
          </a:r>
        </a:p>
      </dgm:t>
    </dgm:pt>
    <dgm:pt modelId="{8C904D88-A472-460D-80BA-F7EA3772C163}" type="parTrans" cxnId="{913F4E32-B25B-421F-AA8D-672B83709834}">
      <dgm:prSet/>
      <dgm:spPr/>
      <dgm:t>
        <a:bodyPr/>
        <a:lstStyle/>
        <a:p>
          <a:endParaRPr lang="en-US"/>
        </a:p>
      </dgm:t>
    </dgm:pt>
    <dgm:pt modelId="{9D1A8804-0765-44F1-A357-35FD3E33E1EF}" type="sibTrans" cxnId="{913F4E32-B25B-421F-AA8D-672B83709834}">
      <dgm:prSet/>
      <dgm:spPr/>
      <dgm:t>
        <a:bodyPr/>
        <a:lstStyle/>
        <a:p>
          <a:endParaRPr lang="en-US"/>
        </a:p>
      </dgm:t>
    </dgm:pt>
    <dgm:pt modelId="{C6AA623D-E094-4262-A7F1-3E1BC14C128E}">
      <dgm:prSet/>
      <dgm:spPr/>
      <dgm:t>
        <a:bodyPr/>
        <a:lstStyle/>
        <a:p>
          <a:r>
            <a:rPr lang="en-US" dirty="0"/>
            <a:t>3</a:t>
          </a:r>
        </a:p>
      </dgm:t>
    </dgm:pt>
    <dgm:pt modelId="{094AC8C3-A2FC-41ED-842F-779354310109}" type="parTrans" cxnId="{034904F4-DF97-408A-87EA-2068D5E00E16}">
      <dgm:prSet/>
      <dgm:spPr/>
      <dgm:t>
        <a:bodyPr/>
        <a:lstStyle/>
        <a:p>
          <a:endParaRPr lang="en-US"/>
        </a:p>
      </dgm:t>
    </dgm:pt>
    <dgm:pt modelId="{A9553245-5E42-42E2-9A03-518F884D6C8B}" type="sibTrans" cxnId="{034904F4-DF97-408A-87EA-2068D5E00E16}">
      <dgm:prSet/>
      <dgm:spPr/>
      <dgm:t>
        <a:bodyPr/>
        <a:lstStyle/>
        <a:p>
          <a:endParaRPr lang="en-US"/>
        </a:p>
      </dgm:t>
    </dgm:pt>
    <dgm:pt modelId="{1E068173-8E34-4CD0-9C02-D96C84F57457}">
      <dgm:prSet/>
      <dgm:spPr/>
      <dgm:t>
        <a:bodyPr/>
        <a:lstStyle/>
        <a:p>
          <a:r>
            <a:rPr lang="en-US" dirty="0"/>
            <a:t>Ban </a:t>
          </a:r>
          <a:r>
            <a:rPr lang="en-US" dirty="0" err="1"/>
            <a:t>giám</a:t>
          </a:r>
          <a:r>
            <a:rPr lang="en-US" dirty="0"/>
            <a:t> </a:t>
          </a:r>
          <a:r>
            <a:rPr lang="en-US" dirty="0" err="1"/>
            <a:t>đốc</a:t>
          </a:r>
          <a:endParaRPr lang="en-US" dirty="0"/>
        </a:p>
      </dgm:t>
    </dgm:pt>
    <dgm:pt modelId="{9B465197-1593-4486-B89B-1A535326C7C5}" type="parTrans" cxnId="{3D55F74F-F3CD-4C56-BF6D-BEA9CD6903C8}">
      <dgm:prSet/>
      <dgm:spPr/>
      <dgm:t>
        <a:bodyPr/>
        <a:lstStyle/>
        <a:p>
          <a:endParaRPr lang="en-US"/>
        </a:p>
      </dgm:t>
    </dgm:pt>
    <dgm:pt modelId="{DBEBE956-316C-4020-9F6A-587344D0461D}" type="sibTrans" cxnId="{3D55F74F-F3CD-4C56-BF6D-BEA9CD6903C8}">
      <dgm:prSet/>
      <dgm:spPr/>
      <dgm:t>
        <a:bodyPr/>
        <a:lstStyle/>
        <a:p>
          <a:endParaRPr lang="en-US"/>
        </a:p>
      </dgm:t>
    </dgm:pt>
    <dgm:pt modelId="{AFABA527-FA3B-4E8F-B9CD-E3CE998125E5}" type="pres">
      <dgm:prSet presAssocID="{55269D44-12D0-466F-84EC-C00927DE602D}" presName="linearFlow" presStyleCnt="0">
        <dgm:presLayoutVars>
          <dgm:dir/>
          <dgm:animLvl val="lvl"/>
          <dgm:resizeHandles val="exact"/>
        </dgm:presLayoutVars>
      </dgm:prSet>
      <dgm:spPr/>
    </dgm:pt>
    <dgm:pt modelId="{255367A9-5DB2-4E12-B129-E724DBDA5E22}" type="pres">
      <dgm:prSet presAssocID="{A74BB7A2-F3EC-4920-86CF-2F74EF0F5D81}" presName="composite" presStyleCnt="0"/>
      <dgm:spPr/>
    </dgm:pt>
    <dgm:pt modelId="{83DD5908-F21D-48FB-B3EA-F0600311E403}" type="pres">
      <dgm:prSet presAssocID="{A74BB7A2-F3EC-4920-86CF-2F74EF0F5D81}" presName="parentText" presStyleLbl="alignNode1" presStyleIdx="0" presStyleCnt="4">
        <dgm:presLayoutVars>
          <dgm:chMax val="1"/>
          <dgm:bulletEnabled val="1"/>
        </dgm:presLayoutVars>
      </dgm:prSet>
      <dgm:spPr/>
    </dgm:pt>
    <dgm:pt modelId="{49ED7281-ACD1-4AA5-A7D0-46FDB7A45293}" type="pres">
      <dgm:prSet presAssocID="{A74BB7A2-F3EC-4920-86CF-2F74EF0F5D81}" presName="descendantText" presStyleLbl="alignAcc1" presStyleIdx="0" presStyleCnt="4">
        <dgm:presLayoutVars>
          <dgm:bulletEnabled val="1"/>
        </dgm:presLayoutVars>
      </dgm:prSet>
      <dgm:spPr/>
    </dgm:pt>
    <dgm:pt modelId="{8052279A-47E6-44A8-BCF1-C2B0897A865F}" type="pres">
      <dgm:prSet presAssocID="{36A3313D-AD06-49DD-9F07-EB586C9EFE3E}" presName="sp" presStyleCnt="0"/>
      <dgm:spPr/>
    </dgm:pt>
    <dgm:pt modelId="{B2C436A6-CA08-48E2-9E67-15D6FDF33D33}" type="pres">
      <dgm:prSet presAssocID="{27CE5F34-8A58-4571-833B-E0C37C9D5AB9}" presName="composite" presStyleCnt="0"/>
      <dgm:spPr/>
    </dgm:pt>
    <dgm:pt modelId="{C005E13D-12B2-45BB-9972-08B9CA2B6433}" type="pres">
      <dgm:prSet presAssocID="{27CE5F34-8A58-4571-833B-E0C37C9D5AB9}" presName="parentText" presStyleLbl="alignNode1" presStyleIdx="1" presStyleCnt="4">
        <dgm:presLayoutVars>
          <dgm:chMax val="1"/>
          <dgm:bulletEnabled val="1"/>
        </dgm:presLayoutVars>
      </dgm:prSet>
      <dgm:spPr/>
    </dgm:pt>
    <dgm:pt modelId="{070CBA6F-6AD2-4458-AC04-70D9C63F6F4A}" type="pres">
      <dgm:prSet presAssocID="{27CE5F34-8A58-4571-833B-E0C37C9D5AB9}" presName="descendantText" presStyleLbl="alignAcc1" presStyleIdx="1" presStyleCnt="4">
        <dgm:presLayoutVars>
          <dgm:bulletEnabled val="1"/>
        </dgm:presLayoutVars>
      </dgm:prSet>
      <dgm:spPr/>
    </dgm:pt>
    <dgm:pt modelId="{6F2592E1-EA96-4F03-A335-09853F1F431D}" type="pres">
      <dgm:prSet presAssocID="{87F1FCAF-D24E-4701-B0EF-2B6CB5B4B95A}" presName="sp" presStyleCnt="0"/>
      <dgm:spPr/>
    </dgm:pt>
    <dgm:pt modelId="{298FE20B-33B7-4886-BAE9-2C31F8B4D77B}" type="pres">
      <dgm:prSet presAssocID="{C6AA623D-E094-4262-A7F1-3E1BC14C128E}" presName="composite" presStyleCnt="0"/>
      <dgm:spPr/>
    </dgm:pt>
    <dgm:pt modelId="{4EA82E5E-7D68-48C4-8900-320E358995C2}" type="pres">
      <dgm:prSet presAssocID="{C6AA623D-E094-4262-A7F1-3E1BC14C128E}" presName="parentText" presStyleLbl="alignNode1" presStyleIdx="2" presStyleCnt="4">
        <dgm:presLayoutVars>
          <dgm:chMax val="1"/>
          <dgm:bulletEnabled val="1"/>
        </dgm:presLayoutVars>
      </dgm:prSet>
      <dgm:spPr/>
    </dgm:pt>
    <dgm:pt modelId="{A5C2650C-AF7D-4B90-93BE-412CE110BA61}" type="pres">
      <dgm:prSet presAssocID="{C6AA623D-E094-4262-A7F1-3E1BC14C128E}" presName="descendantText" presStyleLbl="alignAcc1" presStyleIdx="2" presStyleCnt="4">
        <dgm:presLayoutVars>
          <dgm:bulletEnabled val="1"/>
        </dgm:presLayoutVars>
      </dgm:prSet>
      <dgm:spPr/>
    </dgm:pt>
    <dgm:pt modelId="{87C5A530-2F72-4487-AC25-808532D4A210}" type="pres">
      <dgm:prSet presAssocID="{A9553245-5E42-42E2-9A03-518F884D6C8B}" presName="sp" presStyleCnt="0"/>
      <dgm:spPr/>
    </dgm:pt>
    <dgm:pt modelId="{D74BD346-D3E6-4CD9-A686-B85BDE3B7C9A}" type="pres">
      <dgm:prSet presAssocID="{A83C7C5B-3218-4DDB-916D-A4147F8EEACC}" presName="composite" presStyleCnt="0"/>
      <dgm:spPr/>
    </dgm:pt>
    <dgm:pt modelId="{0BDBDF19-182F-4C11-BA1B-69E008015EC1}" type="pres">
      <dgm:prSet presAssocID="{A83C7C5B-3218-4DDB-916D-A4147F8EEACC}" presName="parentText" presStyleLbl="alignNode1" presStyleIdx="3" presStyleCnt="4">
        <dgm:presLayoutVars>
          <dgm:chMax val="1"/>
          <dgm:bulletEnabled val="1"/>
        </dgm:presLayoutVars>
      </dgm:prSet>
      <dgm:spPr/>
    </dgm:pt>
    <dgm:pt modelId="{A3C1CE41-AEA0-4518-ACEA-847055949EB8}" type="pres">
      <dgm:prSet presAssocID="{A83C7C5B-3218-4DDB-916D-A4147F8EEACC}" presName="descendantText" presStyleLbl="alignAcc1" presStyleIdx="3" presStyleCnt="4" custLinFactNeighborY="0">
        <dgm:presLayoutVars>
          <dgm:bulletEnabled val="1"/>
        </dgm:presLayoutVars>
      </dgm:prSet>
      <dgm:spPr/>
    </dgm:pt>
  </dgm:ptLst>
  <dgm:cxnLst>
    <dgm:cxn modelId="{C551A902-22E2-4F98-81FA-CF767C5CACE8}" type="presOf" srcId="{CEDA3350-B605-4FBB-A82E-DBA147EE8BEE}" destId="{A3C1CE41-AEA0-4518-ACEA-847055949EB8}" srcOrd="0" destOrd="0" presId="urn:microsoft.com/office/officeart/2005/8/layout/chevron2"/>
    <dgm:cxn modelId="{913F4E32-B25B-421F-AA8D-672B83709834}" srcId="{A83C7C5B-3218-4DDB-916D-A4147F8EEACC}" destId="{CEDA3350-B605-4FBB-A82E-DBA147EE8BEE}" srcOrd="0" destOrd="0" parTransId="{8C904D88-A472-460D-80BA-F7EA3772C163}" sibTransId="{9D1A8804-0765-44F1-A357-35FD3E33E1EF}"/>
    <dgm:cxn modelId="{2064DB5E-451B-48CF-9BAB-0569643E047B}" srcId="{A74BB7A2-F3EC-4920-86CF-2F74EF0F5D81}" destId="{A47E4468-0704-46A5-AC93-4ECF4ED18C38}" srcOrd="0" destOrd="0" parTransId="{5CDAD58A-1644-46AA-BF6F-27D3ECEF0B48}" sibTransId="{FFAB0156-3BE5-4F32-BB69-E6118BD3CA59}"/>
    <dgm:cxn modelId="{33ECA65F-F48E-4A69-8150-BFD26450E6EA}" srcId="{55269D44-12D0-466F-84EC-C00927DE602D}" destId="{A74BB7A2-F3EC-4920-86CF-2F74EF0F5D81}" srcOrd="0" destOrd="0" parTransId="{AC8726DB-75F4-46F6-A219-45A215E40E44}" sibTransId="{36A3313D-AD06-49DD-9F07-EB586C9EFE3E}"/>
    <dgm:cxn modelId="{47B6A064-2309-4531-BFCB-DE29BADBD5CC}" srcId="{27CE5F34-8A58-4571-833B-E0C37C9D5AB9}" destId="{81ABB486-60E8-439D-B56D-675EC23C1C4F}" srcOrd="0" destOrd="0" parTransId="{CDC9F1BC-E9E1-4B4D-A3B1-9D38DB68BDD0}" sibTransId="{63068C95-7317-42ED-9F8D-125BACA847C9}"/>
    <dgm:cxn modelId="{C409B167-B973-4882-816D-A4B938C8CA1A}" type="presOf" srcId="{55269D44-12D0-466F-84EC-C00927DE602D}" destId="{AFABA527-FA3B-4E8F-B9CD-E3CE998125E5}" srcOrd="0" destOrd="0" presId="urn:microsoft.com/office/officeart/2005/8/layout/chevron2"/>
    <dgm:cxn modelId="{3D55F74F-F3CD-4C56-BF6D-BEA9CD6903C8}" srcId="{C6AA623D-E094-4262-A7F1-3E1BC14C128E}" destId="{1E068173-8E34-4CD0-9C02-D96C84F57457}" srcOrd="0" destOrd="0" parTransId="{9B465197-1593-4486-B89B-1A535326C7C5}" sibTransId="{DBEBE956-316C-4020-9F6A-587344D0461D}"/>
    <dgm:cxn modelId="{5EBD3C77-B625-4B74-9744-349F3D780F51}" type="presOf" srcId="{A47E4468-0704-46A5-AC93-4ECF4ED18C38}" destId="{49ED7281-ACD1-4AA5-A7D0-46FDB7A45293}" srcOrd="0" destOrd="0" presId="urn:microsoft.com/office/officeart/2005/8/layout/chevron2"/>
    <dgm:cxn modelId="{F08EBC7A-1703-441A-89BA-80B74E1944B4}" type="presOf" srcId="{81ABB486-60E8-439D-B56D-675EC23C1C4F}" destId="{070CBA6F-6AD2-4458-AC04-70D9C63F6F4A}" srcOrd="0" destOrd="0" presId="urn:microsoft.com/office/officeart/2005/8/layout/chevron2"/>
    <dgm:cxn modelId="{F40EEB9A-992C-465D-8A56-83042EF1F0DB}" type="presOf" srcId="{A74BB7A2-F3EC-4920-86CF-2F74EF0F5D81}" destId="{83DD5908-F21D-48FB-B3EA-F0600311E403}" srcOrd="0" destOrd="0" presId="urn:microsoft.com/office/officeart/2005/8/layout/chevron2"/>
    <dgm:cxn modelId="{1449A5A2-505D-4415-B12A-4D4DC5263CA3}" srcId="{55269D44-12D0-466F-84EC-C00927DE602D}" destId="{A83C7C5B-3218-4DDB-916D-A4147F8EEACC}" srcOrd="3" destOrd="0" parTransId="{1E4BA7A1-90FE-4656-B816-77DFBEF35F3B}" sibTransId="{5F89BEAF-BE06-4801-A4DE-E2C9210B5542}"/>
    <dgm:cxn modelId="{80DD9BB0-C114-4214-B1B7-D1DCFB4C65CF}" type="presOf" srcId="{1E068173-8E34-4CD0-9C02-D96C84F57457}" destId="{A5C2650C-AF7D-4B90-93BE-412CE110BA61}" srcOrd="0" destOrd="0" presId="urn:microsoft.com/office/officeart/2005/8/layout/chevron2"/>
    <dgm:cxn modelId="{E377C2CC-1CE5-44DB-98AB-B8A4ABF8BCC9}" type="presOf" srcId="{27CE5F34-8A58-4571-833B-E0C37C9D5AB9}" destId="{C005E13D-12B2-45BB-9972-08B9CA2B6433}" srcOrd="0" destOrd="0" presId="urn:microsoft.com/office/officeart/2005/8/layout/chevron2"/>
    <dgm:cxn modelId="{114FD7E0-559A-485C-B5E4-E43F7A9B2D51}" type="presOf" srcId="{A83C7C5B-3218-4DDB-916D-A4147F8EEACC}" destId="{0BDBDF19-182F-4C11-BA1B-69E008015EC1}" srcOrd="0" destOrd="0" presId="urn:microsoft.com/office/officeart/2005/8/layout/chevron2"/>
    <dgm:cxn modelId="{B1F181ED-DCA0-40F1-B582-293B0F09E67F}" type="presOf" srcId="{C6AA623D-E094-4262-A7F1-3E1BC14C128E}" destId="{4EA82E5E-7D68-48C4-8900-320E358995C2}" srcOrd="0" destOrd="0" presId="urn:microsoft.com/office/officeart/2005/8/layout/chevron2"/>
    <dgm:cxn modelId="{8C1AF1EE-4C89-4CE6-9083-AEA91F1F9356}" srcId="{55269D44-12D0-466F-84EC-C00927DE602D}" destId="{27CE5F34-8A58-4571-833B-E0C37C9D5AB9}" srcOrd="1" destOrd="0" parTransId="{31C3E4C6-C7FD-430E-9EFC-E64ACC6D91D5}" sibTransId="{87F1FCAF-D24E-4701-B0EF-2B6CB5B4B95A}"/>
    <dgm:cxn modelId="{034904F4-DF97-408A-87EA-2068D5E00E16}" srcId="{55269D44-12D0-466F-84EC-C00927DE602D}" destId="{C6AA623D-E094-4262-A7F1-3E1BC14C128E}" srcOrd="2" destOrd="0" parTransId="{094AC8C3-A2FC-41ED-842F-779354310109}" sibTransId="{A9553245-5E42-42E2-9A03-518F884D6C8B}"/>
    <dgm:cxn modelId="{93414D32-3178-49F3-A178-1A6659516F85}" type="presParOf" srcId="{AFABA527-FA3B-4E8F-B9CD-E3CE998125E5}" destId="{255367A9-5DB2-4E12-B129-E724DBDA5E22}" srcOrd="0" destOrd="0" presId="urn:microsoft.com/office/officeart/2005/8/layout/chevron2"/>
    <dgm:cxn modelId="{9DD26F5E-A6CC-46CD-B7D5-DB838B6A7185}" type="presParOf" srcId="{255367A9-5DB2-4E12-B129-E724DBDA5E22}" destId="{83DD5908-F21D-48FB-B3EA-F0600311E403}" srcOrd="0" destOrd="0" presId="urn:microsoft.com/office/officeart/2005/8/layout/chevron2"/>
    <dgm:cxn modelId="{923E2CCC-6502-45F8-8DF7-384D565874AE}" type="presParOf" srcId="{255367A9-5DB2-4E12-B129-E724DBDA5E22}" destId="{49ED7281-ACD1-4AA5-A7D0-46FDB7A45293}" srcOrd="1" destOrd="0" presId="urn:microsoft.com/office/officeart/2005/8/layout/chevron2"/>
    <dgm:cxn modelId="{F192C922-956C-417E-9A6B-C5CA6E10597B}" type="presParOf" srcId="{AFABA527-FA3B-4E8F-B9CD-E3CE998125E5}" destId="{8052279A-47E6-44A8-BCF1-C2B0897A865F}" srcOrd="1" destOrd="0" presId="urn:microsoft.com/office/officeart/2005/8/layout/chevron2"/>
    <dgm:cxn modelId="{CAF33680-C0B1-4497-B6B7-7E08E14ED380}" type="presParOf" srcId="{AFABA527-FA3B-4E8F-B9CD-E3CE998125E5}" destId="{B2C436A6-CA08-48E2-9E67-15D6FDF33D33}" srcOrd="2" destOrd="0" presId="urn:microsoft.com/office/officeart/2005/8/layout/chevron2"/>
    <dgm:cxn modelId="{1F48F3D6-310B-44E7-B7E3-99254E8B2E35}" type="presParOf" srcId="{B2C436A6-CA08-48E2-9E67-15D6FDF33D33}" destId="{C005E13D-12B2-45BB-9972-08B9CA2B6433}" srcOrd="0" destOrd="0" presId="urn:microsoft.com/office/officeart/2005/8/layout/chevron2"/>
    <dgm:cxn modelId="{87626D4C-29CA-47A1-9CBD-40BD35FFAC0B}" type="presParOf" srcId="{B2C436A6-CA08-48E2-9E67-15D6FDF33D33}" destId="{070CBA6F-6AD2-4458-AC04-70D9C63F6F4A}" srcOrd="1" destOrd="0" presId="urn:microsoft.com/office/officeart/2005/8/layout/chevron2"/>
    <dgm:cxn modelId="{36BE6D59-AAC0-4757-A95B-A7D61AD494BC}" type="presParOf" srcId="{AFABA527-FA3B-4E8F-B9CD-E3CE998125E5}" destId="{6F2592E1-EA96-4F03-A335-09853F1F431D}" srcOrd="3" destOrd="0" presId="urn:microsoft.com/office/officeart/2005/8/layout/chevron2"/>
    <dgm:cxn modelId="{B2A83929-E7A8-4969-892C-074C4B6852B4}" type="presParOf" srcId="{AFABA527-FA3B-4E8F-B9CD-E3CE998125E5}" destId="{298FE20B-33B7-4886-BAE9-2C31F8B4D77B}" srcOrd="4" destOrd="0" presId="urn:microsoft.com/office/officeart/2005/8/layout/chevron2"/>
    <dgm:cxn modelId="{84E194A2-1995-4F2B-83A6-EC95F8290C2C}" type="presParOf" srcId="{298FE20B-33B7-4886-BAE9-2C31F8B4D77B}" destId="{4EA82E5E-7D68-48C4-8900-320E358995C2}" srcOrd="0" destOrd="0" presId="urn:microsoft.com/office/officeart/2005/8/layout/chevron2"/>
    <dgm:cxn modelId="{07ECD9D0-3172-4B4A-A3A1-366CF95421B2}" type="presParOf" srcId="{298FE20B-33B7-4886-BAE9-2C31F8B4D77B}" destId="{A5C2650C-AF7D-4B90-93BE-412CE110BA61}" srcOrd="1" destOrd="0" presId="urn:microsoft.com/office/officeart/2005/8/layout/chevron2"/>
    <dgm:cxn modelId="{D06D091B-F919-4CD9-B2FC-AB8D76AA61AF}" type="presParOf" srcId="{AFABA527-FA3B-4E8F-B9CD-E3CE998125E5}" destId="{87C5A530-2F72-4487-AC25-808532D4A210}" srcOrd="5" destOrd="0" presId="urn:microsoft.com/office/officeart/2005/8/layout/chevron2"/>
    <dgm:cxn modelId="{AACBE58E-D27C-4468-B982-711BC8C05E22}" type="presParOf" srcId="{AFABA527-FA3B-4E8F-B9CD-E3CE998125E5}" destId="{D74BD346-D3E6-4CD9-A686-B85BDE3B7C9A}" srcOrd="6" destOrd="0" presId="urn:microsoft.com/office/officeart/2005/8/layout/chevron2"/>
    <dgm:cxn modelId="{DA61B3EF-2C42-4115-A6B2-CC207D390080}" type="presParOf" srcId="{D74BD346-D3E6-4CD9-A686-B85BDE3B7C9A}" destId="{0BDBDF19-182F-4C11-BA1B-69E008015EC1}" srcOrd="0" destOrd="0" presId="urn:microsoft.com/office/officeart/2005/8/layout/chevron2"/>
    <dgm:cxn modelId="{0ACF86D3-5111-4FD8-94DC-D0E3BD8EFFF6}" type="presParOf" srcId="{D74BD346-D3E6-4CD9-A686-B85BDE3B7C9A}" destId="{A3C1CE41-AEA0-4518-ACEA-847055949EB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50F8ED-6ED0-4689-B985-02DE925E5C6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56D38C0-3228-48A0-9625-AF1837379E25}">
      <dgm:prSet phldrT="[Text]" custT="1"/>
      <dgm:spPr>
        <a:solidFill>
          <a:schemeClr val="tx1"/>
        </a:solidFill>
      </dgm:spPr>
      <dgm:t>
        <a:bodyPr/>
        <a:lstStyle/>
        <a:p>
          <a:r>
            <a:rPr lang="en-US" sz="1800" dirty="0" err="1"/>
            <a:t>Mở</a:t>
          </a:r>
          <a:r>
            <a:rPr lang="en-US" sz="1800" dirty="0"/>
            <a:t> </a:t>
          </a:r>
          <a:r>
            <a:rPr lang="en-US" sz="1800" dirty="0" err="1"/>
            <a:t>tài</a:t>
          </a:r>
          <a:r>
            <a:rPr lang="en-US" sz="1800" dirty="0"/>
            <a:t> </a:t>
          </a:r>
          <a:r>
            <a:rPr lang="en-US" sz="1800" dirty="0" err="1"/>
            <a:t>khoản</a:t>
          </a:r>
          <a:r>
            <a:rPr lang="en-US" sz="1800" dirty="0"/>
            <a:t> </a:t>
          </a:r>
          <a:r>
            <a:rPr lang="en-US" sz="1800" dirty="0" err="1"/>
            <a:t>giao</a:t>
          </a:r>
          <a:r>
            <a:rPr lang="en-US" sz="1800" dirty="0"/>
            <a:t> </a:t>
          </a:r>
          <a:r>
            <a:rPr lang="en-US" sz="1800" dirty="0" err="1"/>
            <a:t>dịch</a:t>
          </a:r>
          <a:r>
            <a:rPr lang="en-US" sz="1800" dirty="0"/>
            <a:t> </a:t>
          </a:r>
          <a:r>
            <a:rPr lang="en-US" sz="1800" dirty="0" err="1"/>
            <a:t>chứng</a:t>
          </a:r>
          <a:r>
            <a:rPr lang="en-US" sz="1800" dirty="0"/>
            <a:t> </a:t>
          </a:r>
          <a:r>
            <a:rPr lang="en-US" sz="1800" dirty="0" err="1"/>
            <a:t>khoán</a:t>
          </a:r>
          <a:endParaRPr lang="en-US" sz="1800" dirty="0"/>
        </a:p>
      </dgm:t>
    </dgm:pt>
    <dgm:pt modelId="{F5CF67D2-3487-43B1-86A2-87DBA778147B}" type="parTrans" cxnId="{3CB3037D-1614-4430-9A3A-3F5431AC9820}">
      <dgm:prSet/>
      <dgm:spPr/>
      <dgm:t>
        <a:bodyPr/>
        <a:lstStyle/>
        <a:p>
          <a:endParaRPr lang="en-US"/>
        </a:p>
      </dgm:t>
    </dgm:pt>
    <dgm:pt modelId="{0BFDFD32-4679-4C12-BEAB-7FE5594A1DD9}" type="sibTrans" cxnId="{3CB3037D-1614-4430-9A3A-3F5431AC9820}">
      <dgm:prSet/>
      <dgm:spPr/>
      <dgm:t>
        <a:bodyPr/>
        <a:lstStyle/>
        <a:p>
          <a:endParaRPr lang="en-US"/>
        </a:p>
      </dgm:t>
    </dgm:pt>
    <dgm:pt modelId="{6B34598D-4066-460C-A40E-B60A91E51342}">
      <dgm:prSet phldrT="[Text]" custT="1"/>
      <dgm:spPr>
        <a:solidFill>
          <a:schemeClr val="tx1"/>
        </a:solidFill>
      </dgm:spPr>
      <dgm:t>
        <a:bodyPr/>
        <a:lstStyle/>
        <a:p>
          <a:r>
            <a:rPr lang="en-US" sz="1800" dirty="0" err="1"/>
            <a:t>Tại</a:t>
          </a:r>
          <a:r>
            <a:rPr lang="en-US" sz="1800" dirty="0"/>
            <a:t> 1 </a:t>
          </a:r>
          <a:r>
            <a:rPr lang="en-US" sz="1800" dirty="0" err="1"/>
            <a:t>cty</a:t>
          </a:r>
          <a:r>
            <a:rPr lang="en-US" sz="1800" dirty="0"/>
            <a:t> </a:t>
          </a:r>
          <a:r>
            <a:rPr lang="en-US" sz="1800" dirty="0" err="1"/>
            <a:t>chứng</a:t>
          </a:r>
          <a:r>
            <a:rPr lang="en-US" sz="1800" dirty="0"/>
            <a:t> </a:t>
          </a:r>
          <a:r>
            <a:rPr lang="en-US" sz="1800" dirty="0" err="1"/>
            <a:t>khoán</a:t>
          </a:r>
          <a:endParaRPr lang="en-US" sz="1800" dirty="0"/>
        </a:p>
      </dgm:t>
    </dgm:pt>
    <dgm:pt modelId="{6CD43E12-2F18-49AE-9CA4-A0E70E2F8D00}" type="parTrans" cxnId="{4601B579-CFC4-41FF-BAAA-8B7EE87C02AA}">
      <dgm:prSet/>
      <dgm:spPr/>
      <dgm:t>
        <a:bodyPr/>
        <a:lstStyle/>
        <a:p>
          <a:endParaRPr lang="en-US"/>
        </a:p>
      </dgm:t>
    </dgm:pt>
    <dgm:pt modelId="{C4E1F002-B722-4C82-AE04-C3D40D189E27}" type="sibTrans" cxnId="{4601B579-CFC4-41FF-BAAA-8B7EE87C02AA}">
      <dgm:prSet/>
      <dgm:spPr/>
      <dgm:t>
        <a:bodyPr/>
        <a:lstStyle/>
        <a:p>
          <a:endParaRPr lang="en-US"/>
        </a:p>
      </dgm:t>
    </dgm:pt>
    <dgm:pt modelId="{B0D02E4A-068E-413B-B324-038224A6BB48}">
      <dgm:prSet phldrT="[Text]" custT="1"/>
      <dgm:spPr>
        <a:solidFill>
          <a:schemeClr val="tx1"/>
        </a:solidFill>
      </dgm:spPr>
      <dgm:t>
        <a:bodyPr/>
        <a:lstStyle/>
        <a:p>
          <a:r>
            <a:rPr lang="en-US" sz="2000" dirty="0"/>
            <a:t>Ra quyết </a:t>
          </a:r>
          <a:r>
            <a:rPr lang="en-US" sz="2000" dirty="0" err="1"/>
            <a:t>định</a:t>
          </a:r>
          <a:r>
            <a:rPr lang="en-US" sz="2000" dirty="0"/>
            <a:t> </a:t>
          </a:r>
          <a:r>
            <a:rPr lang="en-US" sz="2000" dirty="0" err="1"/>
            <a:t>đầu</a:t>
          </a:r>
          <a:r>
            <a:rPr lang="en-US" sz="2000" dirty="0"/>
            <a:t> </a:t>
          </a:r>
          <a:r>
            <a:rPr lang="en-US" sz="2000" dirty="0" err="1"/>
            <a:t>tư</a:t>
          </a:r>
          <a:r>
            <a:rPr lang="en-US" sz="2000" dirty="0"/>
            <a:t> </a:t>
          </a:r>
          <a:r>
            <a:rPr lang="en-US" sz="2000" dirty="0" err="1"/>
            <a:t>và</a:t>
          </a:r>
          <a:r>
            <a:rPr lang="en-US" sz="2000" dirty="0"/>
            <a:t> </a:t>
          </a:r>
          <a:r>
            <a:rPr lang="en-US" sz="2000" dirty="0" err="1"/>
            <a:t>đặt</a:t>
          </a:r>
          <a:r>
            <a:rPr lang="en-US" sz="2000" dirty="0"/>
            <a:t> </a:t>
          </a:r>
          <a:r>
            <a:rPr lang="en-US" sz="2000" dirty="0" err="1"/>
            <a:t>lệnh</a:t>
          </a:r>
          <a:r>
            <a:rPr lang="en-US" sz="2000" dirty="0"/>
            <a:t> </a:t>
          </a:r>
          <a:r>
            <a:rPr lang="en-US" sz="2000" dirty="0" err="1"/>
            <a:t>giao</a:t>
          </a:r>
          <a:r>
            <a:rPr lang="en-US" sz="2000" dirty="0"/>
            <a:t> </a:t>
          </a:r>
          <a:r>
            <a:rPr lang="en-US" sz="2000" dirty="0" err="1"/>
            <a:t>dịch</a:t>
          </a:r>
          <a:r>
            <a:rPr lang="en-US" sz="2000" dirty="0"/>
            <a:t>.</a:t>
          </a:r>
        </a:p>
        <a:p>
          <a:r>
            <a:rPr lang="en-US" sz="2000" dirty="0"/>
            <a:t>Thông qua </a:t>
          </a:r>
          <a:r>
            <a:rPr lang="en-US" sz="2000" dirty="0" err="1"/>
            <a:t>điện</a:t>
          </a:r>
          <a:r>
            <a:rPr lang="en-US" sz="2000" dirty="0"/>
            <a:t> </a:t>
          </a:r>
          <a:r>
            <a:rPr lang="en-US" sz="2000" dirty="0" err="1"/>
            <a:t>thoại</a:t>
          </a:r>
          <a:r>
            <a:rPr lang="en-US" sz="2000" dirty="0"/>
            <a:t> </a:t>
          </a:r>
          <a:r>
            <a:rPr lang="en-US" sz="2000" dirty="0" err="1"/>
            <a:t>hoặc</a:t>
          </a:r>
          <a:r>
            <a:rPr lang="en-US" sz="2000" dirty="0"/>
            <a:t> </a:t>
          </a:r>
          <a:r>
            <a:rPr lang="en-US" sz="2000" dirty="0" err="1"/>
            <a:t>Máy</a:t>
          </a:r>
          <a:r>
            <a:rPr lang="en-US" sz="2000" dirty="0"/>
            <a:t> </a:t>
          </a:r>
          <a:r>
            <a:rPr lang="en-US" sz="2000" dirty="0" err="1"/>
            <a:t>tính</a:t>
          </a:r>
          <a:r>
            <a:rPr lang="en-US" sz="2000" dirty="0"/>
            <a:t> </a:t>
          </a:r>
          <a:r>
            <a:rPr lang="en-US" sz="2000" dirty="0" err="1"/>
            <a:t>có</a:t>
          </a:r>
          <a:r>
            <a:rPr lang="en-US" sz="2000" dirty="0"/>
            <a:t> </a:t>
          </a:r>
          <a:r>
            <a:rPr lang="en-US" sz="2000" dirty="0" err="1"/>
            <a:t>kết</a:t>
          </a:r>
          <a:r>
            <a:rPr lang="en-US" sz="2000" dirty="0"/>
            <a:t> </a:t>
          </a:r>
          <a:r>
            <a:rPr lang="en-US" sz="2000" dirty="0" err="1"/>
            <a:t>nối</a:t>
          </a:r>
          <a:r>
            <a:rPr lang="en-US" sz="2000" dirty="0"/>
            <a:t> </a:t>
          </a:r>
          <a:r>
            <a:rPr lang="en-US" sz="2000" dirty="0" err="1"/>
            <a:t>mạng</a:t>
          </a:r>
          <a:endParaRPr lang="en-US" sz="2000" dirty="0"/>
        </a:p>
      </dgm:t>
    </dgm:pt>
    <dgm:pt modelId="{2CC660B5-92C9-4F9B-8179-900EE6595D8B}" type="parTrans" cxnId="{802CDF6B-C71A-4A79-8D57-00FAA24D4873}">
      <dgm:prSet/>
      <dgm:spPr/>
      <dgm:t>
        <a:bodyPr/>
        <a:lstStyle/>
        <a:p>
          <a:endParaRPr lang="en-US"/>
        </a:p>
      </dgm:t>
    </dgm:pt>
    <dgm:pt modelId="{37543E59-378C-4CE1-882E-A6B49EAF648B}" type="sibTrans" cxnId="{802CDF6B-C71A-4A79-8D57-00FAA24D4873}">
      <dgm:prSet/>
      <dgm:spPr/>
      <dgm:t>
        <a:bodyPr/>
        <a:lstStyle/>
        <a:p>
          <a:endParaRPr lang="en-US"/>
        </a:p>
      </dgm:t>
    </dgm:pt>
    <dgm:pt modelId="{C9BE33BF-CAC9-42E6-9289-47C906BF3F3F}">
      <dgm:prSet custT="1"/>
      <dgm:spPr>
        <a:solidFill>
          <a:schemeClr val="tx1"/>
        </a:solidFill>
      </dgm:spPr>
      <dgm:t>
        <a:bodyPr/>
        <a:lstStyle/>
        <a:p>
          <a:r>
            <a:rPr lang="en-US" sz="2400" dirty="0" err="1"/>
            <a:t>Phân</a:t>
          </a:r>
          <a:r>
            <a:rPr lang="en-US" sz="2400" dirty="0"/>
            <a:t> </a:t>
          </a:r>
          <a:r>
            <a:rPr lang="en-US" sz="2400" dirty="0" err="1"/>
            <a:t>tích</a:t>
          </a:r>
          <a:r>
            <a:rPr lang="en-US" sz="2400" dirty="0"/>
            <a:t> </a:t>
          </a:r>
          <a:r>
            <a:rPr lang="en-US" sz="2400" dirty="0" err="1"/>
            <a:t>và</a:t>
          </a:r>
          <a:r>
            <a:rPr lang="en-US" sz="2400" dirty="0"/>
            <a:t>  </a:t>
          </a:r>
          <a:r>
            <a:rPr lang="en-US" sz="2400" dirty="0" err="1"/>
            <a:t>lựa</a:t>
          </a:r>
          <a:r>
            <a:rPr lang="en-US" sz="2400" dirty="0"/>
            <a:t> </a:t>
          </a:r>
          <a:r>
            <a:rPr lang="en-US" sz="2400" dirty="0" err="1"/>
            <a:t>chọn</a:t>
          </a:r>
          <a:r>
            <a:rPr lang="en-US" sz="2400" dirty="0"/>
            <a:t> </a:t>
          </a:r>
          <a:r>
            <a:rPr lang="en-US" sz="2400" dirty="0" err="1"/>
            <a:t>chứng</a:t>
          </a:r>
          <a:r>
            <a:rPr lang="en-US" sz="2400" dirty="0"/>
            <a:t> </a:t>
          </a:r>
          <a:r>
            <a:rPr lang="en-US" sz="2400" dirty="0" err="1"/>
            <a:t>khoán</a:t>
          </a:r>
          <a:endParaRPr lang="en-US" sz="2400" dirty="0"/>
        </a:p>
        <a:p>
          <a:r>
            <a:rPr lang="en-US" sz="2400" dirty="0"/>
            <a:t> </a:t>
          </a:r>
        </a:p>
      </dgm:t>
    </dgm:pt>
    <dgm:pt modelId="{E4571B65-3DE6-4529-AF1E-85BCF36ECF08}" type="parTrans" cxnId="{5BF6E57F-DE3D-4C40-B624-F741BAD08594}">
      <dgm:prSet/>
      <dgm:spPr/>
      <dgm:t>
        <a:bodyPr/>
        <a:lstStyle/>
        <a:p>
          <a:endParaRPr lang="en-US"/>
        </a:p>
      </dgm:t>
    </dgm:pt>
    <dgm:pt modelId="{7A811CAB-05B1-4C65-A3C1-2D4B2C06EC08}" type="sibTrans" cxnId="{5BF6E57F-DE3D-4C40-B624-F741BAD08594}">
      <dgm:prSet/>
      <dgm:spPr/>
      <dgm:t>
        <a:bodyPr/>
        <a:lstStyle/>
        <a:p>
          <a:endParaRPr lang="en-US"/>
        </a:p>
      </dgm:t>
    </dgm:pt>
    <dgm:pt modelId="{8BA418BE-4B49-42F9-9758-95C72E2BD908}">
      <dgm:prSet phldrT="[Text]" custT="1"/>
      <dgm:spPr>
        <a:solidFill>
          <a:schemeClr val="tx1"/>
        </a:solidFill>
      </dgm:spPr>
      <dgm:t>
        <a:bodyPr/>
        <a:lstStyle/>
        <a:p>
          <a:r>
            <a:rPr lang="en-US" sz="1800" dirty="0" err="1"/>
            <a:t>Tại</a:t>
          </a:r>
          <a:r>
            <a:rPr lang="en-US" sz="1800" dirty="0"/>
            <a:t> Ngân </a:t>
          </a:r>
          <a:r>
            <a:rPr lang="en-US" sz="1800" dirty="0" err="1"/>
            <a:t>hàng</a:t>
          </a:r>
          <a:r>
            <a:rPr lang="en-US" sz="1800" dirty="0"/>
            <a:t> </a:t>
          </a:r>
          <a:r>
            <a:rPr lang="en-US" sz="1800" dirty="0" err="1"/>
            <a:t>có</a:t>
          </a:r>
          <a:r>
            <a:rPr lang="en-US" sz="1800" dirty="0"/>
            <a:t> </a:t>
          </a:r>
          <a:r>
            <a:rPr lang="en-US" sz="1800" dirty="0" err="1"/>
            <a:t>làm</a:t>
          </a:r>
          <a:r>
            <a:rPr lang="en-US" sz="1800" dirty="0"/>
            <a:t> </a:t>
          </a:r>
          <a:r>
            <a:rPr lang="en-US" sz="1800" dirty="0" err="1"/>
            <a:t>dịch</a:t>
          </a:r>
          <a:r>
            <a:rPr lang="en-US" sz="1800" dirty="0"/>
            <a:t> </a:t>
          </a:r>
          <a:r>
            <a:rPr lang="en-US" sz="1800" dirty="0" err="1"/>
            <a:t>vụ</a:t>
          </a:r>
          <a:r>
            <a:rPr lang="en-US" sz="1800" dirty="0"/>
            <a:t> </a:t>
          </a:r>
          <a:r>
            <a:rPr lang="en-US" sz="1800" dirty="0" err="1"/>
            <a:t>kinh</a:t>
          </a:r>
          <a:r>
            <a:rPr lang="en-US" sz="1800" dirty="0"/>
            <a:t> </a:t>
          </a:r>
          <a:r>
            <a:rPr lang="en-US" sz="1800" dirty="0" err="1"/>
            <a:t>doanh</a:t>
          </a:r>
          <a:r>
            <a:rPr lang="en-US" sz="1800" dirty="0"/>
            <a:t> CK</a:t>
          </a:r>
        </a:p>
      </dgm:t>
    </dgm:pt>
    <dgm:pt modelId="{AD67C228-0C36-47E1-BA82-443219634FB8}" type="parTrans" cxnId="{93B9569D-145B-490D-888A-3C2B5F7284C0}">
      <dgm:prSet/>
      <dgm:spPr/>
      <dgm:t>
        <a:bodyPr/>
        <a:lstStyle/>
        <a:p>
          <a:endParaRPr lang="en-US"/>
        </a:p>
      </dgm:t>
    </dgm:pt>
    <dgm:pt modelId="{63E7D5E1-27FF-4090-B2B5-15F58C43174B}" type="sibTrans" cxnId="{93B9569D-145B-490D-888A-3C2B5F7284C0}">
      <dgm:prSet/>
      <dgm:spPr/>
      <dgm:t>
        <a:bodyPr/>
        <a:lstStyle/>
        <a:p>
          <a:endParaRPr lang="en-US"/>
        </a:p>
      </dgm:t>
    </dgm:pt>
    <dgm:pt modelId="{4A07CF26-E7D4-4755-A725-D42FE5D7C546}">
      <dgm:prSet custT="1"/>
      <dgm:spPr>
        <a:solidFill>
          <a:schemeClr val="tx1"/>
        </a:solidFill>
      </dgm:spPr>
      <dgm:t>
        <a:bodyPr/>
        <a:lstStyle/>
        <a:p>
          <a:r>
            <a:rPr lang="en-US" sz="2400" dirty="0"/>
            <a:t>Cty </a:t>
          </a:r>
          <a:r>
            <a:rPr lang="en-US" sz="2400" dirty="0" err="1"/>
            <a:t>chứng</a:t>
          </a:r>
          <a:r>
            <a:rPr lang="en-US" sz="2400" dirty="0"/>
            <a:t> </a:t>
          </a:r>
          <a:r>
            <a:rPr lang="en-US" sz="2400" dirty="0" err="1"/>
            <a:t>khoán</a:t>
          </a:r>
          <a:r>
            <a:rPr lang="en-US" sz="2400" dirty="0"/>
            <a:t> </a:t>
          </a:r>
          <a:r>
            <a:rPr lang="en-US" sz="2400" dirty="0" err="1"/>
            <a:t>rà</a:t>
          </a:r>
          <a:r>
            <a:rPr lang="en-US" sz="2400" dirty="0"/>
            <a:t> </a:t>
          </a:r>
          <a:r>
            <a:rPr lang="en-US" sz="2400" dirty="0" err="1"/>
            <a:t>soát</a:t>
          </a:r>
          <a:r>
            <a:rPr lang="en-US" sz="2400" dirty="0"/>
            <a:t>, </a:t>
          </a:r>
          <a:r>
            <a:rPr lang="en-US" sz="2400" dirty="0" err="1"/>
            <a:t>kiểm</a:t>
          </a:r>
          <a:r>
            <a:rPr lang="en-US" sz="2400" dirty="0"/>
            <a:t> </a:t>
          </a:r>
          <a:r>
            <a:rPr lang="en-US" sz="2400" dirty="0" err="1"/>
            <a:t>tra</a:t>
          </a:r>
          <a:r>
            <a:rPr lang="en-US" sz="2400" dirty="0"/>
            <a:t> </a:t>
          </a:r>
          <a:r>
            <a:rPr lang="en-US" sz="2400" dirty="0" err="1"/>
            <a:t>tính</a:t>
          </a:r>
          <a:r>
            <a:rPr lang="en-US" sz="2400" dirty="0"/>
            <a:t> hợp </a:t>
          </a:r>
          <a:r>
            <a:rPr lang="en-US" sz="2400" dirty="0" err="1"/>
            <a:t>lệ</a:t>
          </a:r>
          <a:r>
            <a:rPr lang="en-US" sz="2400" dirty="0"/>
            <a:t>, hợp </a:t>
          </a:r>
          <a:r>
            <a:rPr lang="en-US" sz="2400" dirty="0" err="1"/>
            <a:t>pháp</a:t>
          </a:r>
          <a:r>
            <a:rPr lang="en-US" sz="2400" dirty="0"/>
            <a:t> </a:t>
          </a:r>
          <a:r>
            <a:rPr lang="en-US" sz="2400" dirty="0" err="1"/>
            <a:t>của</a:t>
          </a:r>
          <a:r>
            <a:rPr lang="en-US" sz="2400" dirty="0"/>
            <a:t> </a:t>
          </a:r>
          <a:r>
            <a:rPr lang="en-US" sz="2400" dirty="0" err="1"/>
            <a:t>lệnh</a:t>
          </a:r>
          <a:endParaRPr lang="en-US" sz="2400" dirty="0"/>
        </a:p>
      </dgm:t>
    </dgm:pt>
    <dgm:pt modelId="{4481946C-397E-49F7-AF0B-C22156E35AA5}" type="parTrans" cxnId="{6EDFBB1A-63A6-487C-8CAE-5B4C0137A62F}">
      <dgm:prSet/>
      <dgm:spPr/>
      <dgm:t>
        <a:bodyPr/>
        <a:lstStyle/>
        <a:p>
          <a:endParaRPr lang="en-US"/>
        </a:p>
      </dgm:t>
    </dgm:pt>
    <dgm:pt modelId="{D39DA4A7-1241-4A24-B29A-778A2E18F95A}" type="sibTrans" cxnId="{6EDFBB1A-63A6-487C-8CAE-5B4C0137A62F}">
      <dgm:prSet/>
      <dgm:spPr/>
      <dgm:t>
        <a:bodyPr/>
        <a:lstStyle/>
        <a:p>
          <a:endParaRPr lang="en-US"/>
        </a:p>
      </dgm:t>
    </dgm:pt>
    <dgm:pt modelId="{3FF7D31E-8843-4EC7-A9D5-D2294D0C016E}">
      <dgm:prSet custT="1"/>
      <dgm:spPr>
        <a:solidFill>
          <a:schemeClr val="tx1"/>
        </a:solidFill>
      </dgm:spPr>
      <dgm:t>
        <a:bodyPr/>
        <a:lstStyle/>
        <a:p>
          <a:r>
            <a:rPr lang="en-US" sz="2400" dirty="0" err="1"/>
            <a:t>Chuyển</a:t>
          </a:r>
          <a:r>
            <a:rPr lang="en-US" sz="2400" dirty="0"/>
            <a:t> </a:t>
          </a:r>
          <a:r>
            <a:rPr lang="en-US" sz="2400" dirty="0" err="1"/>
            <a:t>lệnh</a:t>
          </a:r>
          <a:r>
            <a:rPr lang="en-US" sz="2400" dirty="0"/>
            <a:t> sang </a:t>
          </a:r>
          <a:r>
            <a:rPr lang="en-US" sz="2400" dirty="0" err="1"/>
            <a:t>nhà</a:t>
          </a:r>
          <a:r>
            <a:rPr lang="en-US" sz="2400" dirty="0"/>
            <a:t> </a:t>
          </a:r>
          <a:r>
            <a:rPr lang="en-US" sz="2400" dirty="0" err="1"/>
            <a:t>môi</a:t>
          </a:r>
          <a:r>
            <a:rPr lang="en-US" sz="2400" dirty="0"/>
            <a:t> </a:t>
          </a:r>
          <a:r>
            <a:rPr lang="en-US" sz="2400" dirty="0" err="1"/>
            <a:t>giới</a:t>
          </a:r>
          <a:r>
            <a:rPr lang="en-US" sz="2400" dirty="0"/>
            <a:t> </a:t>
          </a:r>
          <a:r>
            <a:rPr lang="en-US" sz="2400" dirty="0" err="1"/>
            <a:t>tại</a:t>
          </a:r>
          <a:r>
            <a:rPr lang="en-US" sz="2400" dirty="0"/>
            <a:t> </a:t>
          </a:r>
          <a:r>
            <a:rPr lang="en-US" sz="2400" dirty="0" err="1"/>
            <a:t>sàn</a:t>
          </a:r>
          <a:endParaRPr lang="en-US" sz="2400" dirty="0"/>
        </a:p>
      </dgm:t>
    </dgm:pt>
    <dgm:pt modelId="{5E555455-B567-4DBF-86F9-C60F7F484509}" type="parTrans" cxnId="{F447D702-19F0-487C-9EF2-C0FEA2E80DAD}">
      <dgm:prSet/>
      <dgm:spPr/>
      <dgm:t>
        <a:bodyPr/>
        <a:lstStyle/>
        <a:p>
          <a:endParaRPr lang="en-US"/>
        </a:p>
      </dgm:t>
    </dgm:pt>
    <dgm:pt modelId="{B8C45BF7-C1AE-46CE-BA21-A10549F3C8C3}" type="sibTrans" cxnId="{F447D702-19F0-487C-9EF2-C0FEA2E80DAD}">
      <dgm:prSet/>
      <dgm:spPr/>
      <dgm:t>
        <a:bodyPr/>
        <a:lstStyle/>
        <a:p>
          <a:endParaRPr lang="en-US"/>
        </a:p>
      </dgm:t>
    </dgm:pt>
    <dgm:pt modelId="{4E1747D7-38D7-4D29-A59F-10DF47A4030E}">
      <dgm:prSet custT="1"/>
      <dgm:spPr>
        <a:solidFill>
          <a:schemeClr val="tx1"/>
        </a:solidFill>
      </dgm:spPr>
      <dgm:t>
        <a:bodyPr/>
        <a:lstStyle/>
        <a:p>
          <a:r>
            <a:rPr lang="en-US" sz="2400" dirty="0"/>
            <a:t>Nhà </a:t>
          </a:r>
          <a:r>
            <a:rPr lang="en-US" sz="2400" dirty="0" err="1"/>
            <a:t>môi</a:t>
          </a:r>
          <a:r>
            <a:rPr lang="en-US" sz="2400" dirty="0"/>
            <a:t> </a:t>
          </a:r>
          <a:r>
            <a:rPr lang="en-US" sz="2400" dirty="0" err="1"/>
            <a:t>giới</a:t>
          </a:r>
          <a:r>
            <a:rPr lang="en-US" sz="2400" dirty="0"/>
            <a:t> </a:t>
          </a:r>
          <a:r>
            <a:rPr lang="en-US" sz="2400" dirty="0" err="1"/>
            <a:t>đăng</a:t>
          </a:r>
          <a:r>
            <a:rPr lang="en-US" sz="2400" dirty="0"/>
            <a:t> </a:t>
          </a:r>
          <a:r>
            <a:rPr lang="en-US" sz="2400" dirty="0" err="1"/>
            <a:t>ký</a:t>
          </a:r>
          <a:r>
            <a:rPr lang="en-US" sz="2400" dirty="0"/>
            <a:t> </a:t>
          </a:r>
          <a:r>
            <a:rPr lang="en-US" sz="2400" dirty="0" err="1"/>
            <a:t>lệnh</a:t>
          </a:r>
          <a:endParaRPr lang="en-US" sz="2400" dirty="0"/>
        </a:p>
      </dgm:t>
    </dgm:pt>
    <dgm:pt modelId="{B82A2EF7-0293-454D-8809-6608F31B722E}" type="parTrans" cxnId="{29F21358-1C87-4B24-A7B1-D3B59CB3C473}">
      <dgm:prSet/>
      <dgm:spPr/>
      <dgm:t>
        <a:bodyPr/>
        <a:lstStyle/>
        <a:p>
          <a:endParaRPr lang="en-US"/>
        </a:p>
      </dgm:t>
    </dgm:pt>
    <dgm:pt modelId="{27CDE1F1-546B-471F-A688-9B85AE6CA9C3}" type="sibTrans" cxnId="{29F21358-1C87-4B24-A7B1-D3B59CB3C473}">
      <dgm:prSet/>
      <dgm:spPr/>
      <dgm:t>
        <a:bodyPr/>
        <a:lstStyle/>
        <a:p>
          <a:endParaRPr lang="en-US"/>
        </a:p>
      </dgm:t>
    </dgm:pt>
    <dgm:pt modelId="{78A77B58-0C0A-4171-BB04-D7E9DAB8BB78}">
      <dgm:prSet custT="1"/>
      <dgm:spPr>
        <a:solidFill>
          <a:schemeClr val="tx1"/>
        </a:solidFill>
      </dgm:spPr>
      <dgm:t>
        <a:bodyPr/>
        <a:lstStyle/>
        <a:p>
          <a:r>
            <a:rPr lang="en-US" sz="1800" dirty="0"/>
            <a:t>Thông </a:t>
          </a:r>
          <a:r>
            <a:rPr lang="en-US" sz="1800" dirty="0" err="1"/>
            <a:t>báo</a:t>
          </a:r>
          <a:r>
            <a:rPr lang="en-US" sz="1800" dirty="0"/>
            <a:t> </a:t>
          </a:r>
          <a:r>
            <a:rPr lang="en-US" sz="1800" dirty="0" err="1"/>
            <a:t>kết</a:t>
          </a:r>
          <a:r>
            <a:rPr lang="en-US" sz="1800" dirty="0"/>
            <a:t> </a:t>
          </a:r>
          <a:r>
            <a:rPr lang="en-US" sz="1800" dirty="0" err="1"/>
            <a:t>quả</a:t>
          </a:r>
          <a:r>
            <a:rPr lang="en-US" sz="1800" dirty="0"/>
            <a:t> </a:t>
          </a:r>
          <a:r>
            <a:rPr lang="en-US" sz="1800" dirty="0" err="1"/>
            <a:t>giao</a:t>
          </a:r>
          <a:r>
            <a:rPr lang="en-US" sz="1800" dirty="0"/>
            <a:t> </a:t>
          </a:r>
          <a:r>
            <a:rPr lang="en-US" sz="1800" dirty="0" err="1"/>
            <a:t>dịch</a:t>
          </a:r>
          <a:endParaRPr lang="en-US" sz="1800" dirty="0"/>
        </a:p>
        <a:p>
          <a:r>
            <a:rPr lang="en-US" sz="1800" dirty="0"/>
            <a:t>- Nhà </a:t>
          </a:r>
          <a:r>
            <a:rPr lang="en-US" sz="1800" dirty="0" err="1"/>
            <a:t>môi</a:t>
          </a:r>
          <a:r>
            <a:rPr lang="en-US" sz="1800" dirty="0"/>
            <a:t> </a:t>
          </a:r>
          <a:r>
            <a:rPr lang="en-US" sz="1800" dirty="0" err="1"/>
            <a:t>giới</a:t>
          </a:r>
          <a:r>
            <a:rPr lang="en-US" sz="1800" dirty="0"/>
            <a:t> </a:t>
          </a:r>
          <a:r>
            <a:rPr lang="en-US" sz="1800" dirty="0" err="1"/>
            <a:t>thông</a:t>
          </a:r>
          <a:r>
            <a:rPr lang="en-US" sz="1800" dirty="0"/>
            <a:t> </a:t>
          </a:r>
          <a:r>
            <a:rPr lang="en-US" sz="1800" dirty="0" err="1"/>
            <a:t>báo</a:t>
          </a:r>
          <a:r>
            <a:rPr lang="en-US" sz="1800" dirty="0"/>
            <a:t> </a:t>
          </a:r>
          <a:r>
            <a:rPr lang="en-US" sz="1800" dirty="0" err="1"/>
            <a:t>kết</a:t>
          </a:r>
          <a:r>
            <a:rPr lang="en-US" sz="1800" dirty="0"/>
            <a:t> </a:t>
          </a:r>
          <a:r>
            <a:rPr lang="en-US" sz="1800" dirty="0" err="1"/>
            <a:t>quả</a:t>
          </a:r>
          <a:r>
            <a:rPr lang="en-US" sz="1800" dirty="0"/>
            <a:t> </a:t>
          </a:r>
          <a:r>
            <a:rPr lang="en-US" sz="1800" dirty="0" err="1"/>
            <a:t>cho</a:t>
          </a:r>
          <a:r>
            <a:rPr lang="en-US" sz="1800" dirty="0"/>
            <a:t> Cty CK</a:t>
          </a:r>
        </a:p>
        <a:p>
          <a:r>
            <a:rPr lang="en-US" sz="1800" dirty="0"/>
            <a:t>- Thông </a:t>
          </a:r>
          <a:r>
            <a:rPr lang="en-US" sz="1800" dirty="0" err="1"/>
            <a:t>báo</a:t>
          </a:r>
          <a:r>
            <a:rPr lang="en-US" sz="1800" dirty="0"/>
            <a:t> </a:t>
          </a:r>
          <a:r>
            <a:rPr lang="en-US" sz="1800" dirty="0" err="1"/>
            <a:t>kết</a:t>
          </a:r>
          <a:r>
            <a:rPr lang="en-US" sz="1800" dirty="0"/>
            <a:t> </a:t>
          </a:r>
          <a:r>
            <a:rPr lang="en-US" sz="1800" dirty="0" err="1"/>
            <a:t>quả</a:t>
          </a:r>
          <a:r>
            <a:rPr lang="en-US" sz="1800" dirty="0"/>
            <a:t> </a:t>
          </a:r>
          <a:r>
            <a:rPr lang="en-US" sz="1800" dirty="0" err="1"/>
            <a:t>cho</a:t>
          </a:r>
          <a:r>
            <a:rPr lang="en-US" sz="1800" dirty="0"/>
            <a:t> </a:t>
          </a:r>
          <a:r>
            <a:rPr lang="en-US" sz="1800" dirty="0" err="1"/>
            <a:t>nhà</a:t>
          </a:r>
          <a:r>
            <a:rPr lang="en-US" sz="1800" dirty="0"/>
            <a:t> </a:t>
          </a:r>
          <a:r>
            <a:rPr lang="en-US" sz="1800" dirty="0" err="1"/>
            <a:t>đầu</a:t>
          </a:r>
          <a:r>
            <a:rPr lang="en-US" sz="1800" dirty="0"/>
            <a:t> </a:t>
          </a:r>
          <a:r>
            <a:rPr lang="en-US" sz="1800" dirty="0" err="1"/>
            <a:t>tư</a:t>
          </a:r>
          <a:endParaRPr lang="en-US" sz="1800" dirty="0"/>
        </a:p>
        <a:p>
          <a:r>
            <a:rPr lang="en-US" sz="1800" dirty="0"/>
            <a:t>- </a:t>
          </a:r>
          <a:r>
            <a:rPr lang="en-US" sz="1800" dirty="0" err="1"/>
            <a:t>Thực</a:t>
          </a:r>
          <a:r>
            <a:rPr lang="en-US" sz="1800" dirty="0"/>
            <a:t> </a:t>
          </a:r>
          <a:r>
            <a:rPr lang="en-US" sz="1800" dirty="0" err="1"/>
            <a:t>hiện</a:t>
          </a:r>
          <a:r>
            <a:rPr lang="en-US" sz="1800" dirty="0"/>
            <a:t> </a:t>
          </a:r>
          <a:r>
            <a:rPr lang="en-US" sz="1800" dirty="0" err="1"/>
            <a:t>thanh</a:t>
          </a:r>
          <a:r>
            <a:rPr lang="en-US" sz="1800" dirty="0"/>
            <a:t> </a:t>
          </a:r>
          <a:r>
            <a:rPr lang="en-US" sz="1800" dirty="0" err="1"/>
            <a:t>toán</a:t>
          </a:r>
          <a:r>
            <a:rPr lang="en-US" sz="1800" dirty="0"/>
            <a:t> </a:t>
          </a:r>
          <a:r>
            <a:rPr lang="en-US" sz="1800" dirty="0" err="1"/>
            <a:t>tại</a:t>
          </a:r>
          <a:r>
            <a:rPr lang="en-US" sz="1800" dirty="0"/>
            <a:t> Trung </a:t>
          </a:r>
          <a:r>
            <a:rPr lang="en-US" sz="1800" dirty="0" err="1"/>
            <a:t>tâm</a:t>
          </a:r>
          <a:r>
            <a:rPr lang="en-US" sz="1800" dirty="0"/>
            <a:t> </a:t>
          </a:r>
          <a:r>
            <a:rPr lang="en-US" sz="1800" dirty="0" err="1"/>
            <a:t>lưu</a:t>
          </a:r>
          <a:r>
            <a:rPr lang="en-US" sz="1800" dirty="0"/>
            <a:t> </a:t>
          </a:r>
          <a:r>
            <a:rPr lang="en-US" sz="1800" dirty="0" err="1"/>
            <a:t>ký</a:t>
          </a:r>
          <a:endParaRPr lang="en-US" sz="1800" dirty="0"/>
        </a:p>
      </dgm:t>
    </dgm:pt>
    <dgm:pt modelId="{07A688D3-E97A-439B-9EA0-7E676676FF51}" type="parTrans" cxnId="{B2F91379-A3E2-4E32-98C6-0FE21265A1E2}">
      <dgm:prSet/>
      <dgm:spPr/>
      <dgm:t>
        <a:bodyPr/>
        <a:lstStyle/>
        <a:p>
          <a:endParaRPr lang="en-US"/>
        </a:p>
      </dgm:t>
    </dgm:pt>
    <dgm:pt modelId="{1D416E59-3700-4D57-90E1-7C2C72622CEC}" type="sibTrans" cxnId="{B2F91379-A3E2-4E32-98C6-0FE21265A1E2}">
      <dgm:prSet/>
      <dgm:spPr/>
      <dgm:t>
        <a:bodyPr/>
        <a:lstStyle/>
        <a:p>
          <a:endParaRPr lang="en-US"/>
        </a:p>
      </dgm:t>
    </dgm:pt>
    <dgm:pt modelId="{A393A297-AA5F-4603-AA1D-2F31788F407B}">
      <dgm:prSet custT="1"/>
      <dgm:spPr>
        <a:solidFill>
          <a:schemeClr val="tx1"/>
        </a:solidFill>
      </dgm:spPr>
      <dgm:t>
        <a:bodyPr/>
        <a:lstStyle/>
        <a:p>
          <a:r>
            <a:rPr lang="en-US" sz="2400" dirty="0"/>
            <a:t>So </a:t>
          </a:r>
          <a:r>
            <a:rPr lang="en-US" sz="2400" dirty="0" err="1"/>
            <a:t>khớp</a:t>
          </a:r>
          <a:r>
            <a:rPr lang="en-US" sz="2400" dirty="0"/>
            <a:t> </a:t>
          </a:r>
          <a:r>
            <a:rPr lang="en-US" sz="2400" dirty="0" err="1"/>
            <a:t>lệnh</a:t>
          </a:r>
          <a:r>
            <a:rPr lang="en-US" sz="2400" dirty="0"/>
            <a:t>, hay </a:t>
          </a:r>
          <a:r>
            <a:rPr lang="en-US" sz="2400" dirty="0" err="1"/>
            <a:t>đấu</a:t>
          </a:r>
          <a:r>
            <a:rPr lang="en-US" sz="2400" dirty="0"/>
            <a:t> </a:t>
          </a:r>
          <a:r>
            <a:rPr lang="en-US" sz="2400" dirty="0" err="1"/>
            <a:t>giá</a:t>
          </a:r>
          <a:r>
            <a:rPr lang="en-US" sz="2400" dirty="0"/>
            <a:t> </a:t>
          </a:r>
          <a:r>
            <a:rPr lang="en-US" sz="2400" dirty="0" err="1"/>
            <a:t>lệnh</a:t>
          </a:r>
          <a:endParaRPr lang="en-US" sz="2400" dirty="0"/>
        </a:p>
      </dgm:t>
    </dgm:pt>
    <dgm:pt modelId="{DCDE1AF3-8364-462D-AEE3-64EAEFBB7B9E}" type="parTrans" cxnId="{60678657-9DD5-40FD-865E-1D81F47C538F}">
      <dgm:prSet/>
      <dgm:spPr/>
      <dgm:t>
        <a:bodyPr/>
        <a:lstStyle/>
        <a:p>
          <a:endParaRPr lang="en-US"/>
        </a:p>
      </dgm:t>
    </dgm:pt>
    <dgm:pt modelId="{5B5FBF45-39FB-4025-B5D3-D23E423B0732}" type="sibTrans" cxnId="{60678657-9DD5-40FD-865E-1D81F47C538F}">
      <dgm:prSet/>
      <dgm:spPr/>
      <dgm:t>
        <a:bodyPr/>
        <a:lstStyle/>
        <a:p>
          <a:endParaRPr lang="en-US"/>
        </a:p>
      </dgm:t>
    </dgm:pt>
    <dgm:pt modelId="{D59FC4B8-52D5-4A07-ACF6-1425CF9A3265}" type="pres">
      <dgm:prSet presAssocID="{2550F8ED-6ED0-4689-B985-02DE925E5C6D}" presName="Name0" presStyleCnt="0">
        <dgm:presLayoutVars>
          <dgm:dir/>
          <dgm:resizeHandles val="exact"/>
        </dgm:presLayoutVars>
      </dgm:prSet>
      <dgm:spPr/>
    </dgm:pt>
    <dgm:pt modelId="{80ED4FD9-8FBD-479B-B6CD-43FAF1E19919}" type="pres">
      <dgm:prSet presAssocID="{056D38C0-3228-48A0-9625-AF1837379E25}" presName="node" presStyleLbl="node1" presStyleIdx="0" presStyleCnt="8">
        <dgm:presLayoutVars>
          <dgm:bulletEnabled val="1"/>
        </dgm:presLayoutVars>
      </dgm:prSet>
      <dgm:spPr/>
    </dgm:pt>
    <dgm:pt modelId="{AD383BBD-E268-4913-8DC9-92B3D0696D07}" type="pres">
      <dgm:prSet presAssocID="{0BFDFD32-4679-4C12-BEAB-7FE5594A1DD9}" presName="sibTrans" presStyleCnt="0"/>
      <dgm:spPr/>
    </dgm:pt>
    <dgm:pt modelId="{A1FDBB69-2B12-4B16-9217-AC77CA8E6A58}" type="pres">
      <dgm:prSet presAssocID="{C9BE33BF-CAC9-42E6-9289-47C906BF3F3F}" presName="node" presStyleLbl="node1" presStyleIdx="1" presStyleCnt="8" custLinFactNeighborX="0">
        <dgm:presLayoutVars>
          <dgm:bulletEnabled val="1"/>
        </dgm:presLayoutVars>
      </dgm:prSet>
      <dgm:spPr/>
    </dgm:pt>
    <dgm:pt modelId="{D6BFA14A-EFF9-4DAA-BB06-3BB40C0A681D}" type="pres">
      <dgm:prSet presAssocID="{7A811CAB-05B1-4C65-A3C1-2D4B2C06EC08}" presName="sibTrans" presStyleCnt="0"/>
      <dgm:spPr/>
    </dgm:pt>
    <dgm:pt modelId="{7DADFD97-BA21-4E31-8EB3-065D2A920942}" type="pres">
      <dgm:prSet presAssocID="{B0D02E4A-068E-413B-B324-038224A6BB48}" presName="node" presStyleLbl="node1" presStyleIdx="2" presStyleCnt="8" custLinFactNeighborX="0">
        <dgm:presLayoutVars>
          <dgm:bulletEnabled val="1"/>
        </dgm:presLayoutVars>
      </dgm:prSet>
      <dgm:spPr/>
    </dgm:pt>
    <dgm:pt modelId="{6F41C781-36CC-43F5-98DD-3F1B558D090E}" type="pres">
      <dgm:prSet presAssocID="{37543E59-378C-4CE1-882E-A6B49EAF648B}" presName="sibTrans" presStyleCnt="0"/>
      <dgm:spPr/>
    </dgm:pt>
    <dgm:pt modelId="{8BC50A49-9C2A-44BB-B830-D6EC46EC996B}" type="pres">
      <dgm:prSet presAssocID="{4A07CF26-E7D4-4755-A725-D42FE5D7C546}" presName="node" presStyleLbl="node1" presStyleIdx="3" presStyleCnt="8" custLinFactNeighborX="1">
        <dgm:presLayoutVars>
          <dgm:bulletEnabled val="1"/>
        </dgm:presLayoutVars>
      </dgm:prSet>
      <dgm:spPr/>
    </dgm:pt>
    <dgm:pt modelId="{033B42A5-C2C9-4D09-8FF5-F1FF4F558E26}" type="pres">
      <dgm:prSet presAssocID="{D39DA4A7-1241-4A24-B29A-778A2E18F95A}" presName="sibTrans" presStyleCnt="0"/>
      <dgm:spPr/>
    </dgm:pt>
    <dgm:pt modelId="{040D6D3F-453A-4A61-BC23-E5588CBE7D6B}" type="pres">
      <dgm:prSet presAssocID="{3FF7D31E-8843-4EC7-A9D5-D2294D0C016E}" presName="node" presStyleLbl="node1" presStyleIdx="4" presStyleCnt="8" custLinFactNeighborX="1">
        <dgm:presLayoutVars>
          <dgm:bulletEnabled val="1"/>
        </dgm:presLayoutVars>
      </dgm:prSet>
      <dgm:spPr/>
    </dgm:pt>
    <dgm:pt modelId="{C692FE2B-E2C0-4DE5-A1EB-7591E05F1F44}" type="pres">
      <dgm:prSet presAssocID="{B8C45BF7-C1AE-46CE-BA21-A10549F3C8C3}" presName="sibTrans" presStyleCnt="0"/>
      <dgm:spPr/>
    </dgm:pt>
    <dgm:pt modelId="{25BAB758-8F6A-40F6-8A51-DE01E4ACC97F}" type="pres">
      <dgm:prSet presAssocID="{4E1747D7-38D7-4D29-A59F-10DF47A4030E}" presName="node" presStyleLbl="node1" presStyleIdx="5" presStyleCnt="8">
        <dgm:presLayoutVars>
          <dgm:bulletEnabled val="1"/>
        </dgm:presLayoutVars>
      </dgm:prSet>
      <dgm:spPr/>
    </dgm:pt>
    <dgm:pt modelId="{08D9E804-4CCC-4A18-91F2-9121DA0876B3}" type="pres">
      <dgm:prSet presAssocID="{27CDE1F1-546B-471F-A688-9B85AE6CA9C3}" presName="sibTrans" presStyleCnt="0"/>
      <dgm:spPr/>
    </dgm:pt>
    <dgm:pt modelId="{EB5714ED-60A9-45DD-8BAB-ADCC60D3E5D0}" type="pres">
      <dgm:prSet presAssocID="{A393A297-AA5F-4603-AA1D-2F31788F407B}" presName="node" presStyleLbl="node1" presStyleIdx="6" presStyleCnt="8" custLinFactNeighborX="1">
        <dgm:presLayoutVars>
          <dgm:bulletEnabled val="1"/>
        </dgm:presLayoutVars>
      </dgm:prSet>
      <dgm:spPr/>
    </dgm:pt>
    <dgm:pt modelId="{D1A0DA82-464D-4876-B9F5-FC13177C9ADE}" type="pres">
      <dgm:prSet presAssocID="{5B5FBF45-39FB-4025-B5D3-D23E423B0732}" presName="sibTrans" presStyleCnt="0"/>
      <dgm:spPr/>
    </dgm:pt>
    <dgm:pt modelId="{A4C9B354-213E-4E17-84F9-4B6BEFC7D38B}" type="pres">
      <dgm:prSet presAssocID="{78A77B58-0C0A-4171-BB04-D7E9DAB8BB78}" presName="node" presStyleLbl="node1" presStyleIdx="7" presStyleCnt="8" custLinFactNeighborX="2">
        <dgm:presLayoutVars>
          <dgm:bulletEnabled val="1"/>
        </dgm:presLayoutVars>
      </dgm:prSet>
      <dgm:spPr/>
    </dgm:pt>
  </dgm:ptLst>
  <dgm:cxnLst>
    <dgm:cxn modelId="{F447D702-19F0-487C-9EF2-C0FEA2E80DAD}" srcId="{2550F8ED-6ED0-4689-B985-02DE925E5C6D}" destId="{3FF7D31E-8843-4EC7-A9D5-D2294D0C016E}" srcOrd="4" destOrd="0" parTransId="{5E555455-B567-4DBF-86F9-C60F7F484509}" sibTransId="{B8C45BF7-C1AE-46CE-BA21-A10549F3C8C3}"/>
    <dgm:cxn modelId="{5B431206-FF23-41DC-954C-9C128B06AB64}" type="presOf" srcId="{4E1747D7-38D7-4D29-A59F-10DF47A4030E}" destId="{25BAB758-8F6A-40F6-8A51-DE01E4ACC97F}" srcOrd="0" destOrd="0" presId="urn:microsoft.com/office/officeart/2005/8/layout/hList6"/>
    <dgm:cxn modelId="{20E6EB06-570B-4301-BD8F-4D881D892F00}" type="presOf" srcId="{056D38C0-3228-48A0-9625-AF1837379E25}" destId="{80ED4FD9-8FBD-479B-B6CD-43FAF1E19919}" srcOrd="0" destOrd="0" presId="urn:microsoft.com/office/officeart/2005/8/layout/hList6"/>
    <dgm:cxn modelId="{9E80CC13-F19D-4C78-890E-21546619EC6F}" type="presOf" srcId="{8BA418BE-4B49-42F9-9758-95C72E2BD908}" destId="{80ED4FD9-8FBD-479B-B6CD-43FAF1E19919}" srcOrd="0" destOrd="2" presId="urn:microsoft.com/office/officeart/2005/8/layout/hList6"/>
    <dgm:cxn modelId="{6EDFBB1A-63A6-487C-8CAE-5B4C0137A62F}" srcId="{2550F8ED-6ED0-4689-B985-02DE925E5C6D}" destId="{4A07CF26-E7D4-4755-A725-D42FE5D7C546}" srcOrd="3" destOrd="0" parTransId="{4481946C-397E-49F7-AF0B-C22156E35AA5}" sibTransId="{D39DA4A7-1241-4A24-B29A-778A2E18F95A}"/>
    <dgm:cxn modelId="{20A0344B-477F-43DE-B468-049BC4E35618}" type="presOf" srcId="{6B34598D-4066-460C-A40E-B60A91E51342}" destId="{80ED4FD9-8FBD-479B-B6CD-43FAF1E19919}" srcOrd="0" destOrd="1" presId="urn:microsoft.com/office/officeart/2005/8/layout/hList6"/>
    <dgm:cxn modelId="{802CDF6B-C71A-4A79-8D57-00FAA24D4873}" srcId="{2550F8ED-6ED0-4689-B985-02DE925E5C6D}" destId="{B0D02E4A-068E-413B-B324-038224A6BB48}" srcOrd="2" destOrd="0" parTransId="{2CC660B5-92C9-4F9B-8179-900EE6595D8B}" sibTransId="{37543E59-378C-4CE1-882E-A6B49EAF648B}"/>
    <dgm:cxn modelId="{90B09154-7161-4C44-AAC4-1DEEC1D23155}" type="presOf" srcId="{4A07CF26-E7D4-4755-A725-D42FE5D7C546}" destId="{8BC50A49-9C2A-44BB-B830-D6EC46EC996B}" srcOrd="0" destOrd="0" presId="urn:microsoft.com/office/officeart/2005/8/layout/hList6"/>
    <dgm:cxn modelId="{60678657-9DD5-40FD-865E-1D81F47C538F}" srcId="{2550F8ED-6ED0-4689-B985-02DE925E5C6D}" destId="{A393A297-AA5F-4603-AA1D-2F31788F407B}" srcOrd="6" destOrd="0" parTransId="{DCDE1AF3-8364-462D-AEE3-64EAEFBB7B9E}" sibTransId="{5B5FBF45-39FB-4025-B5D3-D23E423B0732}"/>
    <dgm:cxn modelId="{29F21358-1C87-4B24-A7B1-D3B59CB3C473}" srcId="{2550F8ED-6ED0-4689-B985-02DE925E5C6D}" destId="{4E1747D7-38D7-4D29-A59F-10DF47A4030E}" srcOrd="5" destOrd="0" parTransId="{B82A2EF7-0293-454D-8809-6608F31B722E}" sibTransId="{27CDE1F1-546B-471F-A688-9B85AE6CA9C3}"/>
    <dgm:cxn modelId="{B2F91379-A3E2-4E32-98C6-0FE21265A1E2}" srcId="{2550F8ED-6ED0-4689-B985-02DE925E5C6D}" destId="{78A77B58-0C0A-4171-BB04-D7E9DAB8BB78}" srcOrd="7" destOrd="0" parTransId="{07A688D3-E97A-439B-9EA0-7E676676FF51}" sibTransId="{1D416E59-3700-4D57-90E1-7C2C72622CEC}"/>
    <dgm:cxn modelId="{4601B579-CFC4-41FF-BAAA-8B7EE87C02AA}" srcId="{056D38C0-3228-48A0-9625-AF1837379E25}" destId="{6B34598D-4066-460C-A40E-B60A91E51342}" srcOrd="0" destOrd="0" parTransId="{6CD43E12-2F18-49AE-9CA4-A0E70E2F8D00}" sibTransId="{C4E1F002-B722-4C82-AE04-C3D40D189E27}"/>
    <dgm:cxn modelId="{3CB3037D-1614-4430-9A3A-3F5431AC9820}" srcId="{2550F8ED-6ED0-4689-B985-02DE925E5C6D}" destId="{056D38C0-3228-48A0-9625-AF1837379E25}" srcOrd="0" destOrd="0" parTransId="{F5CF67D2-3487-43B1-86A2-87DBA778147B}" sibTransId="{0BFDFD32-4679-4C12-BEAB-7FE5594A1DD9}"/>
    <dgm:cxn modelId="{5BF6E57F-DE3D-4C40-B624-F741BAD08594}" srcId="{2550F8ED-6ED0-4689-B985-02DE925E5C6D}" destId="{C9BE33BF-CAC9-42E6-9289-47C906BF3F3F}" srcOrd="1" destOrd="0" parTransId="{E4571B65-3DE6-4529-AF1E-85BCF36ECF08}" sibTransId="{7A811CAB-05B1-4C65-A3C1-2D4B2C06EC08}"/>
    <dgm:cxn modelId="{AD4C4693-F002-4F8F-BA7D-D129C8FD72E1}" type="presOf" srcId="{78A77B58-0C0A-4171-BB04-D7E9DAB8BB78}" destId="{A4C9B354-213E-4E17-84F9-4B6BEFC7D38B}" srcOrd="0" destOrd="0" presId="urn:microsoft.com/office/officeart/2005/8/layout/hList6"/>
    <dgm:cxn modelId="{93B9569D-145B-490D-888A-3C2B5F7284C0}" srcId="{056D38C0-3228-48A0-9625-AF1837379E25}" destId="{8BA418BE-4B49-42F9-9758-95C72E2BD908}" srcOrd="1" destOrd="0" parTransId="{AD67C228-0C36-47E1-BA82-443219634FB8}" sibTransId="{63E7D5E1-27FF-4090-B2B5-15F58C43174B}"/>
    <dgm:cxn modelId="{51EB4BA6-1F52-4E6A-8AE1-69F21C081346}" type="presOf" srcId="{2550F8ED-6ED0-4689-B985-02DE925E5C6D}" destId="{D59FC4B8-52D5-4A07-ACF6-1425CF9A3265}" srcOrd="0" destOrd="0" presId="urn:microsoft.com/office/officeart/2005/8/layout/hList6"/>
    <dgm:cxn modelId="{B87016A8-0497-4EBA-9141-FA5BC9290ACB}" type="presOf" srcId="{3FF7D31E-8843-4EC7-A9D5-D2294D0C016E}" destId="{040D6D3F-453A-4A61-BC23-E5588CBE7D6B}" srcOrd="0" destOrd="0" presId="urn:microsoft.com/office/officeart/2005/8/layout/hList6"/>
    <dgm:cxn modelId="{9CE8DFB1-9596-4438-9CBA-275260673C69}" type="presOf" srcId="{C9BE33BF-CAC9-42E6-9289-47C906BF3F3F}" destId="{A1FDBB69-2B12-4B16-9217-AC77CA8E6A58}" srcOrd="0" destOrd="0" presId="urn:microsoft.com/office/officeart/2005/8/layout/hList6"/>
    <dgm:cxn modelId="{142822CA-2A5B-4958-9633-76F7EAA73785}" type="presOf" srcId="{B0D02E4A-068E-413B-B324-038224A6BB48}" destId="{7DADFD97-BA21-4E31-8EB3-065D2A920942}" srcOrd="0" destOrd="0" presId="urn:microsoft.com/office/officeart/2005/8/layout/hList6"/>
    <dgm:cxn modelId="{3859C6DE-FA49-450F-AC40-3CB204AC0B3C}" type="presOf" srcId="{A393A297-AA5F-4603-AA1D-2F31788F407B}" destId="{EB5714ED-60A9-45DD-8BAB-ADCC60D3E5D0}" srcOrd="0" destOrd="0" presId="urn:microsoft.com/office/officeart/2005/8/layout/hList6"/>
    <dgm:cxn modelId="{FAD7CDCB-3603-4B34-84BB-BEF863F15A9E}" type="presParOf" srcId="{D59FC4B8-52D5-4A07-ACF6-1425CF9A3265}" destId="{80ED4FD9-8FBD-479B-B6CD-43FAF1E19919}" srcOrd="0" destOrd="0" presId="urn:microsoft.com/office/officeart/2005/8/layout/hList6"/>
    <dgm:cxn modelId="{35ECB65C-A423-4B61-9C5A-EF21450D84C3}" type="presParOf" srcId="{D59FC4B8-52D5-4A07-ACF6-1425CF9A3265}" destId="{AD383BBD-E268-4913-8DC9-92B3D0696D07}" srcOrd="1" destOrd="0" presId="urn:microsoft.com/office/officeart/2005/8/layout/hList6"/>
    <dgm:cxn modelId="{B88FA5D3-DDEC-461D-AC40-221591773E30}" type="presParOf" srcId="{D59FC4B8-52D5-4A07-ACF6-1425CF9A3265}" destId="{A1FDBB69-2B12-4B16-9217-AC77CA8E6A58}" srcOrd="2" destOrd="0" presId="urn:microsoft.com/office/officeart/2005/8/layout/hList6"/>
    <dgm:cxn modelId="{C7C46536-D1BF-48EE-93BF-DAC41D88B021}" type="presParOf" srcId="{D59FC4B8-52D5-4A07-ACF6-1425CF9A3265}" destId="{D6BFA14A-EFF9-4DAA-BB06-3BB40C0A681D}" srcOrd="3" destOrd="0" presId="urn:microsoft.com/office/officeart/2005/8/layout/hList6"/>
    <dgm:cxn modelId="{5346B8A8-8CE2-4096-84D7-3F50F53B721C}" type="presParOf" srcId="{D59FC4B8-52D5-4A07-ACF6-1425CF9A3265}" destId="{7DADFD97-BA21-4E31-8EB3-065D2A920942}" srcOrd="4" destOrd="0" presId="urn:microsoft.com/office/officeart/2005/8/layout/hList6"/>
    <dgm:cxn modelId="{68E10792-CC44-4BCC-A0C5-DA2C0F3C9B58}" type="presParOf" srcId="{D59FC4B8-52D5-4A07-ACF6-1425CF9A3265}" destId="{6F41C781-36CC-43F5-98DD-3F1B558D090E}" srcOrd="5" destOrd="0" presId="urn:microsoft.com/office/officeart/2005/8/layout/hList6"/>
    <dgm:cxn modelId="{40AA1321-824F-4C45-89E9-02D432AB1BE8}" type="presParOf" srcId="{D59FC4B8-52D5-4A07-ACF6-1425CF9A3265}" destId="{8BC50A49-9C2A-44BB-B830-D6EC46EC996B}" srcOrd="6" destOrd="0" presId="urn:microsoft.com/office/officeart/2005/8/layout/hList6"/>
    <dgm:cxn modelId="{DE23BC1D-DD5A-420F-B1BF-C0D211988BEC}" type="presParOf" srcId="{D59FC4B8-52D5-4A07-ACF6-1425CF9A3265}" destId="{033B42A5-C2C9-4D09-8FF5-F1FF4F558E26}" srcOrd="7" destOrd="0" presId="urn:microsoft.com/office/officeart/2005/8/layout/hList6"/>
    <dgm:cxn modelId="{FD6DBF0D-6D38-4DA3-A931-2ABC6A05EEC5}" type="presParOf" srcId="{D59FC4B8-52D5-4A07-ACF6-1425CF9A3265}" destId="{040D6D3F-453A-4A61-BC23-E5588CBE7D6B}" srcOrd="8" destOrd="0" presId="urn:microsoft.com/office/officeart/2005/8/layout/hList6"/>
    <dgm:cxn modelId="{37019424-B28F-4883-9492-4A029C46FAC7}" type="presParOf" srcId="{D59FC4B8-52D5-4A07-ACF6-1425CF9A3265}" destId="{C692FE2B-E2C0-4DE5-A1EB-7591E05F1F44}" srcOrd="9" destOrd="0" presId="urn:microsoft.com/office/officeart/2005/8/layout/hList6"/>
    <dgm:cxn modelId="{D50F933A-2801-4603-AB1B-F30943719600}" type="presParOf" srcId="{D59FC4B8-52D5-4A07-ACF6-1425CF9A3265}" destId="{25BAB758-8F6A-40F6-8A51-DE01E4ACC97F}" srcOrd="10" destOrd="0" presId="urn:microsoft.com/office/officeart/2005/8/layout/hList6"/>
    <dgm:cxn modelId="{739DE0CD-C89E-4B75-8600-49CFACC09AC4}" type="presParOf" srcId="{D59FC4B8-52D5-4A07-ACF6-1425CF9A3265}" destId="{08D9E804-4CCC-4A18-91F2-9121DA0876B3}" srcOrd="11" destOrd="0" presId="urn:microsoft.com/office/officeart/2005/8/layout/hList6"/>
    <dgm:cxn modelId="{34D4C507-8A37-4E97-BB38-2BD2D76BFA9C}" type="presParOf" srcId="{D59FC4B8-52D5-4A07-ACF6-1425CF9A3265}" destId="{EB5714ED-60A9-45DD-8BAB-ADCC60D3E5D0}" srcOrd="12" destOrd="0" presId="urn:microsoft.com/office/officeart/2005/8/layout/hList6"/>
    <dgm:cxn modelId="{044817EB-0A65-434A-B565-478DF8C53C0A}" type="presParOf" srcId="{D59FC4B8-52D5-4A07-ACF6-1425CF9A3265}" destId="{D1A0DA82-464D-4876-B9F5-FC13177C9ADE}" srcOrd="13" destOrd="0" presId="urn:microsoft.com/office/officeart/2005/8/layout/hList6"/>
    <dgm:cxn modelId="{2CF37D5D-545D-47C5-B36D-04B25E7FA2A7}" type="presParOf" srcId="{D59FC4B8-52D5-4A07-ACF6-1425CF9A3265}" destId="{A4C9B354-213E-4E17-84F9-4B6BEFC7D38B}" srcOrd="1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D5908-F21D-48FB-B3EA-F0600311E403}">
      <dsp:nvSpPr>
        <dsp:cNvPr id="0" name=""/>
        <dsp:cNvSpPr/>
      </dsp:nvSpPr>
      <dsp:spPr>
        <a:xfrm rot="5400000">
          <a:off x="-214822" y="215031"/>
          <a:ext cx="1432152" cy="1002506"/>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1</a:t>
          </a:r>
        </a:p>
      </dsp:txBody>
      <dsp:txXfrm rot="-5400000">
        <a:off x="1" y="501461"/>
        <a:ext cx="1002506" cy="429646"/>
      </dsp:txXfrm>
    </dsp:sp>
    <dsp:sp modelId="{49ED7281-ACD1-4AA5-A7D0-46FDB7A45293}">
      <dsp:nvSpPr>
        <dsp:cNvPr id="0" name=""/>
        <dsp:cNvSpPr/>
      </dsp:nvSpPr>
      <dsp:spPr>
        <a:xfrm rot="5400000">
          <a:off x="5707147" y="-4704431"/>
          <a:ext cx="930899" cy="1034018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Đại </a:t>
          </a:r>
          <a:r>
            <a:rPr lang="en-US" sz="3000" kern="1200" dirty="0" err="1"/>
            <a:t>hội</a:t>
          </a:r>
          <a:r>
            <a:rPr lang="en-US" sz="3000" kern="1200" dirty="0"/>
            <a:t> </a:t>
          </a:r>
          <a:r>
            <a:rPr lang="en-US" sz="3000" kern="1200" dirty="0" err="1"/>
            <a:t>đồng</a:t>
          </a:r>
          <a:r>
            <a:rPr lang="en-US" sz="3000" kern="1200" dirty="0"/>
            <a:t> </a:t>
          </a:r>
          <a:r>
            <a:rPr lang="en-US" sz="3000" kern="1200" dirty="0" err="1"/>
            <a:t>cổ</a:t>
          </a:r>
          <a:r>
            <a:rPr lang="en-US" sz="3000" kern="1200" dirty="0"/>
            <a:t> </a:t>
          </a:r>
          <a:r>
            <a:rPr lang="en-US" sz="3000" kern="1200" dirty="0" err="1"/>
            <a:t>đông</a:t>
          </a:r>
          <a:endParaRPr lang="en-US" sz="3000" kern="1200" dirty="0"/>
        </a:p>
      </dsp:txBody>
      <dsp:txXfrm rot="-5400000">
        <a:off x="1002507" y="45652"/>
        <a:ext cx="10294737" cy="840013"/>
      </dsp:txXfrm>
    </dsp:sp>
    <dsp:sp modelId="{C005E13D-12B2-45BB-9972-08B9CA2B6433}">
      <dsp:nvSpPr>
        <dsp:cNvPr id="0" name=""/>
        <dsp:cNvSpPr/>
      </dsp:nvSpPr>
      <dsp:spPr>
        <a:xfrm rot="5400000">
          <a:off x="-214822" y="1502278"/>
          <a:ext cx="1432152" cy="1002506"/>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2</a:t>
          </a:r>
        </a:p>
      </dsp:txBody>
      <dsp:txXfrm rot="-5400000">
        <a:off x="1" y="1788708"/>
        <a:ext cx="1002506" cy="429646"/>
      </dsp:txXfrm>
    </dsp:sp>
    <dsp:sp modelId="{070CBA6F-6AD2-4458-AC04-70D9C63F6F4A}">
      <dsp:nvSpPr>
        <dsp:cNvPr id="0" name=""/>
        <dsp:cNvSpPr/>
      </dsp:nvSpPr>
      <dsp:spPr>
        <a:xfrm rot="5400000">
          <a:off x="5707147" y="-3417184"/>
          <a:ext cx="930899" cy="1034018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err="1"/>
            <a:t>Hội</a:t>
          </a:r>
          <a:r>
            <a:rPr lang="en-US" sz="3000" kern="1200" dirty="0"/>
            <a:t> </a:t>
          </a:r>
          <a:r>
            <a:rPr lang="en-US" sz="3000" kern="1200" dirty="0" err="1"/>
            <a:t>đồng</a:t>
          </a:r>
          <a:r>
            <a:rPr lang="en-US" sz="3000" kern="1200" dirty="0"/>
            <a:t> </a:t>
          </a:r>
          <a:r>
            <a:rPr lang="en-US" sz="3000" kern="1200" dirty="0" err="1"/>
            <a:t>quản</a:t>
          </a:r>
          <a:r>
            <a:rPr lang="en-US" sz="3000" kern="1200" dirty="0"/>
            <a:t> </a:t>
          </a:r>
          <a:r>
            <a:rPr lang="en-US" sz="3000" kern="1200" dirty="0" err="1"/>
            <a:t>trị</a:t>
          </a:r>
          <a:endParaRPr lang="en-US" sz="3000" kern="1200" dirty="0"/>
        </a:p>
      </dsp:txBody>
      <dsp:txXfrm rot="-5400000">
        <a:off x="1002507" y="1332899"/>
        <a:ext cx="10294737" cy="840013"/>
      </dsp:txXfrm>
    </dsp:sp>
    <dsp:sp modelId="{4EA82E5E-7D68-48C4-8900-320E358995C2}">
      <dsp:nvSpPr>
        <dsp:cNvPr id="0" name=""/>
        <dsp:cNvSpPr/>
      </dsp:nvSpPr>
      <dsp:spPr>
        <a:xfrm rot="5400000">
          <a:off x="-214822" y="2789526"/>
          <a:ext cx="1432152" cy="1002506"/>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3</a:t>
          </a:r>
        </a:p>
      </dsp:txBody>
      <dsp:txXfrm rot="-5400000">
        <a:off x="1" y="3075956"/>
        <a:ext cx="1002506" cy="429646"/>
      </dsp:txXfrm>
    </dsp:sp>
    <dsp:sp modelId="{A5C2650C-AF7D-4B90-93BE-412CE110BA61}">
      <dsp:nvSpPr>
        <dsp:cNvPr id="0" name=""/>
        <dsp:cNvSpPr/>
      </dsp:nvSpPr>
      <dsp:spPr>
        <a:xfrm rot="5400000">
          <a:off x="5707147" y="-2129937"/>
          <a:ext cx="930899" cy="1034018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Ban </a:t>
          </a:r>
          <a:r>
            <a:rPr lang="en-US" sz="3000" kern="1200" dirty="0" err="1"/>
            <a:t>giám</a:t>
          </a:r>
          <a:r>
            <a:rPr lang="en-US" sz="3000" kern="1200" dirty="0"/>
            <a:t> </a:t>
          </a:r>
          <a:r>
            <a:rPr lang="en-US" sz="3000" kern="1200" dirty="0" err="1"/>
            <a:t>đốc</a:t>
          </a:r>
          <a:endParaRPr lang="en-US" sz="3000" kern="1200" dirty="0"/>
        </a:p>
      </dsp:txBody>
      <dsp:txXfrm rot="-5400000">
        <a:off x="1002507" y="2620146"/>
        <a:ext cx="10294737" cy="840013"/>
      </dsp:txXfrm>
    </dsp:sp>
    <dsp:sp modelId="{0BDBDF19-182F-4C11-BA1B-69E008015EC1}">
      <dsp:nvSpPr>
        <dsp:cNvPr id="0" name=""/>
        <dsp:cNvSpPr/>
      </dsp:nvSpPr>
      <dsp:spPr>
        <a:xfrm rot="5400000">
          <a:off x="-214822" y="4076773"/>
          <a:ext cx="1432152" cy="1002506"/>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4</a:t>
          </a:r>
        </a:p>
      </dsp:txBody>
      <dsp:txXfrm rot="-5400000">
        <a:off x="1" y="4363203"/>
        <a:ext cx="1002506" cy="429646"/>
      </dsp:txXfrm>
    </dsp:sp>
    <dsp:sp modelId="{A3C1CE41-AEA0-4518-ACEA-847055949EB8}">
      <dsp:nvSpPr>
        <dsp:cNvPr id="0" name=""/>
        <dsp:cNvSpPr/>
      </dsp:nvSpPr>
      <dsp:spPr>
        <a:xfrm rot="5400000">
          <a:off x="5707147" y="-842690"/>
          <a:ext cx="930899" cy="1034018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Các </a:t>
          </a:r>
          <a:r>
            <a:rPr lang="en-US" sz="3000" kern="1200" dirty="0" err="1"/>
            <a:t>vụ</a:t>
          </a:r>
          <a:r>
            <a:rPr lang="en-US" sz="3000" kern="1200" dirty="0"/>
            <a:t> </a:t>
          </a:r>
          <a:r>
            <a:rPr lang="en-US" sz="3000" kern="1200" dirty="0" err="1"/>
            <a:t>chức</a:t>
          </a:r>
          <a:r>
            <a:rPr lang="en-US" sz="3000" kern="1200" dirty="0"/>
            <a:t> </a:t>
          </a:r>
          <a:r>
            <a:rPr lang="en-US" sz="3000" kern="1200" dirty="0" err="1"/>
            <a:t>năng</a:t>
          </a:r>
          <a:r>
            <a:rPr lang="en-US" sz="3000" kern="1200" dirty="0"/>
            <a:t> (</a:t>
          </a:r>
          <a:r>
            <a:rPr lang="en-US" sz="3000" kern="1200" dirty="0" err="1"/>
            <a:t>giao</a:t>
          </a:r>
          <a:r>
            <a:rPr lang="en-US" sz="3000" kern="1200" dirty="0"/>
            <a:t> </a:t>
          </a:r>
          <a:r>
            <a:rPr lang="en-US" sz="3000" kern="1200" dirty="0" err="1"/>
            <a:t>dịch</a:t>
          </a:r>
          <a:r>
            <a:rPr lang="en-US" sz="3000" kern="1200" dirty="0"/>
            <a:t>, </a:t>
          </a:r>
          <a:r>
            <a:rPr lang="en-US" sz="3000" kern="1200" dirty="0" err="1"/>
            <a:t>niêm</a:t>
          </a:r>
          <a:r>
            <a:rPr lang="en-US" sz="3000" kern="1200" dirty="0"/>
            <a:t> </a:t>
          </a:r>
          <a:r>
            <a:rPr lang="en-US" sz="3000" kern="1200" dirty="0" err="1"/>
            <a:t>yết</a:t>
          </a:r>
          <a:r>
            <a:rPr lang="en-US" sz="3000" kern="1200" dirty="0"/>
            <a:t>, </a:t>
          </a:r>
          <a:r>
            <a:rPr lang="en-US" sz="3000" kern="1200" dirty="0" err="1"/>
            <a:t>thành</a:t>
          </a:r>
          <a:r>
            <a:rPr lang="en-US" sz="3000" kern="1200" dirty="0"/>
            <a:t> </a:t>
          </a:r>
          <a:r>
            <a:rPr lang="en-US" sz="3000" kern="1200" dirty="0" err="1"/>
            <a:t>viên</a:t>
          </a:r>
          <a:r>
            <a:rPr lang="en-US" sz="3000" kern="1200" dirty="0"/>
            <a:t>, </a:t>
          </a:r>
          <a:r>
            <a:rPr lang="en-US" sz="3000" kern="1200" dirty="0" err="1"/>
            <a:t>thông</a:t>
          </a:r>
          <a:r>
            <a:rPr lang="en-US" sz="3000" kern="1200" dirty="0"/>
            <a:t> tin, </a:t>
          </a:r>
          <a:r>
            <a:rPr lang="en-US" sz="3000" kern="1200" dirty="0" err="1"/>
            <a:t>kế</a:t>
          </a:r>
          <a:r>
            <a:rPr lang="en-US" sz="3000" kern="1200" dirty="0"/>
            <a:t> </a:t>
          </a:r>
          <a:r>
            <a:rPr lang="en-US" sz="3000" kern="1200" dirty="0" err="1"/>
            <a:t>toán</a:t>
          </a:r>
          <a:r>
            <a:rPr lang="en-US" sz="3000" kern="1200" dirty="0"/>
            <a:t>, </a:t>
          </a:r>
          <a:r>
            <a:rPr lang="en-US" sz="3000" kern="1200" dirty="0" err="1"/>
            <a:t>nghiên</a:t>
          </a:r>
          <a:r>
            <a:rPr lang="en-US" sz="3000" kern="1200" dirty="0"/>
            <a:t> </a:t>
          </a:r>
          <a:r>
            <a:rPr lang="en-US" sz="3000" kern="1200" dirty="0" err="1"/>
            <a:t>cứu</a:t>
          </a:r>
          <a:r>
            <a:rPr lang="en-US" sz="3000" kern="1200" dirty="0"/>
            <a:t> </a:t>
          </a:r>
          <a:r>
            <a:rPr lang="en-US" sz="3000" kern="1200" dirty="0" err="1"/>
            <a:t>phát</a:t>
          </a:r>
          <a:r>
            <a:rPr lang="en-US" sz="3000" kern="1200" dirty="0"/>
            <a:t> </a:t>
          </a:r>
          <a:r>
            <a:rPr lang="en-US" sz="3000" kern="1200" dirty="0" err="1"/>
            <a:t>triển</a:t>
          </a:r>
          <a:r>
            <a:rPr lang="en-US" sz="3000" kern="1200" dirty="0"/>
            <a:t>, </a:t>
          </a:r>
          <a:r>
            <a:rPr lang="en-US" sz="3000" kern="1200" dirty="0" err="1"/>
            <a:t>văn</a:t>
          </a:r>
          <a:r>
            <a:rPr lang="en-US" sz="3000" kern="1200" dirty="0"/>
            <a:t> </a:t>
          </a:r>
          <a:r>
            <a:rPr lang="en-US" sz="3000" kern="1200" dirty="0" err="1"/>
            <a:t>phòng</a:t>
          </a:r>
          <a:r>
            <a:rPr lang="en-US" sz="3000" kern="1200" dirty="0"/>
            <a:t>)</a:t>
          </a:r>
        </a:p>
      </dsp:txBody>
      <dsp:txXfrm rot="-5400000">
        <a:off x="1002507" y="3907393"/>
        <a:ext cx="10294737" cy="8400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D4FD9-8FBD-479B-B6CD-43FAF1E19919}">
      <dsp:nvSpPr>
        <dsp:cNvPr id="0" name=""/>
        <dsp:cNvSpPr/>
      </dsp:nvSpPr>
      <dsp:spPr>
        <a:xfrm rot="16200000">
          <a:off x="-1944929"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kern="1200" dirty="0" err="1"/>
            <a:t>Mở</a:t>
          </a:r>
          <a:r>
            <a:rPr lang="en-US" sz="1800" kern="1200" dirty="0"/>
            <a:t> </a:t>
          </a:r>
          <a:r>
            <a:rPr lang="en-US" sz="1800" kern="1200" dirty="0" err="1"/>
            <a:t>tài</a:t>
          </a:r>
          <a:r>
            <a:rPr lang="en-US" sz="1800" kern="1200" dirty="0"/>
            <a:t> </a:t>
          </a:r>
          <a:r>
            <a:rPr lang="en-US" sz="1800" kern="1200" dirty="0" err="1"/>
            <a:t>khoản</a:t>
          </a:r>
          <a:r>
            <a:rPr lang="en-US" sz="1800" kern="1200" dirty="0"/>
            <a:t> </a:t>
          </a:r>
          <a:r>
            <a:rPr lang="en-US" sz="1800" kern="1200" dirty="0" err="1"/>
            <a:t>giao</a:t>
          </a:r>
          <a:r>
            <a:rPr lang="en-US" sz="1800" kern="1200" dirty="0"/>
            <a:t> </a:t>
          </a:r>
          <a:r>
            <a:rPr lang="en-US" sz="1800" kern="1200" dirty="0" err="1"/>
            <a:t>dịch</a:t>
          </a:r>
          <a:r>
            <a:rPr lang="en-US" sz="1800" kern="1200" dirty="0"/>
            <a:t> </a:t>
          </a:r>
          <a:r>
            <a:rPr lang="en-US" sz="1800" kern="1200" dirty="0" err="1"/>
            <a:t>chứng</a:t>
          </a:r>
          <a:r>
            <a:rPr lang="en-US" sz="1800" kern="1200" dirty="0"/>
            <a:t> </a:t>
          </a:r>
          <a:r>
            <a:rPr lang="en-US" sz="1800" kern="1200" dirty="0" err="1"/>
            <a:t>khoán</a:t>
          </a:r>
          <a:endParaRPr lang="en-US" sz="1800" kern="1200" dirty="0"/>
        </a:p>
        <a:p>
          <a:pPr marL="171450" lvl="1" indent="-171450" algn="l" defTabSz="800100">
            <a:lnSpc>
              <a:spcPct val="90000"/>
            </a:lnSpc>
            <a:spcBef>
              <a:spcPct val="0"/>
            </a:spcBef>
            <a:spcAft>
              <a:spcPct val="15000"/>
            </a:spcAft>
            <a:buChar char="•"/>
          </a:pPr>
          <a:r>
            <a:rPr lang="en-US" sz="1800" kern="1200" dirty="0" err="1"/>
            <a:t>Tại</a:t>
          </a:r>
          <a:r>
            <a:rPr lang="en-US" sz="1800" kern="1200" dirty="0"/>
            <a:t> 1 </a:t>
          </a:r>
          <a:r>
            <a:rPr lang="en-US" sz="1800" kern="1200" dirty="0" err="1"/>
            <a:t>cty</a:t>
          </a:r>
          <a:r>
            <a:rPr lang="en-US" sz="1800" kern="1200" dirty="0"/>
            <a:t> </a:t>
          </a:r>
          <a:r>
            <a:rPr lang="en-US" sz="1800" kern="1200" dirty="0" err="1"/>
            <a:t>chứng</a:t>
          </a:r>
          <a:r>
            <a:rPr lang="en-US" sz="1800" kern="1200" dirty="0"/>
            <a:t> </a:t>
          </a:r>
          <a:r>
            <a:rPr lang="en-US" sz="1800" kern="1200" dirty="0" err="1"/>
            <a:t>khoán</a:t>
          </a:r>
          <a:endParaRPr lang="en-US" sz="1800" kern="1200" dirty="0"/>
        </a:p>
        <a:p>
          <a:pPr marL="171450" lvl="1" indent="-171450" algn="l" defTabSz="800100">
            <a:lnSpc>
              <a:spcPct val="90000"/>
            </a:lnSpc>
            <a:spcBef>
              <a:spcPct val="0"/>
            </a:spcBef>
            <a:spcAft>
              <a:spcPct val="15000"/>
            </a:spcAft>
            <a:buChar char="•"/>
          </a:pPr>
          <a:r>
            <a:rPr lang="en-US" sz="1800" kern="1200" dirty="0" err="1"/>
            <a:t>Tại</a:t>
          </a:r>
          <a:r>
            <a:rPr lang="en-US" sz="1800" kern="1200" dirty="0"/>
            <a:t> Ngân </a:t>
          </a:r>
          <a:r>
            <a:rPr lang="en-US" sz="1800" kern="1200" dirty="0" err="1"/>
            <a:t>hàng</a:t>
          </a:r>
          <a:r>
            <a:rPr lang="en-US" sz="1800" kern="1200" dirty="0"/>
            <a:t> </a:t>
          </a:r>
          <a:r>
            <a:rPr lang="en-US" sz="1800" kern="1200" dirty="0" err="1"/>
            <a:t>có</a:t>
          </a:r>
          <a:r>
            <a:rPr lang="en-US" sz="1800" kern="1200" dirty="0"/>
            <a:t> </a:t>
          </a:r>
          <a:r>
            <a:rPr lang="en-US" sz="1800" kern="1200" dirty="0" err="1"/>
            <a:t>làm</a:t>
          </a:r>
          <a:r>
            <a:rPr lang="en-US" sz="1800" kern="1200" dirty="0"/>
            <a:t> </a:t>
          </a:r>
          <a:r>
            <a:rPr lang="en-US" sz="1800" kern="1200" dirty="0" err="1"/>
            <a:t>dịch</a:t>
          </a:r>
          <a:r>
            <a:rPr lang="en-US" sz="1800" kern="1200" dirty="0"/>
            <a:t> </a:t>
          </a:r>
          <a:r>
            <a:rPr lang="en-US" sz="1800" kern="1200" dirty="0" err="1"/>
            <a:t>vụ</a:t>
          </a:r>
          <a:r>
            <a:rPr lang="en-US" sz="1800" kern="1200" dirty="0"/>
            <a:t> </a:t>
          </a:r>
          <a:r>
            <a:rPr lang="en-US" sz="1800" kern="1200" dirty="0" err="1"/>
            <a:t>kinh</a:t>
          </a:r>
          <a:r>
            <a:rPr lang="en-US" sz="1800" kern="1200" dirty="0"/>
            <a:t> </a:t>
          </a:r>
          <a:r>
            <a:rPr lang="en-US" sz="1800" kern="1200" dirty="0" err="1"/>
            <a:t>doanh</a:t>
          </a:r>
          <a:r>
            <a:rPr lang="en-US" sz="1800" kern="1200" dirty="0"/>
            <a:t> CK</a:t>
          </a:r>
        </a:p>
      </dsp:txBody>
      <dsp:txXfrm rot="5400000">
        <a:off x="5804" y="1058862"/>
        <a:ext cx="1392845" cy="3176588"/>
      </dsp:txXfrm>
    </dsp:sp>
    <dsp:sp modelId="{A1FDBB69-2B12-4B16-9217-AC77CA8E6A58}">
      <dsp:nvSpPr>
        <dsp:cNvPr id="0" name=""/>
        <dsp:cNvSpPr/>
      </dsp:nvSpPr>
      <dsp:spPr>
        <a:xfrm rot="16200000">
          <a:off x="-447621"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err="1"/>
            <a:t>Phân</a:t>
          </a:r>
          <a:r>
            <a:rPr lang="en-US" sz="2400" kern="1200" dirty="0"/>
            <a:t> </a:t>
          </a:r>
          <a:r>
            <a:rPr lang="en-US" sz="2400" kern="1200" dirty="0" err="1"/>
            <a:t>tích</a:t>
          </a:r>
          <a:r>
            <a:rPr lang="en-US" sz="2400" kern="1200" dirty="0"/>
            <a:t> </a:t>
          </a:r>
          <a:r>
            <a:rPr lang="en-US" sz="2400" kern="1200" dirty="0" err="1"/>
            <a:t>và</a:t>
          </a:r>
          <a:r>
            <a:rPr lang="en-US" sz="2400" kern="1200" dirty="0"/>
            <a:t>  </a:t>
          </a:r>
          <a:r>
            <a:rPr lang="en-US" sz="2400" kern="1200" dirty="0" err="1"/>
            <a:t>lựa</a:t>
          </a:r>
          <a:r>
            <a:rPr lang="en-US" sz="2400" kern="1200" dirty="0"/>
            <a:t> </a:t>
          </a:r>
          <a:r>
            <a:rPr lang="en-US" sz="2400" kern="1200" dirty="0" err="1"/>
            <a:t>chọn</a:t>
          </a:r>
          <a:r>
            <a:rPr lang="en-US" sz="2400" kern="1200" dirty="0"/>
            <a:t> </a:t>
          </a:r>
          <a:r>
            <a:rPr lang="en-US" sz="2400" kern="1200" dirty="0" err="1"/>
            <a:t>chứng</a:t>
          </a:r>
          <a:r>
            <a:rPr lang="en-US" sz="2400" kern="1200" dirty="0"/>
            <a:t> </a:t>
          </a:r>
          <a:r>
            <a:rPr lang="en-US" sz="2400" kern="1200" dirty="0" err="1"/>
            <a:t>khoán</a:t>
          </a:r>
          <a:endParaRPr lang="en-US" sz="2400" kern="1200" dirty="0"/>
        </a:p>
        <a:p>
          <a:pPr marL="0" lvl="0" indent="0" algn="ctr" defTabSz="1066800">
            <a:lnSpc>
              <a:spcPct val="90000"/>
            </a:lnSpc>
            <a:spcBef>
              <a:spcPct val="0"/>
            </a:spcBef>
            <a:spcAft>
              <a:spcPct val="35000"/>
            </a:spcAft>
            <a:buNone/>
          </a:pPr>
          <a:r>
            <a:rPr lang="en-US" sz="2400" kern="1200" dirty="0"/>
            <a:t> </a:t>
          </a:r>
        </a:p>
      </dsp:txBody>
      <dsp:txXfrm rot="5400000">
        <a:off x="1503112" y="1058862"/>
        <a:ext cx="1392845" cy="3176588"/>
      </dsp:txXfrm>
    </dsp:sp>
    <dsp:sp modelId="{7DADFD97-BA21-4E31-8EB3-065D2A920942}">
      <dsp:nvSpPr>
        <dsp:cNvPr id="0" name=""/>
        <dsp:cNvSpPr/>
      </dsp:nvSpPr>
      <dsp:spPr>
        <a:xfrm rot="16200000">
          <a:off x="1049687"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US" sz="2000" kern="1200" dirty="0"/>
            <a:t>Ra quyết </a:t>
          </a:r>
          <a:r>
            <a:rPr lang="en-US" sz="2000" kern="1200" dirty="0" err="1"/>
            <a:t>định</a:t>
          </a:r>
          <a:r>
            <a:rPr lang="en-US" sz="2000" kern="1200" dirty="0"/>
            <a:t> </a:t>
          </a:r>
          <a:r>
            <a:rPr lang="en-US" sz="2000" kern="1200" dirty="0" err="1"/>
            <a:t>đầu</a:t>
          </a:r>
          <a:r>
            <a:rPr lang="en-US" sz="2000" kern="1200" dirty="0"/>
            <a:t> </a:t>
          </a:r>
          <a:r>
            <a:rPr lang="en-US" sz="2000" kern="1200" dirty="0" err="1"/>
            <a:t>tư</a:t>
          </a:r>
          <a:r>
            <a:rPr lang="en-US" sz="2000" kern="1200" dirty="0"/>
            <a:t> </a:t>
          </a:r>
          <a:r>
            <a:rPr lang="en-US" sz="2000" kern="1200" dirty="0" err="1"/>
            <a:t>và</a:t>
          </a:r>
          <a:r>
            <a:rPr lang="en-US" sz="2000" kern="1200" dirty="0"/>
            <a:t> </a:t>
          </a:r>
          <a:r>
            <a:rPr lang="en-US" sz="2000" kern="1200" dirty="0" err="1"/>
            <a:t>đặt</a:t>
          </a:r>
          <a:r>
            <a:rPr lang="en-US" sz="2000" kern="1200" dirty="0"/>
            <a:t> </a:t>
          </a:r>
          <a:r>
            <a:rPr lang="en-US" sz="2000" kern="1200" dirty="0" err="1"/>
            <a:t>lệnh</a:t>
          </a:r>
          <a:r>
            <a:rPr lang="en-US" sz="2000" kern="1200" dirty="0"/>
            <a:t> </a:t>
          </a:r>
          <a:r>
            <a:rPr lang="en-US" sz="2000" kern="1200" dirty="0" err="1"/>
            <a:t>giao</a:t>
          </a:r>
          <a:r>
            <a:rPr lang="en-US" sz="2000" kern="1200" dirty="0"/>
            <a:t> </a:t>
          </a:r>
          <a:r>
            <a:rPr lang="en-US" sz="2000" kern="1200" dirty="0" err="1"/>
            <a:t>dịch</a:t>
          </a:r>
          <a:r>
            <a:rPr lang="en-US" sz="2000" kern="1200" dirty="0"/>
            <a:t>.</a:t>
          </a:r>
        </a:p>
        <a:p>
          <a:pPr marL="0" lvl="0" indent="0" algn="ctr" defTabSz="889000">
            <a:lnSpc>
              <a:spcPct val="90000"/>
            </a:lnSpc>
            <a:spcBef>
              <a:spcPct val="0"/>
            </a:spcBef>
            <a:spcAft>
              <a:spcPct val="35000"/>
            </a:spcAft>
            <a:buNone/>
          </a:pPr>
          <a:r>
            <a:rPr lang="en-US" sz="2000" kern="1200" dirty="0"/>
            <a:t>Thông qua </a:t>
          </a:r>
          <a:r>
            <a:rPr lang="en-US" sz="2000" kern="1200" dirty="0" err="1"/>
            <a:t>điện</a:t>
          </a:r>
          <a:r>
            <a:rPr lang="en-US" sz="2000" kern="1200" dirty="0"/>
            <a:t> </a:t>
          </a:r>
          <a:r>
            <a:rPr lang="en-US" sz="2000" kern="1200" dirty="0" err="1"/>
            <a:t>thoại</a:t>
          </a:r>
          <a:r>
            <a:rPr lang="en-US" sz="2000" kern="1200" dirty="0"/>
            <a:t> </a:t>
          </a:r>
          <a:r>
            <a:rPr lang="en-US" sz="2000" kern="1200" dirty="0" err="1"/>
            <a:t>hoặc</a:t>
          </a:r>
          <a:r>
            <a:rPr lang="en-US" sz="2000" kern="1200" dirty="0"/>
            <a:t> </a:t>
          </a:r>
          <a:r>
            <a:rPr lang="en-US" sz="2000" kern="1200" dirty="0" err="1"/>
            <a:t>Máy</a:t>
          </a:r>
          <a:r>
            <a:rPr lang="en-US" sz="2000" kern="1200" dirty="0"/>
            <a:t> </a:t>
          </a:r>
          <a:r>
            <a:rPr lang="en-US" sz="2000" kern="1200" dirty="0" err="1"/>
            <a:t>tính</a:t>
          </a:r>
          <a:r>
            <a:rPr lang="en-US" sz="2000" kern="1200" dirty="0"/>
            <a:t> </a:t>
          </a:r>
          <a:r>
            <a:rPr lang="en-US" sz="2000" kern="1200" dirty="0" err="1"/>
            <a:t>có</a:t>
          </a:r>
          <a:r>
            <a:rPr lang="en-US" sz="2000" kern="1200" dirty="0"/>
            <a:t> </a:t>
          </a:r>
          <a:r>
            <a:rPr lang="en-US" sz="2000" kern="1200" dirty="0" err="1"/>
            <a:t>kết</a:t>
          </a:r>
          <a:r>
            <a:rPr lang="en-US" sz="2000" kern="1200" dirty="0"/>
            <a:t> </a:t>
          </a:r>
          <a:r>
            <a:rPr lang="en-US" sz="2000" kern="1200" dirty="0" err="1"/>
            <a:t>nối</a:t>
          </a:r>
          <a:r>
            <a:rPr lang="en-US" sz="2000" kern="1200" dirty="0"/>
            <a:t> </a:t>
          </a:r>
          <a:r>
            <a:rPr lang="en-US" sz="2000" kern="1200" dirty="0" err="1"/>
            <a:t>mạng</a:t>
          </a:r>
          <a:endParaRPr lang="en-US" sz="2000" kern="1200" dirty="0"/>
        </a:p>
      </dsp:txBody>
      <dsp:txXfrm rot="5400000">
        <a:off x="3000420" y="1058862"/>
        <a:ext cx="1392845" cy="3176588"/>
      </dsp:txXfrm>
    </dsp:sp>
    <dsp:sp modelId="{8BC50A49-9C2A-44BB-B830-D6EC46EC996B}">
      <dsp:nvSpPr>
        <dsp:cNvPr id="0" name=""/>
        <dsp:cNvSpPr/>
      </dsp:nvSpPr>
      <dsp:spPr>
        <a:xfrm rot="16200000">
          <a:off x="2546996"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Cty </a:t>
          </a:r>
          <a:r>
            <a:rPr lang="en-US" sz="2400" kern="1200" dirty="0" err="1"/>
            <a:t>chứng</a:t>
          </a:r>
          <a:r>
            <a:rPr lang="en-US" sz="2400" kern="1200" dirty="0"/>
            <a:t> </a:t>
          </a:r>
          <a:r>
            <a:rPr lang="en-US" sz="2400" kern="1200" dirty="0" err="1"/>
            <a:t>khoán</a:t>
          </a:r>
          <a:r>
            <a:rPr lang="en-US" sz="2400" kern="1200" dirty="0"/>
            <a:t> </a:t>
          </a:r>
          <a:r>
            <a:rPr lang="en-US" sz="2400" kern="1200" dirty="0" err="1"/>
            <a:t>rà</a:t>
          </a:r>
          <a:r>
            <a:rPr lang="en-US" sz="2400" kern="1200" dirty="0"/>
            <a:t> </a:t>
          </a:r>
          <a:r>
            <a:rPr lang="en-US" sz="2400" kern="1200" dirty="0" err="1"/>
            <a:t>soát</a:t>
          </a:r>
          <a:r>
            <a:rPr lang="en-US" sz="2400" kern="1200" dirty="0"/>
            <a:t>, </a:t>
          </a:r>
          <a:r>
            <a:rPr lang="en-US" sz="2400" kern="1200" dirty="0" err="1"/>
            <a:t>kiểm</a:t>
          </a:r>
          <a:r>
            <a:rPr lang="en-US" sz="2400" kern="1200" dirty="0"/>
            <a:t> </a:t>
          </a:r>
          <a:r>
            <a:rPr lang="en-US" sz="2400" kern="1200" dirty="0" err="1"/>
            <a:t>tra</a:t>
          </a:r>
          <a:r>
            <a:rPr lang="en-US" sz="2400" kern="1200" dirty="0"/>
            <a:t> </a:t>
          </a:r>
          <a:r>
            <a:rPr lang="en-US" sz="2400" kern="1200" dirty="0" err="1"/>
            <a:t>tính</a:t>
          </a:r>
          <a:r>
            <a:rPr lang="en-US" sz="2400" kern="1200" dirty="0"/>
            <a:t> hợp </a:t>
          </a:r>
          <a:r>
            <a:rPr lang="en-US" sz="2400" kern="1200" dirty="0" err="1"/>
            <a:t>lệ</a:t>
          </a:r>
          <a:r>
            <a:rPr lang="en-US" sz="2400" kern="1200" dirty="0"/>
            <a:t>, hợp </a:t>
          </a:r>
          <a:r>
            <a:rPr lang="en-US" sz="2400" kern="1200" dirty="0" err="1"/>
            <a:t>pháp</a:t>
          </a:r>
          <a:r>
            <a:rPr lang="en-US" sz="2400" kern="1200" dirty="0"/>
            <a:t> </a:t>
          </a:r>
          <a:r>
            <a:rPr lang="en-US" sz="2400" kern="1200" dirty="0" err="1"/>
            <a:t>của</a:t>
          </a:r>
          <a:r>
            <a:rPr lang="en-US" sz="2400" kern="1200" dirty="0"/>
            <a:t> </a:t>
          </a:r>
          <a:r>
            <a:rPr lang="en-US" sz="2400" kern="1200" dirty="0" err="1"/>
            <a:t>lệnh</a:t>
          </a:r>
          <a:endParaRPr lang="en-US" sz="2400" kern="1200" dirty="0"/>
        </a:p>
      </dsp:txBody>
      <dsp:txXfrm rot="5400000">
        <a:off x="4497729" y="1058862"/>
        <a:ext cx="1392845" cy="3176588"/>
      </dsp:txXfrm>
    </dsp:sp>
    <dsp:sp modelId="{040D6D3F-453A-4A61-BC23-E5588CBE7D6B}">
      <dsp:nvSpPr>
        <dsp:cNvPr id="0" name=""/>
        <dsp:cNvSpPr/>
      </dsp:nvSpPr>
      <dsp:spPr>
        <a:xfrm rot="16200000">
          <a:off x="4044305"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err="1"/>
            <a:t>Chuyển</a:t>
          </a:r>
          <a:r>
            <a:rPr lang="en-US" sz="2400" kern="1200" dirty="0"/>
            <a:t> </a:t>
          </a:r>
          <a:r>
            <a:rPr lang="en-US" sz="2400" kern="1200" dirty="0" err="1"/>
            <a:t>lệnh</a:t>
          </a:r>
          <a:r>
            <a:rPr lang="en-US" sz="2400" kern="1200" dirty="0"/>
            <a:t> sang </a:t>
          </a:r>
          <a:r>
            <a:rPr lang="en-US" sz="2400" kern="1200" dirty="0" err="1"/>
            <a:t>nhà</a:t>
          </a:r>
          <a:r>
            <a:rPr lang="en-US" sz="2400" kern="1200" dirty="0"/>
            <a:t> </a:t>
          </a:r>
          <a:r>
            <a:rPr lang="en-US" sz="2400" kern="1200" dirty="0" err="1"/>
            <a:t>môi</a:t>
          </a:r>
          <a:r>
            <a:rPr lang="en-US" sz="2400" kern="1200" dirty="0"/>
            <a:t> </a:t>
          </a:r>
          <a:r>
            <a:rPr lang="en-US" sz="2400" kern="1200" dirty="0" err="1"/>
            <a:t>giới</a:t>
          </a:r>
          <a:r>
            <a:rPr lang="en-US" sz="2400" kern="1200" dirty="0"/>
            <a:t> </a:t>
          </a:r>
          <a:r>
            <a:rPr lang="en-US" sz="2400" kern="1200" dirty="0" err="1"/>
            <a:t>tại</a:t>
          </a:r>
          <a:r>
            <a:rPr lang="en-US" sz="2400" kern="1200" dirty="0"/>
            <a:t> </a:t>
          </a:r>
          <a:r>
            <a:rPr lang="en-US" sz="2400" kern="1200" dirty="0" err="1"/>
            <a:t>sàn</a:t>
          </a:r>
          <a:endParaRPr lang="en-US" sz="2400" kern="1200" dirty="0"/>
        </a:p>
      </dsp:txBody>
      <dsp:txXfrm rot="5400000">
        <a:off x="5995038" y="1058862"/>
        <a:ext cx="1392845" cy="3176588"/>
      </dsp:txXfrm>
    </dsp:sp>
    <dsp:sp modelId="{25BAB758-8F6A-40F6-8A51-DE01E4ACC97F}">
      <dsp:nvSpPr>
        <dsp:cNvPr id="0" name=""/>
        <dsp:cNvSpPr/>
      </dsp:nvSpPr>
      <dsp:spPr>
        <a:xfrm rot="16200000">
          <a:off x="5541612"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Nhà </a:t>
          </a:r>
          <a:r>
            <a:rPr lang="en-US" sz="2400" kern="1200" dirty="0" err="1"/>
            <a:t>môi</a:t>
          </a:r>
          <a:r>
            <a:rPr lang="en-US" sz="2400" kern="1200" dirty="0"/>
            <a:t> </a:t>
          </a:r>
          <a:r>
            <a:rPr lang="en-US" sz="2400" kern="1200" dirty="0" err="1"/>
            <a:t>giới</a:t>
          </a:r>
          <a:r>
            <a:rPr lang="en-US" sz="2400" kern="1200" dirty="0"/>
            <a:t> </a:t>
          </a:r>
          <a:r>
            <a:rPr lang="en-US" sz="2400" kern="1200" dirty="0" err="1"/>
            <a:t>đăng</a:t>
          </a:r>
          <a:r>
            <a:rPr lang="en-US" sz="2400" kern="1200" dirty="0"/>
            <a:t> </a:t>
          </a:r>
          <a:r>
            <a:rPr lang="en-US" sz="2400" kern="1200" dirty="0" err="1"/>
            <a:t>ký</a:t>
          </a:r>
          <a:r>
            <a:rPr lang="en-US" sz="2400" kern="1200" dirty="0"/>
            <a:t> </a:t>
          </a:r>
          <a:r>
            <a:rPr lang="en-US" sz="2400" kern="1200" dirty="0" err="1"/>
            <a:t>lệnh</a:t>
          </a:r>
          <a:endParaRPr lang="en-US" sz="2400" kern="1200" dirty="0"/>
        </a:p>
      </dsp:txBody>
      <dsp:txXfrm rot="5400000">
        <a:off x="7492345" y="1058862"/>
        <a:ext cx="1392845" cy="3176588"/>
      </dsp:txXfrm>
    </dsp:sp>
    <dsp:sp modelId="{EB5714ED-60A9-45DD-8BAB-ADCC60D3E5D0}">
      <dsp:nvSpPr>
        <dsp:cNvPr id="0" name=""/>
        <dsp:cNvSpPr/>
      </dsp:nvSpPr>
      <dsp:spPr>
        <a:xfrm rot="16200000">
          <a:off x="7038922"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So </a:t>
          </a:r>
          <a:r>
            <a:rPr lang="en-US" sz="2400" kern="1200" dirty="0" err="1"/>
            <a:t>khớp</a:t>
          </a:r>
          <a:r>
            <a:rPr lang="en-US" sz="2400" kern="1200" dirty="0"/>
            <a:t> </a:t>
          </a:r>
          <a:r>
            <a:rPr lang="en-US" sz="2400" kern="1200" dirty="0" err="1"/>
            <a:t>lệnh</a:t>
          </a:r>
          <a:r>
            <a:rPr lang="en-US" sz="2400" kern="1200" dirty="0"/>
            <a:t>, hay </a:t>
          </a:r>
          <a:r>
            <a:rPr lang="en-US" sz="2400" kern="1200" dirty="0" err="1"/>
            <a:t>đấu</a:t>
          </a:r>
          <a:r>
            <a:rPr lang="en-US" sz="2400" kern="1200" dirty="0"/>
            <a:t> </a:t>
          </a:r>
          <a:r>
            <a:rPr lang="en-US" sz="2400" kern="1200" dirty="0" err="1"/>
            <a:t>giá</a:t>
          </a:r>
          <a:r>
            <a:rPr lang="en-US" sz="2400" kern="1200" dirty="0"/>
            <a:t> </a:t>
          </a:r>
          <a:r>
            <a:rPr lang="en-US" sz="2400" kern="1200" dirty="0" err="1"/>
            <a:t>lệnh</a:t>
          </a:r>
          <a:endParaRPr lang="en-US" sz="2400" kern="1200" dirty="0"/>
        </a:p>
      </dsp:txBody>
      <dsp:txXfrm rot="5400000">
        <a:off x="8989655" y="1058862"/>
        <a:ext cx="1392845" cy="3176588"/>
      </dsp:txXfrm>
    </dsp:sp>
    <dsp:sp modelId="{A4C9B354-213E-4E17-84F9-4B6BEFC7D38B}">
      <dsp:nvSpPr>
        <dsp:cNvPr id="0" name=""/>
        <dsp:cNvSpPr/>
      </dsp:nvSpPr>
      <dsp:spPr>
        <a:xfrm rot="16200000">
          <a:off x="8536231" y="1950733"/>
          <a:ext cx="5294312" cy="1392845"/>
        </a:xfrm>
        <a:prstGeom prst="flowChartManualOperation">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US" sz="1800" kern="1200" dirty="0"/>
            <a:t>Thông </a:t>
          </a:r>
          <a:r>
            <a:rPr lang="en-US" sz="1800" kern="1200" dirty="0" err="1"/>
            <a:t>báo</a:t>
          </a:r>
          <a:r>
            <a:rPr lang="en-US" sz="1800" kern="1200" dirty="0"/>
            <a:t> </a:t>
          </a:r>
          <a:r>
            <a:rPr lang="en-US" sz="1800" kern="1200" dirty="0" err="1"/>
            <a:t>kết</a:t>
          </a:r>
          <a:r>
            <a:rPr lang="en-US" sz="1800" kern="1200" dirty="0"/>
            <a:t> </a:t>
          </a:r>
          <a:r>
            <a:rPr lang="en-US" sz="1800" kern="1200" dirty="0" err="1"/>
            <a:t>quả</a:t>
          </a:r>
          <a:r>
            <a:rPr lang="en-US" sz="1800" kern="1200" dirty="0"/>
            <a:t> </a:t>
          </a:r>
          <a:r>
            <a:rPr lang="en-US" sz="1800" kern="1200" dirty="0" err="1"/>
            <a:t>giao</a:t>
          </a:r>
          <a:r>
            <a:rPr lang="en-US" sz="1800" kern="1200" dirty="0"/>
            <a:t> </a:t>
          </a:r>
          <a:r>
            <a:rPr lang="en-US" sz="1800" kern="1200" dirty="0" err="1"/>
            <a:t>dịch</a:t>
          </a:r>
          <a:endParaRPr lang="en-US" sz="1800" kern="1200" dirty="0"/>
        </a:p>
        <a:p>
          <a:pPr marL="0" lvl="0" indent="0" algn="ctr" defTabSz="800100">
            <a:lnSpc>
              <a:spcPct val="90000"/>
            </a:lnSpc>
            <a:spcBef>
              <a:spcPct val="0"/>
            </a:spcBef>
            <a:spcAft>
              <a:spcPct val="35000"/>
            </a:spcAft>
            <a:buNone/>
          </a:pPr>
          <a:r>
            <a:rPr lang="en-US" sz="1800" kern="1200" dirty="0"/>
            <a:t>- Nhà </a:t>
          </a:r>
          <a:r>
            <a:rPr lang="en-US" sz="1800" kern="1200" dirty="0" err="1"/>
            <a:t>môi</a:t>
          </a:r>
          <a:r>
            <a:rPr lang="en-US" sz="1800" kern="1200" dirty="0"/>
            <a:t> </a:t>
          </a:r>
          <a:r>
            <a:rPr lang="en-US" sz="1800" kern="1200" dirty="0" err="1"/>
            <a:t>giới</a:t>
          </a:r>
          <a:r>
            <a:rPr lang="en-US" sz="1800" kern="1200" dirty="0"/>
            <a:t> </a:t>
          </a:r>
          <a:r>
            <a:rPr lang="en-US" sz="1800" kern="1200" dirty="0" err="1"/>
            <a:t>thông</a:t>
          </a:r>
          <a:r>
            <a:rPr lang="en-US" sz="1800" kern="1200" dirty="0"/>
            <a:t> </a:t>
          </a:r>
          <a:r>
            <a:rPr lang="en-US" sz="1800" kern="1200" dirty="0" err="1"/>
            <a:t>báo</a:t>
          </a:r>
          <a:r>
            <a:rPr lang="en-US" sz="1800" kern="1200" dirty="0"/>
            <a:t> </a:t>
          </a:r>
          <a:r>
            <a:rPr lang="en-US" sz="1800" kern="1200" dirty="0" err="1"/>
            <a:t>kết</a:t>
          </a:r>
          <a:r>
            <a:rPr lang="en-US" sz="1800" kern="1200" dirty="0"/>
            <a:t> </a:t>
          </a:r>
          <a:r>
            <a:rPr lang="en-US" sz="1800" kern="1200" dirty="0" err="1"/>
            <a:t>quả</a:t>
          </a:r>
          <a:r>
            <a:rPr lang="en-US" sz="1800" kern="1200" dirty="0"/>
            <a:t> </a:t>
          </a:r>
          <a:r>
            <a:rPr lang="en-US" sz="1800" kern="1200" dirty="0" err="1"/>
            <a:t>cho</a:t>
          </a:r>
          <a:r>
            <a:rPr lang="en-US" sz="1800" kern="1200" dirty="0"/>
            <a:t> Cty CK</a:t>
          </a:r>
        </a:p>
        <a:p>
          <a:pPr marL="0" lvl="0" indent="0" algn="ctr" defTabSz="800100">
            <a:lnSpc>
              <a:spcPct val="90000"/>
            </a:lnSpc>
            <a:spcBef>
              <a:spcPct val="0"/>
            </a:spcBef>
            <a:spcAft>
              <a:spcPct val="35000"/>
            </a:spcAft>
            <a:buNone/>
          </a:pPr>
          <a:r>
            <a:rPr lang="en-US" sz="1800" kern="1200" dirty="0"/>
            <a:t>- Thông </a:t>
          </a:r>
          <a:r>
            <a:rPr lang="en-US" sz="1800" kern="1200" dirty="0" err="1"/>
            <a:t>báo</a:t>
          </a:r>
          <a:r>
            <a:rPr lang="en-US" sz="1800" kern="1200" dirty="0"/>
            <a:t> </a:t>
          </a:r>
          <a:r>
            <a:rPr lang="en-US" sz="1800" kern="1200" dirty="0" err="1"/>
            <a:t>kết</a:t>
          </a:r>
          <a:r>
            <a:rPr lang="en-US" sz="1800" kern="1200" dirty="0"/>
            <a:t> </a:t>
          </a:r>
          <a:r>
            <a:rPr lang="en-US" sz="1800" kern="1200" dirty="0" err="1"/>
            <a:t>quả</a:t>
          </a:r>
          <a:r>
            <a:rPr lang="en-US" sz="1800" kern="1200" dirty="0"/>
            <a:t> </a:t>
          </a:r>
          <a:r>
            <a:rPr lang="en-US" sz="1800" kern="1200" dirty="0" err="1"/>
            <a:t>cho</a:t>
          </a:r>
          <a:r>
            <a:rPr lang="en-US" sz="1800" kern="1200" dirty="0"/>
            <a:t> </a:t>
          </a:r>
          <a:r>
            <a:rPr lang="en-US" sz="1800" kern="1200" dirty="0" err="1"/>
            <a:t>nhà</a:t>
          </a:r>
          <a:r>
            <a:rPr lang="en-US" sz="1800" kern="1200" dirty="0"/>
            <a:t> </a:t>
          </a:r>
          <a:r>
            <a:rPr lang="en-US" sz="1800" kern="1200" dirty="0" err="1"/>
            <a:t>đầu</a:t>
          </a:r>
          <a:r>
            <a:rPr lang="en-US" sz="1800" kern="1200" dirty="0"/>
            <a:t> </a:t>
          </a:r>
          <a:r>
            <a:rPr lang="en-US" sz="1800" kern="1200" dirty="0" err="1"/>
            <a:t>tư</a:t>
          </a:r>
          <a:endParaRPr lang="en-US" sz="1800" kern="1200" dirty="0"/>
        </a:p>
        <a:p>
          <a:pPr marL="0" lvl="0" indent="0" algn="ctr" defTabSz="800100">
            <a:lnSpc>
              <a:spcPct val="90000"/>
            </a:lnSpc>
            <a:spcBef>
              <a:spcPct val="0"/>
            </a:spcBef>
            <a:spcAft>
              <a:spcPct val="35000"/>
            </a:spcAft>
            <a:buNone/>
          </a:pPr>
          <a:r>
            <a:rPr lang="en-US" sz="1800" kern="1200" dirty="0"/>
            <a:t>- </a:t>
          </a:r>
          <a:r>
            <a:rPr lang="en-US" sz="1800" kern="1200" dirty="0" err="1"/>
            <a:t>Thực</a:t>
          </a:r>
          <a:r>
            <a:rPr lang="en-US" sz="1800" kern="1200" dirty="0"/>
            <a:t> </a:t>
          </a:r>
          <a:r>
            <a:rPr lang="en-US" sz="1800" kern="1200" dirty="0" err="1"/>
            <a:t>hiện</a:t>
          </a:r>
          <a:r>
            <a:rPr lang="en-US" sz="1800" kern="1200" dirty="0"/>
            <a:t> </a:t>
          </a:r>
          <a:r>
            <a:rPr lang="en-US" sz="1800" kern="1200" dirty="0" err="1"/>
            <a:t>thanh</a:t>
          </a:r>
          <a:r>
            <a:rPr lang="en-US" sz="1800" kern="1200" dirty="0"/>
            <a:t> </a:t>
          </a:r>
          <a:r>
            <a:rPr lang="en-US" sz="1800" kern="1200" dirty="0" err="1"/>
            <a:t>toán</a:t>
          </a:r>
          <a:r>
            <a:rPr lang="en-US" sz="1800" kern="1200" dirty="0"/>
            <a:t> </a:t>
          </a:r>
          <a:r>
            <a:rPr lang="en-US" sz="1800" kern="1200" dirty="0" err="1"/>
            <a:t>tại</a:t>
          </a:r>
          <a:r>
            <a:rPr lang="en-US" sz="1800" kern="1200" dirty="0"/>
            <a:t> Trung </a:t>
          </a:r>
          <a:r>
            <a:rPr lang="en-US" sz="1800" kern="1200" dirty="0" err="1"/>
            <a:t>tâm</a:t>
          </a:r>
          <a:r>
            <a:rPr lang="en-US" sz="1800" kern="1200" dirty="0"/>
            <a:t> </a:t>
          </a:r>
          <a:r>
            <a:rPr lang="en-US" sz="1800" kern="1200" dirty="0" err="1"/>
            <a:t>lưu</a:t>
          </a:r>
          <a:r>
            <a:rPr lang="en-US" sz="1800" kern="1200" dirty="0"/>
            <a:t> </a:t>
          </a:r>
          <a:r>
            <a:rPr lang="en-US" sz="1800" kern="1200" dirty="0" err="1"/>
            <a:t>ký</a:t>
          </a:r>
          <a:endParaRPr lang="en-US" sz="1800" kern="1200" dirty="0"/>
        </a:p>
      </dsp:txBody>
      <dsp:txXfrm rot="5400000">
        <a:off x="10486964" y="1058862"/>
        <a:ext cx="1392845" cy="31765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ên môn">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629" y="1"/>
            <a:ext cx="1218793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im\Desktop\Baigiang\N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655853"/>
            <a:ext cx="12204701" cy="1209675"/>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769291" y="290287"/>
            <a:ext cx="2177110" cy="21447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6688" y="2917421"/>
            <a:ext cx="11196761" cy="742371"/>
          </a:xfrm>
          <a:prstGeom prst="rect">
            <a:avLst/>
          </a:prstGeom>
        </p:spPr>
        <p:txBody>
          <a:bodyPr anchor="b">
            <a:noAutofit/>
          </a:bodyPr>
          <a:lstStyle>
            <a:lvl1pPr algn="ctr">
              <a:defRPr sz="4000" b="1" baseline="0">
                <a:solidFill>
                  <a:schemeClr val="accent2"/>
                </a:solidFill>
                <a:latin typeface="+mj-lt"/>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559527" y="5656647"/>
            <a:ext cx="5616440" cy="380281"/>
          </a:xfrm>
          <a:prstGeom prst="rect">
            <a:avLst/>
          </a:prstGeom>
        </p:spPr>
        <p:txBody>
          <a:bodyPr anchor="b" anchorCtr="0"/>
          <a:lstStyle>
            <a:lvl1pPr marL="0" indent="0" algn="ctr">
              <a:buNone/>
              <a:defRPr sz="22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20682" y="396449"/>
            <a:ext cx="1903356" cy="19033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04460" y="754382"/>
            <a:ext cx="4719484" cy="369332"/>
          </a:xfrm>
          <a:prstGeom prst="rect">
            <a:avLst/>
          </a:prstGeom>
          <a:noFill/>
        </p:spPr>
        <p:txBody>
          <a:bodyPr wrap="square" rtlCol="0">
            <a:spAutoFit/>
          </a:bodyPr>
          <a:lstStyle/>
          <a:p>
            <a:r>
              <a:rPr lang="en-US" sz="1800" b="1" dirty="0">
                <a:solidFill>
                  <a:schemeClr val="bg1"/>
                </a:solidFill>
                <a:latin typeface="Times New Roman" panose="02020603050405020304" pitchFamily="18" charset="0"/>
                <a:cs typeface="Times New Roman" panose="02020603050405020304" pitchFamily="18" charset="0"/>
              </a:rPr>
              <a:t>TRƯỜNG</a:t>
            </a:r>
            <a:r>
              <a:rPr lang="en-US" sz="1800" b="1" baseline="0" dirty="0">
                <a:solidFill>
                  <a:schemeClr val="bg1"/>
                </a:solidFill>
                <a:latin typeface="Times New Roman" panose="02020603050405020304" pitchFamily="18" charset="0"/>
                <a:cs typeface="Times New Roman" panose="02020603050405020304" pitchFamily="18" charset="0"/>
              </a:rPr>
              <a:t> ĐẠI HỌC TRÀ VINH</a:t>
            </a:r>
            <a:endParaRPr lang="en-US" sz="1800" b="1"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3479973" y="1123714"/>
            <a:ext cx="8436360" cy="461665"/>
          </a:xfrm>
          <a:prstGeom prst="rect">
            <a:avLst/>
          </a:prstGeom>
          <a:noFill/>
        </p:spPr>
        <p:txBody>
          <a:bodyPr wrap="square" rtlCol="0">
            <a:spAutoFit/>
          </a:bodyPr>
          <a:lstStyle/>
          <a:p>
            <a:pPr algn="ctr"/>
            <a:r>
              <a:rPr lang="en-US" sz="2400" b="1" baseline="0" dirty="0">
                <a:solidFill>
                  <a:schemeClr val="bg1"/>
                </a:solidFill>
                <a:latin typeface="Times New Roman" panose="02020603050405020304" pitchFamily="18" charset="0"/>
                <a:cs typeface="Times New Roman" panose="02020603050405020304" pitchFamily="18" charset="0"/>
              </a:rPr>
              <a:t>CHƯƠNG TRÌNH ĐÀO TẠO TRỰC TUYẾN</a:t>
            </a:r>
          </a:p>
        </p:txBody>
      </p:sp>
      <p:sp>
        <p:nvSpPr>
          <p:cNvPr id="5" name="TextBox 4"/>
          <p:cNvSpPr txBox="1"/>
          <p:nvPr/>
        </p:nvSpPr>
        <p:spPr>
          <a:xfrm>
            <a:off x="1008351" y="2289499"/>
            <a:ext cx="2065331" cy="400110"/>
          </a:xfrm>
          <a:prstGeom prst="rect">
            <a:avLst/>
          </a:prstGeom>
          <a:noFill/>
        </p:spPr>
        <p:txBody>
          <a:bodyPr wrap="square" rtlCol="0">
            <a:spAutoFit/>
          </a:bodyPr>
          <a:lstStyle/>
          <a:p>
            <a:r>
              <a:rPr lang="en-US" sz="2000" b="0" i="0" dirty="0">
                <a:solidFill>
                  <a:srgbClr val="C00000"/>
                </a:solidFill>
                <a:latin typeface="Impact" pitchFamily="34" charset="0"/>
                <a:cs typeface="Times New Roman" pitchFamily="18" charset="0"/>
              </a:rPr>
              <a:t>ISO</a:t>
            </a:r>
            <a:r>
              <a:rPr lang="en-US" sz="2000" b="0" i="0" baseline="0" dirty="0">
                <a:solidFill>
                  <a:srgbClr val="C00000"/>
                </a:solidFill>
                <a:latin typeface="Impact" pitchFamily="34" charset="0"/>
                <a:cs typeface="Times New Roman" pitchFamily="18" charset="0"/>
              </a:rPr>
              <a:t> 9001:2008</a:t>
            </a:r>
            <a:endParaRPr lang="en-US" sz="2000" b="0" i="0" dirty="0">
              <a:solidFill>
                <a:srgbClr val="C00000"/>
              </a:solidFill>
              <a:latin typeface="Impact" pitchFamily="34" charset="0"/>
              <a:cs typeface="Times New Roman" pitchFamily="18" charset="0"/>
            </a:endParaRPr>
          </a:p>
        </p:txBody>
      </p:sp>
    </p:spTree>
    <p:custDataLst>
      <p:tags r:id="rId1"/>
    </p:custDataLst>
    <p:extLst>
      <p:ext uri="{BB962C8B-B14F-4D97-AF65-F5344CB8AC3E}">
        <p14:creationId xmlns:p14="http://schemas.microsoft.com/office/powerpoint/2010/main" val="247931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ội dung">
    <p:spTree>
      <p:nvGrpSpPr>
        <p:cNvPr id="1" name=""/>
        <p:cNvGrpSpPr/>
        <p:nvPr/>
      </p:nvGrpSpPr>
      <p:grpSpPr>
        <a:xfrm>
          <a:off x="0" y="0"/>
          <a:ext cx="0" cy="0"/>
          <a:chOff x="0" y="0"/>
          <a:chExt cx="0" cy="0"/>
        </a:xfrm>
      </p:grpSpPr>
      <p:sp>
        <p:nvSpPr>
          <p:cNvPr id="2"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a:t>Click to edit Master title style</a:t>
            </a:r>
            <a:endParaRPr lang="en-US" dirty="0"/>
          </a:p>
        </p:txBody>
      </p:sp>
      <p:sp>
        <p:nvSpPr>
          <p:cNvPr id="8" name="Slide Number Placeholder 5"/>
          <p:cNvSpPr>
            <a:spLocks noGrp="1"/>
          </p:cNvSpPr>
          <p:nvPr>
            <p:ph type="sldNum" sz="quarter" idx="4"/>
          </p:nvPr>
        </p:nvSpPr>
        <p:spPr>
          <a:xfrm>
            <a:off x="11508484" y="6492878"/>
            <a:ext cx="683517" cy="365125"/>
          </a:xfrm>
          <a:prstGeom prst="rect">
            <a:avLst/>
          </a:prstGeom>
        </p:spPr>
        <p:txBody>
          <a:bodyPr/>
          <a:lstStyle>
            <a:lvl1pPr>
              <a:defRPr b="1" i="0" baseline="0">
                <a:solidFill>
                  <a:srgbClr val="0070C0"/>
                </a:solidFill>
              </a:defRPr>
            </a:lvl1pPr>
          </a:lstStyle>
          <a:p>
            <a:fld id="{F9A39E74-AFBD-4FA3-965F-2DA5017B95E8}" type="slidenum">
              <a:rPr lang="en-US" smtClean="0"/>
              <a:t>‹#›</a:t>
            </a:fld>
            <a:endParaRPr lang="en-US"/>
          </a:p>
        </p:txBody>
      </p:sp>
      <p:sp>
        <p:nvSpPr>
          <p:cNvPr id="5" name="Content Placeholder 2"/>
          <p:cNvSpPr>
            <a:spLocks noGrp="1"/>
          </p:cNvSpPr>
          <p:nvPr>
            <p:ph idx="1"/>
          </p:nvPr>
        </p:nvSpPr>
        <p:spPr>
          <a:xfrm>
            <a:off x="458797" y="1059474"/>
            <a:ext cx="11342435" cy="5294434"/>
          </a:xfrm>
          <a:prstGeom prst="rect">
            <a:avLst/>
          </a:prstGeom>
        </p:spPr>
        <p:txBody>
          <a:bodyPr/>
          <a:lstStyle>
            <a:lvl1pPr marL="342900" indent="-342900">
              <a:lnSpc>
                <a:spcPct val="150000"/>
              </a:lnSpc>
              <a:buSzPct val="100000"/>
              <a:buFontTx/>
              <a:buBlip>
                <a:blip r:embed="rId3"/>
              </a:buBlip>
              <a:defRPr sz="2400" b="1"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257300" indent="-3429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Wingdings" pitchFamily="2" charset="2"/>
              <a:buChar char="v"/>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263273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nội dung (bảng, ản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0186" y="1051537"/>
            <a:ext cx="5720863" cy="5001550"/>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828800" indent="-4572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941" y="1052150"/>
            <a:ext cx="5437553" cy="5001551"/>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F9A39E74-AFBD-4FA3-965F-2DA5017B95E8}" type="slidenum">
              <a:rPr lang="en-US" smtClean="0"/>
              <a:t>‹#›</a:t>
            </a:fld>
            <a:endParaRPr lang="en-US"/>
          </a:p>
        </p:txBody>
      </p:sp>
      <p:sp>
        <p:nvSpPr>
          <p:cNvPr id="6"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403161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ình, table, ... và diễn giải">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9855" y="1331566"/>
            <a:ext cx="6642900" cy="5526437"/>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itchFamily="18" charset="0"/>
                <a:cs typeface="Times New Roman" pitchFamily="18" charset="0"/>
              </a:defRPr>
            </a:lvl1pPr>
            <a:lvl2pPr marL="742950" indent="-285750">
              <a:lnSpc>
                <a:spcPct val="150000"/>
              </a:lnSpc>
              <a:buFont typeface="Wingdings" pitchFamily="2" charset="2"/>
              <a:buChar char="Ø"/>
              <a:defRPr sz="2400" baseline="0">
                <a:solidFill>
                  <a:schemeClr val="tx1"/>
                </a:solidFill>
                <a:latin typeface="Times New Roman" pitchFamily="18" charset="0"/>
                <a:cs typeface="Times New Roman" pitchFamily="18" charset="0"/>
              </a:defRPr>
            </a:lvl2pPr>
            <a:lvl3pPr marL="1143000" indent="-228600">
              <a:lnSpc>
                <a:spcPct val="150000"/>
              </a:lnSpc>
              <a:buFont typeface="Wingdings" pitchFamily="2" charset="2"/>
              <a:buChar char="ü"/>
              <a:defRPr sz="2400">
                <a:solidFill>
                  <a:schemeClr val="tx1"/>
                </a:solidFill>
                <a:latin typeface="Times New Roman" pitchFamily="18" charset="0"/>
                <a:cs typeface="Times New Roman" pitchFamily="18" charset="0"/>
              </a:defRPr>
            </a:lvl3pPr>
            <a:lvl4pPr marL="1600200" indent="-228600">
              <a:lnSpc>
                <a:spcPct val="150000"/>
              </a:lnSpc>
              <a:buFont typeface="Courier New" pitchFamily="49" charset="0"/>
              <a:buChar char="o"/>
              <a:defRPr sz="2400">
                <a:solidFill>
                  <a:schemeClr val="tx1"/>
                </a:solidFill>
                <a:latin typeface="Times New Roman" pitchFamily="18" charset="0"/>
                <a:cs typeface="Times New Roman" pitchFamily="18" charset="0"/>
              </a:defRPr>
            </a:lvl4pPr>
            <a:lvl5pPr marL="2057400" indent="-228600">
              <a:lnSpc>
                <a:spcPct val="150000"/>
              </a:lnSpc>
              <a:buFont typeface="Wingdings" pitchFamily="2" charset="2"/>
              <a:buChar char="§"/>
              <a:defRPr sz="2400">
                <a:solidFill>
                  <a:schemeClr val="tx1"/>
                </a:solidFill>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9501" y="1364274"/>
            <a:ext cx="3983543" cy="3094568"/>
          </a:xfrm>
          <a:prstGeom prst="rect">
            <a:avLst/>
          </a:prstGeom>
        </p:spPr>
        <p:txBody>
          <a:bodyPr>
            <a:normAutofit/>
          </a:bodyPr>
          <a:lstStyle>
            <a:lvl1pPr marL="0" indent="0">
              <a:buNone/>
              <a:defRPr sz="2400">
                <a:solidFill>
                  <a:schemeClr val="accent1">
                    <a:lumMod val="75000"/>
                  </a:schemeClr>
                </a:solidFill>
                <a:latin typeface="Times New Roman" pitchFamily="18" charset="0"/>
                <a:cs typeface="Times New Roman"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F9A39E74-AFBD-4FA3-965F-2DA5017B95E8}" type="slidenum">
              <a:rPr lang="en-US" smtClean="0"/>
              <a:t>‹#›</a:t>
            </a:fld>
            <a:endParaRPr lang="en-US"/>
          </a:p>
        </p:txBody>
      </p:sp>
      <p:sp>
        <p:nvSpPr>
          <p:cNvPr id="7"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414785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ình minh họ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83844" y="1179633"/>
            <a:ext cx="11311173" cy="4810861"/>
          </a:xfrm>
          <a:prstGeom prst="rect">
            <a:avLst/>
          </a:prstGeom>
        </p:spPr>
        <p:txBody>
          <a:bodyPr anchor="t">
            <a:normAutofit/>
          </a:bodyPr>
          <a:lstStyle>
            <a:lvl1pPr marL="0" indent="0" algn="ctr">
              <a:buNone/>
              <a:defRPr sz="1600">
                <a:solidFill>
                  <a:schemeClr val="tx1"/>
                </a:solidFill>
                <a:latin typeface="Times New Roman" panose="02020603050405020304" pitchFamily="18" charset="0"/>
                <a:cs typeface="Times New Roman" panose="02020603050405020304" pitchFamily="18"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F9A39E74-AFBD-4FA3-965F-2DA5017B95E8}" type="slidenum">
              <a:rPr lang="en-US" smtClean="0"/>
              <a:t>‹#›</a:t>
            </a:fld>
            <a:endParaRPr lang="en-US"/>
          </a:p>
        </p:txBody>
      </p:sp>
      <p:sp>
        <p:nvSpPr>
          <p:cNvPr id="6"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03423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rang trắ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303704" y="6512191"/>
            <a:ext cx="683517" cy="365125"/>
          </a:xfrm>
          <a:prstGeom prst="rect">
            <a:avLst/>
          </a:prstGeom>
        </p:spPr>
        <p:txBody>
          <a:bodyPr/>
          <a:lstStyle/>
          <a:p>
            <a:fld id="{F9A39E74-AFBD-4FA3-965F-2DA5017B95E8}" type="slidenum">
              <a:rPr lang="en-US" smtClean="0"/>
              <a:t>‹#›</a:t>
            </a:fld>
            <a:endParaRPr lang="en-US"/>
          </a:p>
        </p:txBody>
      </p:sp>
    </p:spTree>
    <p:custDataLst>
      <p:tags r:id="rId1"/>
    </p:custDataLst>
    <p:extLst>
      <p:ext uri="{BB962C8B-B14F-4D97-AF65-F5344CB8AC3E}">
        <p14:creationId xmlns:p14="http://schemas.microsoft.com/office/powerpoint/2010/main" val="4559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ỉ có tiêu đề">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1143000"/>
          </a:xfrm>
          <a:prstGeom prst="rect">
            <a:avLst/>
          </a:prstGeom>
        </p:spPr>
        <p:txBody>
          <a:bodyPr/>
          <a:lstStyle>
            <a:lvl1pPr>
              <a:defRPr sz="2800" b="1"/>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00129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m\Desktop\Baigiang\TRAVINH.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802395"/>
            <a:ext cx="12192000"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Oval 113"/>
          <p:cNvSpPr>
            <a:spLocks noChangeArrowheads="1"/>
          </p:cNvSpPr>
          <p:nvPr/>
        </p:nvSpPr>
        <p:spPr bwMode="auto">
          <a:xfrm>
            <a:off x="64330" y="631665"/>
            <a:ext cx="689084" cy="63032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chemeClr val="bg1"/>
              </a:solidFill>
            </a:endParaRPr>
          </a:p>
        </p:txBody>
      </p:sp>
      <p:pic>
        <p:nvPicPr>
          <p:cNvPr id="4"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110598" y="650982"/>
            <a:ext cx="593704" cy="59370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9"/>
    </p:custDataLst>
    <p:extLst>
      <p:ext uri="{BB962C8B-B14F-4D97-AF65-F5344CB8AC3E}">
        <p14:creationId xmlns:p14="http://schemas.microsoft.com/office/powerpoint/2010/main" val="3930708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6688" y="3715908"/>
            <a:ext cx="11196761" cy="742371"/>
          </a:xfrm>
        </p:spPr>
        <p:txBody>
          <a:bodyPr/>
          <a:lstStyle/>
          <a:p>
            <a:r>
              <a:rPr lang="en-US"/>
              <a:t>Chương 4</a:t>
            </a:r>
            <a:br>
              <a:rPr lang="en-US" dirty="0"/>
            </a:br>
            <a:r>
              <a:rPr lang="en-US" dirty="0"/>
              <a:t>SỞ GIAO DỊCH CHỨNG KHOÁN VÀ THỊ TRƯỜNG PHI TẬP TRUNG</a:t>
            </a:r>
          </a:p>
        </p:txBody>
      </p:sp>
      <p:sp>
        <p:nvSpPr>
          <p:cNvPr id="3" name="Subtitle 2"/>
          <p:cNvSpPr>
            <a:spLocks noGrp="1"/>
          </p:cNvSpPr>
          <p:nvPr>
            <p:ph type="subTitle" idx="1"/>
          </p:nvPr>
        </p:nvSpPr>
        <p:spPr/>
        <p:txBody>
          <a:bodyPr/>
          <a:lstStyle/>
          <a:p>
            <a:r>
              <a:rPr lang="en-US" dirty="0" err="1"/>
              <a:t>Ths</a:t>
            </a:r>
            <a:r>
              <a:rPr lang="en-US" dirty="0"/>
              <a:t> Lê Trung Hiếu</a:t>
            </a:r>
          </a:p>
        </p:txBody>
      </p:sp>
    </p:spTree>
    <p:extLst>
      <p:ext uri="{BB962C8B-B14F-4D97-AF65-F5344CB8AC3E}">
        <p14:creationId xmlns:p14="http://schemas.microsoft.com/office/powerpoint/2010/main" val="40358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Khớp</a:t>
            </a:r>
            <a:r>
              <a:rPr lang="en-US" dirty="0"/>
              <a:t> </a:t>
            </a:r>
            <a:r>
              <a:rPr lang="en-US" dirty="0" err="1"/>
              <a:t>lệnh</a:t>
            </a:r>
            <a:r>
              <a:rPr lang="en-US" dirty="0"/>
              <a:t> </a:t>
            </a:r>
            <a:r>
              <a:rPr lang="en-US" dirty="0" err="1"/>
              <a:t>định</a:t>
            </a:r>
            <a:r>
              <a:rPr lang="en-US" dirty="0"/>
              <a:t> </a:t>
            </a:r>
            <a:r>
              <a:rPr lang="en-US" dirty="0" err="1"/>
              <a:t>kỳ</a:t>
            </a:r>
            <a:endParaRPr lang="en-US" dirty="0"/>
          </a:p>
        </p:txBody>
      </p:sp>
      <p:sp>
        <p:nvSpPr>
          <p:cNvPr id="3" name="Content Placeholder 2"/>
          <p:cNvSpPr>
            <a:spLocks noGrp="1"/>
          </p:cNvSpPr>
          <p:nvPr>
            <p:ph idx="1"/>
          </p:nvPr>
        </p:nvSpPr>
        <p:spPr/>
        <p:txBody>
          <a:bodyPr/>
          <a:lstStyle/>
          <a:p>
            <a:pPr algn="just"/>
            <a:r>
              <a:rPr lang="en-US" b="0" dirty="0"/>
              <a:t>Các </a:t>
            </a:r>
            <a:r>
              <a:rPr lang="en-US" b="0" dirty="0" err="1"/>
              <a:t>lệnh</a:t>
            </a:r>
            <a:r>
              <a:rPr lang="en-US" b="0" dirty="0"/>
              <a:t> </a:t>
            </a:r>
            <a:r>
              <a:rPr lang="en-US" b="0" dirty="0" err="1"/>
              <a:t>mua</a:t>
            </a:r>
            <a:r>
              <a:rPr lang="en-US" b="0" dirty="0"/>
              <a:t> </a:t>
            </a:r>
            <a:r>
              <a:rPr lang="en-US" b="0" dirty="0" err="1"/>
              <a:t>và</a:t>
            </a:r>
            <a:r>
              <a:rPr lang="en-US" b="0" dirty="0"/>
              <a:t> </a:t>
            </a:r>
            <a:r>
              <a:rPr lang="en-US" b="0" dirty="0" err="1"/>
              <a:t>bán</a:t>
            </a:r>
            <a:r>
              <a:rPr lang="en-US" b="0" dirty="0"/>
              <a:t> </a:t>
            </a:r>
            <a:r>
              <a:rPr lang="en-US" b="0" dirty="0" err="1"/>
              <a:t>được</a:t>
            </a:r>
            <a:r>
              <a:rPr lang="en-US" b="0" dirty="0"/>
              <a:t> </a:t>
            </a:r>
            <a:r>
              <a:rPr lang="en-US" b="0" dirty="0" err="1"/>
              <a:t>chuyển</a:t>
            </a:r>
            <a:r>
              <a:rPr lang="en-US" b="0" dirty="0"/>
              <a:t> </a:t>
            </a:r>
            <a:r>
              <a:rPr lang="en-US" b="0" dirty="0" err="1"/>
              <a:t>vào</a:t>
            </a:r>
            <a:r>
              <a:rPr lang="en-US" b="0" dirty="0"/>
              <a:t> </a:t>
            </a:r>
            <a:r>
              <a:rPr lang="en-US" b="0" dirty="0" err="1"/>
              <a:t>hệ</a:t>
            </a:r>
            <a:r>
              <a:rPr lang="en-US" b="0" dirty="0"/>
              <a:t> </a:t>
            </a:r>
            <a:r>
              <a:rPr lang="en-US" b="0" dirty="0" err="1"/>
              <a:t>thống</a:t>
            </a:r>
            <a:r>
              <a:rPr lang="en-US" b="0" dirty="0"/>
              <a:t> </a:t>
            </a:r>
            <a:r>
              <a:rPr lang="en-US" b="0" dirty="0" err="1"/>
              <a:t>giao</a:t>
            </a:r>
            <a:r>
              <a:rPr lang="en-US" b="0" dirty="0"/>
              <a:t> </a:t>
            </a:r>
            <a:r>
              <a:rPr lang="en-US" b="0" dirty="0" err="1"/>
              <a:t>dịch</a:t>
            </a:r>
            <a:r>
              <a:rPr lang="en-US" b="0" dirty="0"/>
              <a:t> </a:t>
            </a:r>
            <a:r>
              <a:rPr lang="en-US" b="0" dirty="0" err="1"/>
              <a:t>trong</a:t>
            </a:r>
            <a:r>
              <a:rPr lang="en-US" b="0" dirty="0"/>
              <a:t> </a:t>
            </a:r>
            <a:r>
              <a:rPr lang="en-US" b="0" dirty="0" err="1"/>
              <a:t>một</a:t>
            </a:r>
            <a:r>
              <a:rPr lang="en-US" b="0" dirty="0"/>
              <a:t> </a:t>
            </a:r>
            <a:r>
              <a:rPr lang="en-US" b="0" dirty="0" err="1"/>
              <a:t>khoản</a:t>
            </a:r>
            <a:r>
              <a:rPr lang="en-US" b="0" dirty="0"/>
              <a:t> </a:t>
            </a:r>
            <a:r>
              <a:rPr lang="en-US" b="0" dirty="0" err="1"/>
              <a:t>thời</a:t>
            </a:r>
            <a:r>
              <a:rPr lang="en-US" b="0" dirty="0"/>
              <a:t> </a:t>
            </a:r>
            <a:r>
              <a:rPr lang="en-US" b="0" dirty="0" err="1"/>
              <a:t>gian</a:t>
            </a:r>
            <a:r>
              <a:rPr lang="en-US" b="0" dirty="0"/>
              <a:t> </a:t>
            </a:r>
            <a:r>
              <a:rPr lang="en-US" b="0" dirty="0" err="1"/>
              <a:t>nhất</a:t>
            </a:r>
            <a:r>
              <a:rPr lang="en-US" b="0" dirty="0"/>
              <a:t> </a:t>
            </a:r>
            <a:r>
              <a:rPr lang="en-US" b="0" dirty="0" err="1"/>
              <a:t>định</a:t>
            </a:r>
            <a:r>
              <a:rPr lang="en-US" b="0" dirty="0"/>
              <a:t>.</a:t>
            </a:r>
          </a:p>
          <a:p>
            <a:pPr algn="just"/>
            <a:r>
              <a:rPr lang="en-US" b="0" dirty="0"/>
              <a:t>Các </a:t>
            </a:r>
            <a:r>
              <a:rPr lang="en-US" b="0" dirty="0" err="1"/>
              <a:t>lệnh</a:t>
            </a:r>
            <a:r>
              <a:rPr lang="en-US" b="0" dirty="0"/>
              <a:t> </a:t>
            </a:r>
            <a:r>
              <a:rPr lang="en-US" b="0" dirty="0" err="1"/>
              <a:t>sẽ</a:t>
            </a:r>
            <a:r>
              <a:rPr lang="en-US" b="0" dirty="0"/>
              <a:t> </a:t>
            </a:r>
            <a:r>
              <a:rPr lang="en-US" b="0" dirty="0" err="1"/>
              <a:t>được</a:t>
            </a:r>
            <a:r>
              <a:rPr lang="en-US" b="0" dirty="0"/>
              <a:t> so </a:t>
            </a:r>
            <a:r>
              <a:rPr lang="en-US" b="0" dirty="0" err="1"/>
              <a:t>khớp</a:t>
            </a:r>
            <a:r>
              <a:rPr lang="en-US" b="0" dirty="0"/>
              <a:t> </a:t>
            </a:r>
            <a:r>
              <a:rPr lang="en-US" b="0" dirty="0" err="1"/>
              <a:t>tại</a:t>
            </a:r>
            <a:r>
              <a:rPr lang="en-US" b="0" dirty="0"/>
              <a:t> 1 </a:t>
            </a:r>
            <a:r>
              <a:rPr lang="en-US" b="0" dirty="0" err="1"/>
              <a:t>thời</a:t>
            </a:r>
            <a:r>
              <a:rPr lang="en-US" b="0" dirty="0"/>
              <a:t> </a:t>
            </a:r>
            <a:r>
              <a:rPr lang="en-US" b="0" dirty="0" err="1"/>
              <a:t>điểm</a:t>
            </a:r>
            <a:r>
              <a:rPr lang="en-US" b="0" dirty="0"/>
              <a:t> </a:t>
            </a:r>
            <a:r>
              <a:rPr lang="en-US" b="0" dirty="0" err="1"/>
              <a:t>xác</a:t>
            </a:r>
            <a:r>
              <a:rPr lang="en-US" b="0" dirty="0"/>
              <a:t> </a:t>
            </a:r>
            <a:r>
              <a:rPr lang="en-US" b="0" dirty="0" err="1"/>
              <a:t>định</a:t>
            </a:r>
            <a:r>
              <a:rPr lang="en-US" b="0" dirty="0"/>
              <a:t> </a:t>
            </a:r>
            <a:r>
              <a:rPr lang="en-US" b="0" dirty="0" err="1"/>
              <a:t>để</a:t>
            </a:r>
            <a:r>
              <a:rPr lang="en-US" b="0" dirty="0"/>
              <a:t> </a:t>
            </a:r>
            <a:r>
              <a:rPr lang="en-US" b="0" dirty="0" err="1"/>
              <a:t>xác</a:t>
            </a:r>
            <a:r>
              <a:rPr lang="en-US" b="0" dirty="0"/>
              <a:t> </a:t>
            </a:r>
            <a:r>
              <a:rPr lang="en-US" b="0" dirty="0" err="1"/>
              <a:t>định</a:t>
            </a:r>
            <a:r>
              <a:rPr lang="en-US" b="0" dirty="0"/>
              <a:t> </a:t>
            </a:r>
            <a:r>
              <a:rPr lang="en-US" b="0" dirty="0" err="1"/>
              <a:t>giá</a:t>
            </a:r>
            <a:r>
              <a:rPr lang="en-US" b="0" dirty="0"/>
              <a:t> </a:t>
            </a:r>
            <a:r>
              <a:rPr lang="en-US" b="0" dirty="0" err="1"/>
              <a:t>khớp</a:t>
            </a:r>
            <a:r>
              <a:rPr lang="en-US" b="0" dirty="0"/>
              <a:t> (</a:t>
            </a:r>
            <a:r>
              <a:rPr lang="en-US" b="0" dirty="0" err="1"/>
              <a:t>mức</a:t>
            </a:r>
            <a:r>
              <a:rPr lang="en-US" b="0" dirty="0"/>
              <a:t> </a:t>
            </a:r>
            <a:r>
              <a:rPr lang="en-US" b="0" dirty="0" err="1"/>
              <a:t>giá</a:t>
            </a:r>
            <a:r>
              <a:rPr lang="en-US" b="0" dirty="0"/>
              <a:t> </a:t>
            </a:r>
            <a:r>
              <a:rPr lang="en-US" b="0" dirty="0" err="1"/>
              <a:t>có</a:t>
            </a:r>
            <a:r>
              <a:rPr lang="en-US" b="0" dirty="0"/>
              <a:t> </a:t>
            </a:r>
            <a:r>
              <a:rPr lang="en-US" b="0" dirty="0" err="1"/>
              <a:t>khối</a:t>
            </a:r>
            <a:r>
              <a:rPr lang="en-US" b="0" dirty="0"/>
              <a:t> </a:t>
            </a:r>
            <a:r>
              <a:rPr lang="en-US" b="0" dirty="0" err="1"/>
              <a:t>lượng</a:t>
            </a:r>
            <a:r>
              <a:rPr lang="en-US" b="0" dirty="0"/>
              <a:t> </a:t>
            </a:r>
            <a:r>
              <a:rPr lang="en-US" b="0" dirty="0" err="1"/>
              <a:t>giao</a:t>
            </a:r>
            <a:r>
              <a:rPr lang="en-US" b="0" dirty="0"/>
              <a:t> </a:t>
            </a:r>
            <a:r>
              <a:rPr lang="en-US" b="0" dirty="0" err="1"/>
              <a:t>dịch</a:t>
            </a:r>
            <a:r>
              <a:rPr lang="en-US" b="0" dirty="0"/>
              <a:t> </a:t>
            </a:r>
            <a:r>
              <a:rPr lang="en-US" b="0" dirty="0" err="1"/>
              <a:t>lớn</a:t>
            </a:r>
            <a:r>
              <a:rPr lang="en-US" b="0" dirty="0"/>
              <a:t> </a:t>
            </a:r>
            <a:r>
              <a:rPr lang="en-US" b="0" dirty="0" err="1"/>
              <a:t>nhất</a:t>
            </a:r>
            <a:r>
              <a:rPr lang="en-US" b="0" dirty="0"/>
              <a:t>).</a:t>
            </a:r>
          </a:p>
          <a:p>
            <a:pPr algn="just"/>
            <a:r>
              <a:rPr lang="en-US" b="0" dirty="0" err="1"/>
              <a:t>Ví</a:t>
            </a:r>
            <a:r>
              <a:rPr lang="en-US" b="0" dirty="0"/>
              <a:t> </a:t>
            </a:r>
            <a:r>
              <a:rPr lang="en-US" b="0" dirty="0" err="1"/>
              <a:t>dụ</a:t>
            </a:r>
            <a:r>
              <a:rPr lang="en-US" b="0" dirty="0"/>
              <a:t>: </a:t>
            </a:r>
            <a:r>
              <a:rPr lang="en-US" b="0" dirty="0" err="1"/>
              <a:t>Vào</a:t>
            </a:r>
            <a:r>
              <a:rPr lang="en-US" b="0" dirty="0"/>
              <a:t> 1 </a:t>
            </a:r>
            <a:r>
              <a:rPr lang="en-US" b="0" dirty="0" err="1"/>
              <a:t>phiên</a:t>
            </a:r>
            <a:r>
              <a:rPr lang="en-US" b="0" dirty="0"/>
              <a:t> </a:t>
            </a:r>
            <a:r>
              <a:rPr lang="en-US" b="0" dirty="0" err="1"/>
              <a:t>giao</a:t>
            </a:r>
            <a:r>
              <a:rPr lang="en-US" b="0" dirty="0"/>
              <a:t> </a:t>
            </a:r>
            <a:r>
              <a:rPr lang="en-US" b="0" dirty="0" err="1"/>
              <a:t>dịch</a:t>
            </a:r>
            <a:r>
              <a:rPr lang="en-US" b="0" dirty="0"/>
              <a:t> </a:t>
            </a:r>
            <a:r>
              <a:rPr lang="en-US" b="0" dirty="0" err="1"/>
              <a:t>cổ</a:t>
            </a:r>
            <a:r>
              <a:rPr lang="en-US" b="0" dirty="0"/>
              <a:t> </a:t>
            </a:r>
            <a:r>
              <a:rPr lang="en-US" b="0" dirty="0" err="1"/>
              <a:t>phiếu</a:t>
            </a:r>
            <a:r>
              <a:rPr lang="en-US" b="0" dirty="0"/>
              <a:t> XYZ, SDGCK </a:t>
            </a:r>
            <a:r>
              <a:rPr lang="en-US" b="0" dirty="0" err="1"/>
              <a:t>nhận</a:t>
            </a:r>
            <a:r>
              <a:rPr lang="en-US" b="0" dirty="0"/>
              <a:t> các </a:t>
            </a:r>
            <a:r>
              <a:rPr lang="en-US" b="0" dirty="0" err="1"/>
              <a:t>lệnh</a:t>
            </a:r>
            <a:r>
              <a:rPr lang="en-US" b="0" dirty="0"/>
              <a:t> </a:t>
            </a:r>
            <a:r>
              <a:rPr lang="en-US" b="0" dirty="0" err="1"/>
              <a:t>giới</a:t>
            </a:r>
            <a:r>
              <a:rPr lang="en-US" b="0" dirty="0"/>
              <a:t> </a:t>
            </a:r>
            <a:r>
              <a:rPr lang="en-US" b="0" dirty="0" err="1"/>
              <a:t>hạn</a:t>
            </a:r>
            <a:r>
              <a:rPr lang="en-US" b="0" dirty="0"/>
              <a:t> </a:t>
            </a:r>
            <a:r>
              <a:rPr lang="en-US" b="0" dirty="0" err="1"/>
              <a:t>mua</a:t>
            </a:r>
            <a:r>
              <a:rPr lang="en-US" b="0" dirty="0"/>
              <a:t> </a:t>
            </a:r>
            <a:r>
              <a:rPr lang="en-US" b="0" dirty="0" err="1"/>
              <a:t>và</a:t>
            </a:r>
            <a:r>
              <a:rPr lang="en-US" b="0" dirty="0"/>
              <a:t> </a:t>
            </a:r>
            <a:r>
              <a:rPr lang="en-US" b="0" dirty="0" err="1"/>
              <a:t>bán</a:t>
            </a:r>
            <a:r>
              <a:rPr lang="en-US" b="0" dirty="0"/>
              <a:t> </a:t>
            </a:r>
            <a:r>
              <a:rPr lang="en-US" b="0" dirty="0" err="1"/>
              <a:t>với</a:t>
            </a:r>
            <a:r>
              <a:rPr lang="en-US" b="0" dirty="0"/>
              <a:t> </a:t>
            </a:r>
            <a:r>
              <a:rPr lang="en-US" b="0" dirty="0" err="1"/>
              <a:t>khối</a:t>
            </a:r>
            <a:r>
              <a:rPr lang="en-US" b="0" dirty="0"/>
              <a:t> </a:t>
            </a:r>
            <a:r>
              <a:rPr lang="en-US" b="0" dirty="0" err="1"/>
              <a:t>lượng</a:t>
            </a:r>
            <a:r>
              <a:rPr lang="en-US" b="0" dirty="0"/>
              <a:t> </a:t>
            </a:r>
            <a:r>
              <a:rPr lang="en-US" b="0" dirty="0" err="1"/>
              <a:t>và</a:t>
            </a:r>
            <a:r>
              <a:rPr lang="en-US" b="0" dirty="0"/>
              <a:t> </a:t>
            </a:r>
            <a:r>
              <a:rPr lang="en-US" b="0" dirty="0" err="1"/>
              <a:t>mức</a:t>
            </a:r>
            <a:r>
              <a:rPr lang="en-US" b="0" dirty="0"/>
              <a:t> </a:t>
            </a:r>
            <a:r>
              <a:rPr lang="en-US" b="0" dirty="0" err="1"/>
              <a:t>giá</a:t>
            </a:r>
            <a:r>
              <a:rPr lang="en-US" b="0" dirty="0"/>
              <a:t> </a:t>
            </a:r>
            <a:r>
              <a:rPr lang="en-US" b="0" dirty="0" err="1"/>
              <a:t>như</a:t>
            </a:r>
            <a:r>
              <a:rPr lang="en-US" b="0" dirty="0"/>
              <a:t> </a:t>
            </a:r>
            <a:r>
              <a:rPr lang="en-US" b="0" dirty="0" err="1"/>
              <a:t>sau</a:t>
            </a:r>
            <a:r>
              <a:rPr lang="en-US" b="0" dirty="0"/>
              <a:t>:</a:t>
            </a:r>
          </a:p>
        </p:txBody>
      </p:sp>
    </p:spTree>
    <p:extLst>
      <p:ext uri="{BB962C8B-B14F-4D97-AF65-F5344CB8AC3E}">
        <p14:creationId xmlns:p14="http://schemas.microsoft.com/office/powerpoint/2010/main" val="323311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560104"/>
              </p:ext>
            </p:extLst>
          </p:nvPr>
        </p:nvGraphicFramePr>
        <p:xfrm>
          <a:off x="458788" y="1355080"/>
          <a:ext cx="11342688" cy="5288039"/>
        </p:xfrm>
        <a:graphic>
          <a:graphicData uri="http://schemas.openxmlformats.org/drawingml/2006/table">
            <a:tbl>
              <a:tblPr firstRow="1" bandRow="1">
                <a:tableStyleId>{5C22544A-7EE6-4342-B048-85BDC9FD1C3A}</a:tableStyleId>
              </a:tblPr>
              <a:tblGrid>
                <a:gridCol w="1620384">
                  <a:extLst>
                    <a:ext uri="{9D8B030D-6E8A-4147-A177-3AD203B41FA5}">
                      <a16:colId xmlns:a16="http://schemas.microsoft.com/office/drawing/2014/main" val="20000"/>
                    </a:ext>
                  </a:extLst>
                </a:gridCol>
                <a:gridCol w="1620384">
                  <a:extLst>
                    <a:ext uri="{9D8B030D-6E8A-4147-A177-3AD203B41FA5}">
                      <a16:colId xmlns:a16="http://schemas.microsoft.com/office/drawing/2014/main" val="20001"/>
                    </a:ext>
                  </a:extLst>
                </a:gridCol>
                <a:gridCol w="1620384">
                  <a:extLst>
                    <a:ext uri="{9D8B030D-6E8A-4147-A177-3AD203B41FA5}">
                      <a16:colId xmlns:a16="http://schemas.microsoft.com/office/drawing/2014/main" val="20002"/>
                    </a:ext>
                  </a:extLst>
                </a:gridCol>
                <a:gridCol w="1620384">
                  <a:extLst>
                    <a:ext uri="{9D8B030D-6E8A-4147-A177-3AD203B41FA5}">
                      <a16:colId xmlns:a16="http://schemas.microsoft.com/office/drawing/2014/main" val="20003"/>
                    </a:ext>
                  </a:extLst>
                </a:gridCol>
                <a:gridCol w="1620384">
                  <a:extLst>
                    <a:ext uri="{9D8B030D-6E8A-4147-A177-3AD203B41FA5}">
                      <a16:colId xmlns:a16="http://schemas.microsoft.com/office/drawing/2014/main" val="20004"/>
                    </a:ext>
                  </a:extLst>
                </a:gridCol>
                <a:gridCol w="1620384">
                  <a:extLst>
                    <a:ext uri="{9D8B030D-6E8A-4147-A177-3AD203B41FA5}">
                      <a16:colId xmlns:a16="http://schemas.microsoft.com/office/drawing/2014/main" val="20005"/>
                    </a:ext>
                  </a:extLst>
                </a:gridCol>
                <a:gridCol w="1620384">
                  <a:extLst>
                    <a:ext uri="{9D8B030D-6E8A-4147-A177-3AD203B41FA5}">
                      <a16:colId xmlns:a16="http://schemas.microsoft.com/office/drawing/2014/main" val="20006"/>
                    </a:ext>
                  </a:extLst>
                </a:gridCol>
              </a:tblGrid>
              <a:tr h="1010792">
                <a:tc>
                  <a:txBody>
                    <a:bodyPr/>
                    <a:lstStyle/>
                    <a:p>
                      <a:r>
                        <a:rPr lang="en-US" sz="2400" dirty="0"/>
                        <a:t>Nhà</a:t>
                      </a:r>
                      <a:r>
                        <a:rPr lang="en-US" sz="2400" baseline="0" dirty="0"/>
                        <a:t> </a:t>
                      </a:r>
                      <a:r>
                        <a:rPr lang="en-US" sz="2400" baseline="0" dirty="0" err="1"/>
                        <a:t>môi</a:t>
                      </a:r>
                      <a:r>
                        <a:rPr lang="en-US" sz="2400" baseline="0" dirty="0"/>
                        <a:t> </a:t>
                      </a:r>
                      <a:r>
                        <a:rPr lang="en-US" sz="2400" baseline="0" dirty="0" err="1"/>
                        <a:t>giới</a:t>
                      </a:r>
                      <a:r>
                        <a:rPr lang="en-US" sz="2400" baseline="0" dirty="0"/>
                        <a:t> </a:t>
                      </a:r>
                      <a:r>
                        <a:rPr lang="en-US" sz="2400" baseline="0" dirty="0" err="1"/>
                        <a:t>đặt</a:t>
                      </a:r>
                      <a:r>
                        <a:rPr lang="en-US" sz="2400" baseline="0" dirty="0"/>
                        <a:t> </a:t>
                      </a:r>
                      <a:r>
                        <a:rPr lang="en-US" sz="2400" baseline="0" dirty="0" err="1"/>
                        <a:t>mua</a:t>
                      </a:r>
                      <a:endParaRPr lang="en-US" sz="2400" dirty="0"/>
                    </a:p>
                  </a:txBody>
                  <a:tcPr/>
                </a:tc>
                <a:tc>
                  <a:txBody>
                    <a:bodyPr/>
                    <a:lstStyle/>
                    <a:p>
                      <a:r>
                        <a:rPr lang="en-US" sz="2400" dirty="0" err="1"/>
                        <a:t>Khối</a:t>
                      </a:r>
                      <a:r>
                        <a:rPr lang="en-US" sz="2400" baseline="0" dirty="0"/>
                        <a:t> </a:t>
                      </a:r>
                      <a:r>
                        <a:rPr lang="en-US" sz="2400" baseline="0" dirty="0" err="1"/>
                        <a:t>lượng</a:t>
                      </a:r>
                      <a:r>
                        <a:rPr lang="en-US" sz="2400" baseline="0" dirty="0"/>
                        <a:t> </a:t>
                      </a:r>
                      <a:r>
                        <a:rPr lang="en-US" sz="2400" baseline="0" dirty="0" err="1"/>
                        <a:t>mua</a:t>
                      </a:r>
                      <a:endParaRPr lang="en-US" sz="2400" dirty="0"/>
                    </a:p>
                  </a:txBody>
                  <a:tcPr/>
                </a:tc>
                <a:tc>
                  <a:txBody>
                    <a:bodyPr/>
                    <a:lstStyle/>
                    <a:p>
                      <a:r>
                        <a:rPr lang="en-US" sz="2400" dirty="0" err="1"/>
                        <a:t>Tổng</a:t>
                      </a:r>
                      <a:r>
                        <a:rPr lang="en-US" sz="2400" baseline="0" dirty="0"/>
                        <a:t> KL </a:t>
                      </a:r>
                      <a:r>
                        <a:rPr lang="en-US" sz="2400" baseline="0" dirty="0" err="1"/>
                        <a:t>mua</a:t>
                      </a:r>
                      <a:endParaRPr lang="en-US" sz="2400" dirty="0"/>
                    </a:p>
                  </a:txBody>
                  <a:tcPr/>
                </a:tc>
                <a:tc>
                  <a:txBody>
                    <a:bodyPr/>
                    <a:lstStyle/>
                    <a:p>
                      <a:r>
                        <a:rPr lang="en-US" sz="2400" dirty="0"/>
                        <a:t>Giá</a:t>
                      </a:r>
                      <a:r>
                        <a:rPr lang="en-US" sz="2400" baseline="0" dirty="0"/>
                        <a:t> (1.000 </a:t>
                      </a:r>
                      <a:r>
                        <a:rPr lang="en-US" sz="2400" baseline="0" dirty="0" err="1"/>
                        <a:t>đồng</a:t>
                      </a:r>
                      <a:r>
                        <a:rPr lang="en-US" sz="2400" baseline="0" dirty="0"/>
                        <a:t>)</a:t>
                      </a:r>
                      <a:endParaRPr lang="en-US" sz="2400" dirty="0"/>
                    </a:p>
                  </a:txBody>
                  <a:tcPr/>
                </a:tc>
                <a:tc>
                  <a:txBody>
                    <a:bodyPr/>
                    <a:lstStyle/>
                    <a:p>
                      <a:r>
                        <a:rPr lang="en-US" sz="2400" dirty="0" err="1"/>
                        <a:t>Tổng</a:t>
                      </a:r>
                      <a:r>
                        <a:rPr lang="en-US" sz="2400" baseline="0" dirty="0"/>
                        <a:t> KL </a:t>
                      </a:r>
                      <a:r>
                        <a:rPr lang="en-US" sz="2400" baseline="0" dirty="0" err="1"/>
                        <a:t>bán</a:t>
                      </a:r>
                      <a:endParaRPr lang="en-US" sz="2400" dirty="0"/>
                    </a:p>
                  </a:txBody>
                  <a:tcPr/>
                </a:tc>
                <a:tc>
                  <a:txBody>
                    <a:bodyPr/>
                    <a:lstStyle/>
                    <a:p>
                      <a:r>
                        <a:rPr lang="en-US" sz="2400" dirty="0" err="1"/>
                        <a:t>Khối</a:t>
                      </a:r>
                      <a:r>
                        <a:rPr lang="en-US" sz="2400" baseline="0" dirty="0"/>
                        <a:t> </a:t>
                      </a:r>
                      <a:r>
                        <a:rPr lang="en-US" sz="2400" baseline="0" dirty="0" err="1"/>
                        <a:t>lượng</a:t>
                      </a:r>
                      <a:r>
                        <a:rPr lang="en-US" sz="2400" baseline="0" dirty="0"/>
                        <a:t> </a:t>
                      </a:r>
                      <a:r>
                        <a:rPr lang="en-US" sz="2400" baseline="0" dirty="0" err="1"/>
                        <a:t>bán</a:t>
                      </a:r>
                      <a:endParaRPr lang="en-US" sz="2400" dirty="0"/>
                    </a:p>
                  </a:txBody>
                  <a:tcPr/>
                </a:tc>
                <a:tc>
                  <a:txBody>
                    <a:bodyPr/>
                    <a:lstStyle/>
                    <a:p>
                      <a:r>
                        <a:rPr lang="en-US" sz="2400" dirty="0"/>
                        <a:t>Nhà</a:t>
                      </a:r>
                      <a:r>
                        <a:rPr lang="en-US" sz="2400" baseline="0" dirty="0"/>
                        <a:t> </a:t>
                      </a:r>
                      <a:r>
                        <a:rPr lang="en-US" sz="2400" baseline="0" dirty="0" err="1"/>
                        <a:t>môi</a:t>
                      </a:r>
                      <a:r>
                        <a:rPr lang="en-US" sz="2400" baseline="0" dirty="0"/>
                        <a:t> </a:t>
                      </a:r>
                      <a:r>
                        <a:rPr lang="en-US" sz="2400" baseline="0" dirty="0" err="1"/>
                        <a:t>giới</a:t>
                      </a:r>
                      <a:r>
                        <a:rPr lang="en-US" sz="2400" baseline="0" dirty="0"/>
                        <a:t> </a:t>
                      </a:r>
                      <a:r>
                        <a:rPr lang="en-US" sz="2400" baseline="0" dirty="0" err="1"/>
                        <a:t>đặt</a:t>
                      </a:r>
                      <a:r>
                        <a:rPr lang="en-US" sz="2400" baseline="0" dirty="0"/>
                        <a:t> </a:t>
                      </a:r>
                      <a:r>
                        <a:rPr lang="en-US" sz="2400" baseline="0" dirty="0" err="1"/>
                        <a:t>bán</a:t>
                      </a:r>
                      <a:endParaRPr lang="en-US" sz="2400" dirty="0"/>
                    </a:p>
                  </a:txBody>
                  <a:tcPr/>
                </a:tc>
                <a:extLst>
                  <a:ext uri="{0D108BD9-81ED-4DB2-BD59-A6C34878D82A}">
                    <a16:rowId xmlns:a16="http://schemas.microsoft.com/office/drawing/2014/main" val="10000"/>
                  </a:ext>
                </a:extLst>
              </a:tr>
              <a:tr h="585617">
                <a:tc>
                  <a:txBody>
                    <a:bodyPr/>
                    <a:lstStyle/>
                    <a:p>
                      <a:r>
                        <a:rPr lang="en-US" sz="2400" dirty="0"/>
                        <a:t>1</a:t>
                      </a:r>
                    </a:p>
                  </a:txBody>
                  <a:tcPr/>
                </a:tc>
                <a:tc>
                  <a:txBody>
                    <a:bodyPr/>
                    <a:lstStyle/>
                    <a:p>
                      <a:r>
                        <a:rPr lang="en-US" sz="2400" dirty="0"/>
                        <a:t>2</a:t>
                      </a:r>
                    </a:p>
                  </a:txBody>
                  <a:tcPr/>
                </a:tc>
                <a:tc>
                  <a:txBody>
                    <a:bodyPr/>
                    <a:lstStyle/>
                    <a:p>
                      <a:r>
                        <a:rPr lang="en-US" sz="2400" dirty="0"/>
                        <a:t>3</a:t>
                      </a:r>
                    </a:p>
                  </a:txBody>
                  <a:tcPr/>
                </a:tc>
                <a:tc>
                  <a:txBody>
                    <a:bodyPr/>
                    <a:lstStyle/>
                    <a:p>
                      <a:r>
                        <a:rPr lang="en-US" sz="2400" dirty="0"/>
                        <a:t>4</a:t>
                      </a:r>
                    </a:p>
                  </a:txBody>
                  <a:tcPr/>
                </a:tc>
                <a:tc>
                  <a:txBody>
                    <a:bodyPr/>
                    <a:lstStyle/>
                    <a:p>
                      <a:r>
                        <a:rPr lang="en-US" sz="2400" dirty="0"/>
                        <a:t>5</a:t>
                      </a:r>
                    </a:p>
                  </a:txBody>
                  <a:tcPr/>
                </a:tc>
                <a:tc>
                  <a:txBody>
                    <a:bodyPr/>
                    <a:lstStyle/>
                    <a:p>
                      <a:r>
                        <a:rPr lang="en-US" sz="2400" dirty="0"/>
                        <a:t>6</a:t>
                      </a:r>
                    </a:p>
                  </a:txBody>
                  <a:tcPr/>
                </a:tc>
                <a:tc>
                  <a:txBody>
                    <a:bodyPr/>
                    <a:lstStyle/>
                    <a:p>
                      <a:r>
                        <a:rPr lang="en-US" sz="2400" dirty="0"/>
                        <a:t>7</a:t>
                      </a:r>
                    </a:p>
                  </a:txBody>
                  <a:tcPr/>
                </a:tc>
                <a:extLst>
                  <a:ext uri="{0D108BD9-81ED-4DB2-BD59-A6C34878D82A}">
                    <a16:rowId xmlns:a16="http://schemas.microsoft.com/office/drawing/2014/main" val="10001"/>
                  </a:ext>
                </a:extLst>
              </a:tr>
              <a:tr h="585617">
                <a:tc>
                  <a:txBody>
                    <a:bodyPr/>
                    <a:lstStyle/>
                    <a:p>
                      <a:r>
                        <a:rPr lang="en-US" sz="2400" dirty="0"/>
                        <a:t>001</a:t>
                      </a:r>
                    </a:p>
                  </a:txBody>
                  <a:tcPr/>
                </a:tc>
                <a:tc>
                  <a:txBody>
                    <a:bodyPr/>
                    <a:lstStyle/>
                    <a:p>
                      <a:r>
                        <a:rPr lang="en-US" sz="2400" dirty="0"/>
                        <a:t>1000</a:t>
                      </a:r>
                    </a:p>
                  </a:txBody>
                  <a:tcPr/>
                </a:tc>
                <a:tc>
                  <a:txBody>
                    <a:bodyPr/>
                    <a:lstStyle/>
                    <a:p>
                      <a:r>
                        <a:rPr lang="en-US" sz="2400" dirty="0"/>
                        <a:t>1000</a:t>
                      </a:r>
                    </a:p>
                  </a:txBody>
                  <a:tcPr/>
                </a:tc>
                <a:tc>
                  <a:txBody>
                    <a:bodyPr/>
                    <a:lstStyle/>
                    <a:p>
                      <a:r>
                        <a:rPr lang="en-US" sz="2400" dirty="0"/>
                        <a:t>20,8</a:t>
                      </a:r>
                    </a:p>
                  </a:txBody>
                  <a:tcPr/>
                </a:tc>
                <a:tc>
                  <a:txBody>
                    <a:bodyPr/>
                    <a:lstStyle/>
                    <a:p>
                      <a:r>
                        <a:rPr lang="en-US" sz="2400" dirty="0"/>
                        <a:t>5800</a:t>
                      </a:r>
                    </a:p>
                  </a:txBody>
                  <a:tcPr/>
                </a:tc>
                <a:tc>
                  <a:txBody>
                    <a:bodyPr/>
                    <a:lstStyle/>
                    <a:p>
                      <a:r>
                        <a:rPr lang="en-US" sz="2400" dirty="0"/>
                        <a:t>1000</a:t>
                      </a:r>
                    </a:p>
                  </a:txBody>
                  <a:tcPr/>
                </a:tc>
                <a:tc>
                  <a:txBody>
                    <a:bodyPr/>
                    <a:lstStyle/>
                    <a:p>
                      <a:r>
                        <a:rPr lang="en-US" sz="2400" dirty="0"/>
                        <a:t>012</a:t>
                      </a:r>
                    </a:p>
                  </a:txBody>
                  <a:tcPr/>
                </a:tc>
                <a:extLst>
                  <a:ext uri="{0D108BD9-81ED-4DB2-BD59-A6C34878D82A}">
                    <a16:rowId xmlns:a16="http://schemas.microsoft.com/office/drawing/2014/main" val="10002"/>
                  </a:ext>
                </a:extLst>
              </a:tr>
              <a:tr h="585617">
                <a:tc>
                  <a:txBody>
                    <a:bodyPr/>
                    <a:lstStyle/>
                    <a:p>
                      <a:r>
                        <a:rPr lang="en-US" sz="2400" dirty="0"/>
                        <a:t>002</a:t>
                      </a:r>
                    </a:p>
                  </a:txBody>
                  <a:tcPr/>
                </a:tc>
                <a:tc>
                  <a:txBody>
                    <a:bodyPr/>
                    <a:lstStyle/>
                    <a:p>
                      <a:r>
                        <a:rPr lang="en-US" sz="2400" dirty="0"/>
                        <a:t>500</a:t>
                      </a:r>
                    </a:p>
                  </a:txBody>
                  <a:tcPr/>
                </a:tc>
                <a:tc>
                  <a:txBody>
                    <a:bodyPr/>
                    <a:lstStyle/>
                    <a:p>
                      <a:r>
                        <a:rPr lang="en-US" sz="2400" dirty="0"/>
                        <a:t>1500</a:t>
                      </a:r>
                    </a:p>
                  </a:txBody>
                  <a:tcPr/>
                </a:tc>
                <a:tc>
                  <a:txBody>
                    <a:bodyPr/>
                    <a:lstStyle/>
                    <a:p>
                      <a:r>
                        <a:rPr lang="en-US" sz="2400" dirty="0"/>
                        <a:t>20,7</a:t>
                      </a:r>
                    </a:p>
                  </a:txBody>
                  <a:tcPr/>
                </a:tc>
                <a:tc>
                  <a:txBody>
                    <a:bodyPr/>
                    <a:lstStyle/>
                    <a:p>
                      <a:r>
                        <a:rPr lang="en-US" sz="2400" dirty="0"/>
                        <a:t>4800</a:t>
                      </a:r>
                    </a:p>
                  </a:txBody>
                  <a:tcPr/>
                </a:tc>
                <a:tc>
                  <a:txBody>
                    <a:bodyPr/>
                    <a:lstStyle/>
                    <a:p>
                      <a:r>
                        <a:rPr lang="en-US" sz="2400" dirty="0"/>
                        <a:t>700</a:t>
                      </a:r>
                    </a:p>
                  </a:txBody>
                  <a:tcPr/>
                </a:tc>
                <a:tc>
                  <a:txBody>
                    <a:bodyPr/>
                    <a:lstStyle/>
                    <a:p>
                      <a:r>
                        <a:rPr lang="en-US" sz="2400" dirty="0"/>
                        <a:t>011</a:t>
                      </a:r>
                    </a:p>
                  </a:txBody>
                  <a:tcPr/>
                </a:tc>
                <a:extLst>
                  <a:ext uri="{0D108BD9-81ED-4DB2-BD59-A6C34878D82A}">
                    <a16:rowId xmlns:a16="http://schemas.microsoft.com/office/drawing/2014/main" val="10003"/>
                  </a:ext>
                </a:extLst>
              </a:tr>
              <a:tr h="585617">
                <a:tc>
                  <a:txBody>
                    <a:bodyPr/>
                    <a:lstStyle/>
                    <a:p>
                      <a:r>
                        <a:rPr lang="en-US" sz="2400" dirty="0"/>
                        <a:t>003</a:t>
                      </a:r>
                    </a:p>
                  </a:txBody>
                  <a:tcPr/>
                </a:tc>
                <a:tc>
                  <a:txBody>
                    <a:bodyPr/>
                    <a:lstStyle/>
                    <a:p>
                      <a:r>
                        <a:rPr lang="en-US" sz="2400" dirty="0"/>
                        <a:t>700</a:t>
                      </a:r>
                    </a:p>
                  </a:txBody>
                  <a:tcPr/>
                </a:tc>
                <a:tc>
                  <a:txBody>
                    <a:bodyPr/>
                    <a:lstStyle/>
                    <a:p>
                      <a:r>
                        <a:rPr lang="en-US" sz="2400" dirty="0"/>
                        <a:t>2200</a:t>
                      </a:r>
                    </a:p>
                  </a:txBody>
                  <a:tcPr/>
                </a:tc>
                <a:tc>
                  <a:txBody>
                    <a:bodyPr/>
                    <a:lstStyle/>
                    <a:p>
                      <a:r>
                        <a:rPr lang="en-US" sz="2400" dirty="0"/>
                        <a:t>20,6</a:t>
                      </a:r>
                    </a:p>
                  </a:txBody>
                  <a:tcPr/>
                </a:tc>
                <a:tc>
                  <a:txBody>
                    <a:bodyPr/>
                    <a:lstStyle/>
                    <a:p>
                      <a:r>
                        <a:rPr lang="en-US" sz="2400" dirty="0"/>
                        <a:t>4100</a:t>
                      </a:r>
                    </a:p>
                  </a:txBody>
                  <a:tcPr/>
                </a:tc>
                <a:tc>
                  <a:txBody>
                    <a:bodyPr/>
                    <a:lstStyle/>
                    <a:p>
                      <a:r>
                        <a:rPr lang="en-US" sz="2400" dirty="0"/>
                        <a:t>900</a:t>
                      </a:r>
                    </a:p>
                  </a:txBody>
                  <a:tcPr/>
                </a:tc>
                <a:tc>
                  <a:txBody>
                    <a:bodyPr/>
                    <a:lstStyle/>
                    <a:p>
                      <a:r>
                        <a:rPr lang="en-US" sz="2400" dirty="0"/>
                        <a:t>010</a:t>
                      </a:r>
                    </a:p>
                  </a:txBody>
                  <a:tcPr/>
                </a:tc>
                <a:extLst>
                  <a:ext uri="{0D108BD9-81ED-4DB2-BD59-A6C34878D82A}">
                    <a16:rowId xmlns:a16="http://schemas.microsoft.com/office/drawing/2014/main" val="10004"/>
                  </a:ext>
                </a:extLst>
              </a:tr>
              <a:tr h="585617">
                <a:tc>
                  <a:txBody>
                    <a:bodyPr/>
                    <a:lstStyle/>
                    <a:p>
                      <a:r>
                        <a:rPr lang="en-US" sz="2400" dirty="0"/>
                        <a:t>004</a:t>
                      </a:r>
                    </a:p>
                  </a:txBody>
                  <a:tcPr/>
                </a:tc>
                <a:tc>
                  <a:txBody>
                    <a:bodyPr/>
                    <a:lstStyle/>
                    <a:p>
                      <a:r>
                        <a:rPr lang="en-US" sz="2400" dirty="0"/>
                        <a:t>1000</a:t>
                      </a:r>
                    </a:p>
                  </a:txBody>
                  <a:tcPr/>
                </a:tc>
                <a:tc>
                  <a:txBody>
                    <a:bodyPr/>
                    <a:lstStyle/>
                    <a:p>
                      <a:r>
                        <a:rPr lang="en-US" sz="2400" dirty="0"/>
                        <a:t>3200</a:t>
                      </a:r>
                    </a:p>
                  </a:txBody>
                  <a:tcPr/>
                </a:tc>
                <a:tc>
                  <a:txBody>
                    <a:bodyPr/>
                    <a:lstStyle/>
                    <a:p>
                      <a:r>
                        <a:rPr lang="en-US" sz="2400" dirty="0"/>
                        <a:t>20,5</a:t>
                      </a:r>
                    </a:p>
                  </a:txBody>
                  <a:tcPr/>
                </a:tc>
                <a:tc>
                  <a:txBody>
                    <a:bodyPr/>
                    <a:lstStyle/>
                    <a:p>
                      <a:r>
                        <a:rPr lang="en-US" sz="2400" dirty="0"/>
                        <a:t>3200</a:t>
                      </a:r>
                    </a:p>
                  </a:txBody>
                  <a:tcPr/>
                </a:tc>
                <a:tc>
                  <a:txBody>
                    <a:bodyPr/>
                    <a:lstStyle/>
                    <a:p>
                      <a:r>
                        <a:rPr lang="en-US" sz="2400" dirty="0"/>
                        <a:t>1000</a:t>
                      </a:r>
                    </a:p>
                  </a:txBody>
                  <a:tcPr/>
                </a:tc>
                <a:tc>
                  <a:txBody>
                    <a:bodyPr/>
                    <a:lstStyle/>
                    <a:p>
                      <a:r>
                        <a:rPr lang="en-US" sz="2400" dirty="0"/>
                        <a:t>009</a:t>
                      </a:r>
                    </a:p>
                  </a:txBody>
                  <a:tcPr/>
                </a:tc>
                <a:extLst>
                  <a:ext uri="{0D108BD9-81ED-4DB2-BD59-A6C34878D82A}">
                    <a16:rowId xmlns:a16="http://schemas.microsoft.com/office/drawing/2014/main" val="10005"/>
                  </a:ext>
                </a:extLst>
              </a:tr>
              <a:tr h="585617">
                <a:tc>
                  <a:txBody>
                    <a:bodyPr/>
                    <a:lstStyle/>
                    <a:p>
                      <a:r>
                        <a:rPr lang="en-US" sz="2400" dirty="0"/>
                        <a:t>005</a:t>
                      </a:r>
                    </a:p>
                  </a:txBody>
                  <a:tcPr/>
                </a:tc>
                <a:tc>
                  <a:txBody>
                    <a:bodyPr/>
                    <a:lstStyle/>
                    <a:p>
                      <a:r>
                        <a:rPr lang="en-US" sz="2400" dirty="0"/>
                        <a:t>3000</a:t>
                      </a:r>
                    </a:p>
                  </a:txBody>
                  <a:tcPr/>
                </a:tc>
                <a:tc>
                  <a:txBody>
                    <a:bodyPr/>
                    <a:lstStyle/>
                    <a:p>
                      <a:r>
                        <a:rPr lang="en-US" sz="2400" dirty="0"/>
                        <a:t>6200</a:t>
                      </a:r>
                    </a:p>
                  </a:txBody>
                  <a:tcPr/>
                </a:tc>
                <a:tc>
                  <a:txBody>
                    <a:bodyPr/>
                    <a:lstStyle/>
                    <a:p>
                      <a:r>
                        <a:rPr lang="en-US" sz="2400" dirty="0"/>
                        <a:t>20,4</a:t>
                      </a:r>
                    </a:p>
                  </a:txBody>
                  <a:tcPr/>
                </a:tc>
                <a:tc>
                  <a:txBody>
                    <a:bodyPr/>
                    <a:lstStyle/>
                    <a:p>
                      <a:r>
                        <a:rPr lang="en-US" sz="2400" dirty="0"/>
                        <a:t>2200</a:t>
                      </a:r>
                    </a:p>
                  </a:txBody>
                  <a:tcPr/>
                </a:tc>
                <a:tc>
                  <a:txBody>
                    <a:bodyPr/>
                    <a:lstStyle/>
                    <a:p>
                      <a:r>
                        <a:rPr lang="en-US" sz="2400" dirty="0"/>
                        <a:t>700</a:t>
                      </a:r>
                    </a:p>
                  </a:txBody>
                  <a:tcPr/>
                </a:tc>
                <a:tc>
                  <a:txBody>
                    <a:bodyPr/>
                    <a:lstStyle/>
                    <a:p>
                      <a:r>
                        <a:rPr lang="en-US" sz="2400" dirty="0"/>
                        <a:t>008</a:t>
                      </a:r>
                    </a:p>
                  </a:txBody>
                  <a:tcPr/>
                </a:tc>
                <a:extLst>
                  <a:ext uri="{0D108BD9-81ED-4DB2-BD59-A6C34878D82A}">
                    <a16:rowId xmlns:a16="http://schemas.microsoft.com/office/drawing/2014/main" val="10006"/>
                  </a:ext>
                </a:extLst>
              </a:tr>
              <a:tr h="585617">
                <a:tc>
                  <a:txBody>
                    <a:bodyPr/>
                    <a:lstStyle/>
                    <a:p>
                      <a:r>
                        <a:rPr lang="en-US" sz="2400" dirty="0"/>
                        <a:t>006</a:t>
                      </a:r>
                    </a:p>
                  </a:txBody>
                  <a:tcPr/>
                </a:tc>
                <a:tc>
                  <a:txBody>
                    <a:bodyPr/>
                    <a:lstStyle/>
                    <a:p>
                      <a:r>
                        <a:rPr lang="en-US" sz="2400" dirty="0"/>
                        <a:t>2000</a:t>
                      </a:r>
                    </a:p>
                  </a:txBody>
                  <a:tcPr/>
                </a:tc>
                <a:tc>
                  <a:txBody>
                    <a:bodyPr/>
                    <a:lstStyle/>
                    <a:p>
                      <a:r>
                        <a:rPr lang="en-US" sz="2400" dirty="0"/>
                        <a:t>8200</a:t>
                      </a:r>
                    </a:p>
                  </a:txBody>
                  <a:tcPr/>
                </a:tc>
                <a:tc>
                  <a:txBody>
                    <a:bodyPr/>
                    <a:lstStyle/>
                    <a:p>
                      <a:r>
                        <a:rPr lang="en-US" sz="2400" dirty="0"/>
                        <a:t>20,3</a:t>
                      </a:r>
                    </a:p>
                  </a:txBody>
                  <a:tcPr/>
                </a:tc>
                <a:tc>
                  <a:txBody>
                    <a:bodyPr/>
                    <a:lstStyle/>
                    <a:p>
                      <a:r>
                        <a:rPr lang="en-US" sz="2400" dirty="0"/>
                        <a:t>1500</a:t>
                      </a:r>
                    </a:p>
                  </a:txBody>
                  <a:tcPr/>
                </a:tc>
                <a:tc>
                  <a:txBody>
                    <a:bodyPr/>
                    <a:lstStyle/>
                    <a:p>
                      <a:r>
                        <a:rPr lang="en-US" sz="2400" dirty="0"/>
                        <a:t>1500</a:t>
                      </a:r>
                    </a:p>
                  </a:txBody>
                  <a:tcPr/>
                </a:tc>
                <a:tc>
                  <a:txBody>
                    <a:bodyPr/>
                    <a:lstStyle/>
                    <a:p>
                      <a:r>
                        <a:rPr lang="en-US" sz="2400" dirty="0"/>
                        <a:t>007</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9156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Đấu</a:t>
            </a:r>
            <a:r>
              <a:rPr lang="en-US" dirty="0"/>
              <a:t> </a:t>
            </a:r>
            <a:r>
              <a:rPr lang="en-US" dirty="0" err="1"/>
              <a:t>giá</a:t>
            </a:r>
            <a:r>
              <a:rPr lang="en-US" dirty="0"/>
              <a:t> </a:t>
            </a:r>
            <a:r>
              <a:rPr lang="en-US" dirty="0" err="1"/>
              <a:t>lệnh</a:t>
            </a:r>
            <a:endParaRPr lang="en-US" dirty="0"/>
          </a:p>
        </p:txBody>
      </p:sp>
      <p:sp>
        <p:nvSpPr>
          <p:cNvPr id="3" name="Content Placeholder 2"/>
          <p:cNvSpPr>
            <a:spLocks noGrp="1"/>
          </p:cNvSpPr>
          <p:nvPr>
            <p:ph idx="1"/>
          </p:nvPr>
        </p:nvSpPr>
        <p:spPr/>
        <p:txBody>
          <a:bodyPr/>
          <a:lstStyle/>
          <a:p>
            <a:pPr algn="just"/>
            <a:r>
              <a:rPr lang="en-US" b="0" dirty="0"/>
              <a:t>Các </a:t>
            </a:r>
            <a:r>
              <a:rPr lang="en-US" b="0" dirty="0" err="1"/>
              <a:t>lệnh</a:t>
            </a:r>
            <a:r>
              <a:rPr lang="en-US" b="0" dirty="0"/>
              <a:t> </a:t>
            </a:r>
            <a:r>
              <a:rPr lang="en-US" b="0" dirty="0" err="1"/>
              <a:t>mua</a:t>
            </a:r>
            <a:r>
              <a:rPr lang="en-US" b="0" dirty="0"/>
              <a:t> </a:t>
            </a:r>
            <a:r>
              <a:rPr lang="en-US" b="0" dirty="0" err="1"/>
              <a:t>và</a:t>
            </a:r>
            <a:r>
              <a:rPr lang="en-US" b="0" dirty="0"/>
              <a:t> </a:t>
            </a:r>
            <a:r>
              <a:rPr lang="en-US" b="0" dirty="0" err="1"/>
              <a:t>bán</a:t>
            </a:r>
            <a:r>
              <a:rPr lang="en-US" b="0" dirty="0"/>
              <a:t> </a:t>
            </a:r>
            <a:r>
              <a:rPr lang="en-US" b="0" dirty="0" err="1"/>
              <a:t>được</a:t>
            </a:r>
            <a:r>
              <a:rPr lang="en-US" b="0" dirty="0"/>
              <a:t> </a:t>
            </a:r>
            <a:r>
              <a:rPr lang="en-US" b="0" dirty="0" err="1"/>
              <a:t>đấu</a:t>
            </a:r>
            <a:r>
              <a:rPr lang="en-US" b="0" dirty="0"/>
              <a:t> </a:t>
            </a:r>
            <a:r>
              <a:rPr lang="en-US" b="0" dirty="0" err="1"/>
              <a:t>giá</a:t>
            </a:r>
            <a:r>
              <a:rPr lang="en-US" b="0" dirty="0"/>
              <a:t> </a:t>
            </a:r>
            <a:r>
              <a:rPr lang="en-US" b="0" dirty="0" err="1"/>
              <a:t>theo</a:t>
            </a:r>
            <a:r>
              <a:rPr lang="en-US" b="0" dirty="0"/>
              <a:t> </a:t>
            </a:r>
            <a:r>
              <a:rPr lang="en-US" b="0" dirty="0" err="1"/>
              <a:t>nguyên</a:t>
            </a:r>
            <a:r>
              <a:rPr lang="en-US" b="0" dirty="0"/>
              <a:t> </a:t>
            </a:r>
            <a:r>
              <a:rPr lang="en-US" b="0" dirty="0" err="1"/>
              <a:t>tắc</a:t>
            </a:r>
            <a:r>
              <a:rPr lang="en-US" b="0" dirty="0"/>
              <a:t> </a:t>
            </a:r>
            <a:r>
              <a:rPr lang="en-US" b="0" dirty="0" err="1"/>
              <a:t>ai</a:t>
            </a:r>
            <a:r>
              <a:rPr lang="en-US" b="0" dirty="0"/>
              <a:t> </a:t>
            </a:r>
            <a:r>
              <a:rPr lang="en-US" b="0" dirty="0" err="1"/>
              <a:t>đặt</a:t>
            </a:r>
            <a:r>
              <a:rPr lang="en-US" b="0" dirty="0"/>
              <a:t> </a:t>
            </a:r>
            <a:r>
              <a:rPr lang="en-US" b="0" dirty="0" err="1"/>
              <a:t>giá</a:t>
            </a:r>
            <a:r>
              <a:rPr lang="en-US" b="0" dirty="0"/>
              <a:t> </a:t>
            </a:r>
            <a:r>
              <a:rPr lang="en-US" b="0" dirty="0" err="1"/>
              <a:t>cao</a:t>
            </a:r>
            <a:r>
              <a:rPr lang="en-US" b="0" dirty="0"/>
              <a:t> </a:t>
            </a:r>
            <a:r>
              <a:rPr lang="en-US" b="0" dirty="0" err="1"/>
              <a:t>hơn</a:t>
            </a:r>
            <a:r>
              <a:rPr lang="en-US" b="0" dirty="0"/>
              <a:t> </a:t>
            </a:r>
            <a:r>
              <a:rPr lang="en-US" b="0" dirty="0" err="1"/>
              <a:t>sẽ</a:t>
            </a:r>
            <a:r>
              <a:rPr lang="en-US" b="0" dirty="0"/>
              <a:t> </a:t>
            </a:r>
            <a:r>
              <a:rPr lang="en-US" b="0" dirty="0" err="1"/>
              <a:t>được</a:t>
            </a:r>
            <a:r>
              <a:rPr lang="en-US" b="0" dirty="0"/>
              <a:t> </a:t>
            </a:r>
            <a:r>
              <a:rPr lang="en-US" b="0" dirty="0" err="1"/>
              <a:t>mua</a:t>
            </a:r>
            <a:r>
              <a:rPr lang="en-US" b="0" dirty="0"/>
              <a:t> </a:t>
            </a:r>
            <a:r>
              <a:rPr lang="en-US" b="0" dirty="0" err="1"/>
              <a:t>giá</a:t>
            </a:r>
            <a:r>
              <a:rPr lang="en-US" b="0" dirty="0"/>
              <a:t> </a:t>
            </a:r>
            <a:r>
              <a:rPr lang="en-US" b="0" dirty="0" err="1"/>
              <a:t>thấp</a:t>
            </a:r>
            <a:r>
              <a:rPr lang="en-US" b="0" dirty="0"/>
              <a:t> </a:t>
            </a:r>
            <a:r>
              <a:rPr lang="en-US" b="0" dirty="0" err="1"/>
              <a:t>hơn</a:t>
            </a:r>
            <a:r>
              <a:rPr lang="en-US" b="0" dirty="0"/>
              <a:t> </a:t>
            </a:r>
            <a:r>
              <a:rPr lang="en-US" b="0" dirty="0" err="1"/>
              <a:t>sẽ</a:t>
            </a:r>
            <a:r>
              <a:rPr lang="en-US" b="0" dirty="0"/>
              <a:t> </a:t>
            </a:r>
            <a:r>
              <a:rPr lang="en-US" b="0" dirty="0" err="1"/>
              <a:t>được</a:t>
            </a:r>
            <a:r>
              <a:rPr lang="en-US" b="0" dirty="0"/>
              <a:t> </a:t>
            </a:r>
            <a:r>
              <a:rPr lang="en-US" b="0" dirty="0" err="1"/>
              <a:t>bán</a:t>
            </a:r>
            <a:r>
              <a:rPr lang="en-US" b="0" dirty="0"/>
              <a:t>.</a:t>
            </a:r>
          </a:p>
          <a:p>
            <a:pPr algn="just"/>
            <a:r>
              <a:rPr lang="en-US" b="0" dirty="0"/>
              <a:t>Giá </a:t>
            </a:r>
            <a:r>
              <a:rPr lang="en-US" b="0" dirty="0" err="1"/>
              <a:t>khớp</a:t>
            </a:r>
            <a:r>
              <a:rPr lang="en-US" b="0" dirty="0"/>
              <a:t> </a:t>
            </a:r>
            <a:r>
              <a:rPr lang="en-US" b="0" dirty="0" err="1"/>
              <a:t>lệnh</a:t>
            </a:r>
            <a:r>
              <a:rPr lang="en-US" b="0" dirty="0"/>
              <a:t> </a:t>
            </a:r>
            <a:r>
              <a:rPr lang="en-US" b="0" dirty="0" err="1"/>
              <a:t>được</a:t>
            </a:r>
            <a:r>
              <a:rPr lang="en-US" b="0" dirty="0"/>
              <a:t> </a:t>
            </a:r>
            <a:r>
              <a:rPr lang="en-US" b="0" dirty="0" err="1"/>
              <a:t>xác</a:t>
            </a:r>
            <a:r>
              <a:rPr lang="en-US" b="0" dirty="0"/>
              <a:t> </a:t>
            </a:r>
            <a:r>
              <a:rPr lang="en-US" b="0" dirty="0" err="1"/>
              <a:t>định</a:t>
            </a:r>
            <a:r>
              <a:rPr lang="en-US" b="0" dirty="0"/>
              <a:t> ở </a:t>
            </a:r>
            <a:r>
              <a:rPr lang="en-US" b="0" dirty="0" err="1"/>
              <a:t>mức</a:t>
            </a:r>
            <a:r>
              <a:rPr lang="en-US" b="0" dirty="0"/>
              <a:t> </a:t>
            </a:r>
            <a:r>
              <a:rPr lang="en-US" b="0" dirty="0" err="1"/>
              <a:t>giá</a:t>
            </a:r>
            <a:r>
              <a:rPr lang="en-US" b="0" dirty="0"/>
              <a:t> </a:t>
            </a:r>
            <a:r>
              <a:rPr lang="en-US" b="0" dirty="0" err="1"/>
              <a:t>tại</a:t>
            </a:r>
            <a:r>
              <a:rPr lang="en-US" b="0" dirty="0"/>
              <a:t> </a:t>
            </a:r>
            <a:r>
              <a:rPr lang="en-US" b="0" dirty="0" err="1"/>
              <a:t>đó</a:t>
            </a:r>
            <a:r>
              <a:rPr lang="en-US" b="0" dirty="0"/>
              <a:t> </a:t>
            </a:r>
            <a:r>
              <a:rPr lang="en-US" b="0" dirty="0" err="1"/>
              <a:t>chênh</a:t>
            </a:r>
            <a:r>
              <a:rPr lang="en-US" b="0" dirty="0"/>
              <a:t> </a:t>
            </a:r>
            <a:r>
              <a:rPr lang="en-US" b="0" dirty="0" err="1"/>
              <a:t>lệch</a:t>
            </a:r>
            <a:r>
              <a:rPr lang="en-US" b="0" dirty="0"/>
              <a:t> </a:t>
            </a:r>
            <a:r>
              <a:rPr lang="en-US" b="0" dirty="0" err="1"/>
              <a:t>giữa</a:t>
            </a:r>
            <a:r>
              <a:rPr lang="en-US" b="0" dirty="0"/>
              <a:t> </a:t>
            </a:r>
            <a:r>
              <a:rPr lang="en-US" b="0" dirty="0" err="1"/>
              <a:t>khối</a:t>
            </a:r>
            <a:r>
              <a:rPr lang="en-US" b="0" dirty="0"/>
              <a:t> </a:t>
            </a:r>
            <a:r>
              <a:rPr lang="en-US" b="0" dirty="0" err="1"/>
              <a:t>lượng</a:t>
            </a:r>
            <a:r>
              <a:rPr lang="en-US" b="0" dirty="0"/>
              <a:t> </a:t>
            </a:r>
            <a:r>
              <a:rPr lang="en-US" b="0" dirty="0" err="1"/>
              <a:t>mua</a:t>
            </a:r>
            <a:r>
              <a:rPr lang="en-US" b="0" dirty="0"/>
              <a:t> </a:t>
            </a:r>
            <a:r>
              <a:rPr lang="en-US" b="0" dirty="0" err="1"/>
              <a:t>và</a:t>
            </a:r>
            <a:r>
              <a:rPr lang="en-US" b="0" dirty="0"/>
              <a:t> </a:t>
            </a:r>
            <a:r>
              <a:rPr lang="en-US" b="0" dirty="0" err="1"/>
              <a:t>bán</a:t>
            </a:r>
            <a:r>
              <a:rPr lang="en-US" b="0" dirty="0"/>
              <a:t> là </a:t>
            </a:r>
            <a:r>
              <a:rPr lang="en-US" b="0" dirty="0" err="1"/>
              <a:t>thấp</a:t>
            </a:r>
            <a:r>
              <a:rPr lang="en-US" b="0" dirty="0"/>
              <a:t> </a:t>
            </a:r>
            <a:r>
              <a:rPr lang="en-US" b="0" dirty="0" err="1"/>
              <a:t>nhất</a:t>
            </a:r>
            <a:r>
              <a:rPr lang="en-US" b="0" dirty="0"/>
              <a:t>.</a:t>
            </a:r>
          </a:p>
          <a:p>
            <a:r>
              <a:rPr lang="en-US" dirty="0"/>
              <a:t>Kết </a:t>
            </a:r>
            <a:r>
              <a:rPr lang="en-US" dirty="0" err="1"/>
              <a:t>quả</a:t>
            </a:r>
            <a:r>
              <a:rPr lang="en-US" dirty="0"/>
              <a:t> </a:t>
            </a:r>
            <a:r>
              <a:rPr lang="en-US" dirty="0" err="1"/>
              <a:t>khớp</a:t>
            </a:r>
            <a:r>
              <a:rPr lang="en-US" dirty="0"/>
              <a:t> </a:t>
            </a:r>
            <a:r>
              <a:rPr lang="en-US" dirty="0" err="1"/>
              <a:t>lệnh</a:t>
            </a:r>
            <a:r>
              <a:rPr lang="en-US" dirty="0"/>
              <a:t>:</a:t>
            </a:r>
          </a:p>
          <a:p>
            <a:pPr algn="just">
              <a:buFont typeface="Arial" panose="020B0604020202020204" pitchFamily="34" charset="0"/>
              <a:buChar char="•"/>
            </a:pPr>
            <a:r>
              <a:rPr lang="en-US" b="0" dirty="0"/>
              <a:t>Giá </a:t>
            </a:r>
            <a:r>
              <a:rPr lang="en-US" b="0" dirty="0" err="1"/>
              <a:t>khớp</a:t>
            </a:r>
            <a:r>
              <a:rPr lang="en-US" b="0" dirty="0"/>
              <a:t>: 20,5; </a:t>
            </a:r>
            <a:r>
              <a:rPr lang="en-US" b="0" dirty="0" err="1"/>
              <a:t>Khối</a:t>
            </a:r>
            <a:r>
              <a:rPr lang="en-US" b="0" dirty="0"/>
              <a:t> </a:t>
            </a:r>
            <a:r>
              <a:rPr lang="en-US" b="0" dirty="0" err="1"/>
              <a:t>lượng</a:t>
            </a:r>
            <a:r>
              <a:rPr lang="en-US" b="0" dirty="0"/>
              <a:t> </a:t>
            </a:r>
            <a:r>
              <a:rPr lang="en-US" b="0" dirty="0" err="1"/>
              <a:t>thực</a:t>
            </a:r>
            <a:r>
              <a:rPr lang="en-US" b="0" dirty="0"/>
              <a:t> </a:t>
            </a:r>
            <a:r>
              <a:rPr lang="en-US" b="0" dirty="0" err="1"/>
              <a:t>hiện</a:t>
            </a:r>
            <a:r>
              <a:rPr lang="en-US" b="0" dirty="0"/>
              <a:t>: 3200 CP</a:t>
            </a:r>
          </a:p>
          <a:p>
            <a:pPr algn="just">
              <a:buFont typeface="Arial" panose="020B0604020202020204" pitchFamily="34" charset="0"/>
              <a:buChar char="•"/>
            </a:pPr>
            <a:r>
              <a:rPr lang="en-US" b="0" dirty="0"/>
              <a:t>Các </a:t>
            </a:r>
            <a:r>
              <a:rPr lang="en-US" b="0" dirty="0" err="1"/>
              <a:t>nhà</a:t>
            </a:r>
            <a:r>
              <a:rPr lang="en-US" b="0" dirty="0"/>
              <a:t> </a:t>
            </a:r>
            <a:r>
              <a:rPr lang="en-US" b="0" dirty="0" err="1"/>
              <a:t>môi</a:t>
            </a:r>
            <a:r>
              <a:rPr lang="en-US" b="0" dirty="0"/>
              <a:t> </a:t>
            </a:r>
            <a:r>
              <a:rPr lang="en-US" b="0" dirty="0" err="1"/>
              <a:t>giới</a:t>
            </a:r>
            <a:r>
              <a:rPr lang="en-US" b="0" dirty="0"/>
              <a:t> 001 – 004 </a:t>
            </a:r>
            <a:r>
              <a:rPr lang="en-US" b="0" dirty="0" err="1"/>
              <a:t>mua</a:t>
            </a:r>
            <a:r>
              <a:rPr lang="en-US" b="0" dirty="0"/>
              <a:t> </a:t>
            </a:r>
            <a:r>
              <a:rPr lang="en-US" b="0" dirty="0" err="1"/>
              <a:t>hết</a:t>
            </a:r>
            <a:r>
              <a:rPr lang="en-US" b="0" dirty="0"/>
              <a:t> KL </a:t>
            </a:r>
            <a:r>
              <a:rPr lang="en-US" b="0" dirty="0" err="1"/>
              <a:t>trên</a:t>
            </a:r>
            <a:r>
              <a:rPr lang="en-US" b="0" dirty="0"/>
              <a:t> </a:t>
            </a:r>
            <a:r>
              <a:rPr lang="en-US" b="0" dirty="0" err="1"/>
              <a:t>phiếu</a:t>
            </a:r>
            <a:r>
              <a:rPr lang="en-US" b="0" dirty="0"/>
              <a:t> </a:t>
            </a:r>
            <a:r>
              <a:rPr lang="en-US" b="0" dirty="0" err="1"/>
              <a:t>lệnh</a:t>
            </a:r>
            <a:r>
              <a:rPr lang="en-US" b="0" dirty="0"/>
              <a:t>; 007 – 009 </a:t>
            </a:r>
            <a:r>
              <a:rPr lang="en-US" b="0" dirty="0" err="1"/>
              <a:t>bán</a:t>
            </a:r>
            <a:r>
              <a:rPr lang="en-US" b="0" dirty="0"/>
              <a:t> </a:t>
            </a:r>
            <a:r>
              <a:rPr lang="en-US" b="0" dirty="0" err="1"/>
              <a:t>hết</a:t>
            </a:r>
            <a:r>
              <a:rPr lang="en-US" b="0" dirty="0"/>
              <a:t> KL </a:t>
            </a:r>
            <a:r>
              <a:rPr lang="en-US" b="0" dirty="0" err="1"/>
              <a:t>trên</a:t>
            </a:r>
            <a:r>
              <a:rPr lang="en-US" b="0" dirty="0"/>
              <a:t> </a:t>
            </a:r>
            <a:r>
              <a:rPr lang="en-US" b="0" dirty="0" err="1"/>
              <a:t>phiếu</a:t>
            </a:r>
            <a:r>
              <a:rPr lang="en-US" b="0" dirty="0"/>
              <a:t> </a:t>
            </a:r>
            <a:r>
              <a:rPr lang="en-US" b="0" dirty="0" err="1"/>
              <a:t>lệnh</a:t>
            </a:r>
            <a:endParaRPr lang="en-US" b="0" dirty="0"/>
          </a:p>
        </p:txBody>
      </p:sp>
    </p:spTree>
    <p:extLst>
      <p:ext uri="{BB962C8B-B14F-4D97-AF65-F5344CB8AC3E}">
        <p14:creationId xmlns:p14="http://schemas.microsoft.com/office/powerpoint/2010/main" val="180871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Khớp</a:t>
            </a:r>
            <a:r>
              <a:rPr lang="en-US" dirty="0"/>
              <a:t> </a:t>
            </a:r>
            <a:r>
              <a:rPr lang="en-US" dirty="0" err="1"/>
              <a:t>lệnh</a:t>
            </a:r>
            <a:r>
              <a:rPr lang="en-US" dirty="0"/>
              <a:t> </a:t>
            </a:r>
            <a:r>
              <a:rPr lang="en-US" dirty="0" err="1"/>
              <a:t>liên</a:t>
            </a:r>
            <a:r>
              <a:rPr lang="en-US" dirty="0"/>
              <a:t> </a:t>
            </a:r>
            <a:r>
              <a:rPr lang="en-US" dirty="0" err="1"/>
              <a:t>tục</a:t>
            </a:r>
            <a:endParaRPr lang="en-US" dirty="0"/>
          </a:p>
        </p:txBody>
      </p:sp>
      <p:sp>
        <p:nvSpPr>
          <p:cNvPr id="3" name="Content Placeholder 2"/>
          <p:cNvSpPr>
            <a:spLocks noGrp="1"/>
          </p:cNvSpPr>
          <p:nvPr>
            <p:ph idx="1"/>
          </p:nvPr>
        </p:nvSpPr>
        <p:spPr/>
        <p:txBody>
          <a:bodyPr/>
          <a:lstStyle/>
          <a:p>
            <a:pPr algn="just"/>
            <a:r>
              <a:rPr lang="en-US" b="0" dirty="0"/>
              <a:t>L</a:t>
            </a:r>
            <a:r>
              <a:rPr lang="vi-VN" b="0" dirty="0"/>
              <a:t>à lệnh sau khi được nhập vào hệ thống sẽ được so khớp và việc mua bán được hình thành ngay tức thì, tức là giá cả được xác định liên tục chứ không phải đưa lệnh vào rồi chờ đến một thời điểm nhất định nào đó hệ thống giao dịch mới khớp lệnh</a:t>
            </a:r>
            <a:r>
              <a:rPr lang="en-US" b="0" dirty="0"/>
              <a:t>.</a:t>
            </a:r>
          </a:p>
          <a:p>
            <a:pPr algn="just"/>
            <a:r>
              <a:rPr lang="en-US" b="0" dirty="0" err="1"/>
              <a:t>Ví</a:t>
            </a:r>
            <a:r>
              <a:rPr lang="en-US" b="0" dirty="0"/>
              <a:t> </a:t>
            </a:r>
            <a:r>
              <a:rPr lang="en-US" b="0" dirty="0" err="1"/>
              <a:t>dụ</a:t>
            </a:r>
            <a:r>
              <a:rPr lang="en-US" b="0" dirty="0"/>
              <a:t>: </a:t>
            </a:r>
            <a:r>
              <a:rPr lang="en-US" b="0" dirty="0" err="1"/>
              <a:t>vào</a:t>
            </a:r>
            <a:r>
              <a:rPr lang="en-US" b="0" dirty="0"/>
              <a:t> 1 </a:t>
            </a:r>
            <a:r>
              <a:rPr lang="en-US" b="0" dirty="0" err="1"/>
              <a:t>phiên</a:t>
            </a:r>
            <a:r>
              <a:rPr lang="en-US" b="0" dirty="0"/>
              <a:t> </a:t>
            </a:r>
            <a:r>
              <a:rPr lang="en-US" b="0" dirty="0" err="1"/>
              <a:t>giao</a:t>
            </a:r>
            <a:r>
              <a:rPr lang="en-US" b="0" dirty="0"/>
              <a:t> </a:t>
            </a:r>
            <a:r>
              <a:rPr lang="en-US" b="0" dirty="0" err="1"/>
              <a:t>dịch</a:t>
            </a:r>
            <a:r>
              <a:rPr lang="en-US" b="0" dirty="0"/>
              <a:t> </a:t>
            </a:r>
            <a:r>
              <a:rPr lang="en-US" b="0" dirty="0" err="1"/>
              <a:t>cổ</a:t>
            </a:r>
            <a:r>
              <a:rPr lang="en-US" b="0" dirty="0"/>
              <a:t> </a:t>
            </a:r>
            <a:r>
              <a:rPr lang="en-US" b="0" dirty="0" err="1"/>
              <a:t>phiếu</a:t>
            </a:r>
            <a:r>
              <a:rPr lang="en-US" b="0" dirty="0"/>
              <a:t> XYZ, SGDCK </a:t>
            </a:r>
            <a:r>
              <a:rPr lang="en-US" b="0" dirty="0" err="1"/>
              <a:t>nhận</a:t>
            </a:r>
            <a:r>
              <a:rPr lang="en-US" b="0" dirty="0"/>
              <a:t> </a:t>
            </a:r>
            <a:r>
              <a:rPr lang="en-US" b="0" dirty="0" err="1"/>
              <a:t>được</a:t>
            </a:r>
            <a:r>
              <a:rPr lang="en-US" b="0" dirty="0"/>
              <a:t> các </a:t>
            </a:r>
            <a:r>
              <a:rPr lang="en-US" b="0" dirty="0" err="1"/>
              <a:t>lệnh</a:t>
            </a:r>
            <a:r>
              <a:rPr lang="en-US" b="0" dirty="0"/>
              <a:t> </a:t>
            </a:r>
            <a:r>
              <a:rPr lang="en-US" b="0" dirty="0" err="1"/>
              <a:t>giới</a:t>
            </a:r>
            <a:r>
              <a:rPr lang="en-US" b="0" dirty="0"/>
              <a:t> </a:t>
            </a:r>
            <a:r>
              <a:rPr lang="en-US" b="0" dirty="0" err="1"/>
              <a:t>hạn</a:t>
            </a:r>
            <a:r>
              <a:rPr lang="en-US" b="0" dirty="0"/>
              <a:t> </a:t>
            </a:r>
            <a:r>
              <a:rPr lang="en-US" b="0" dirty="0" err="1"/>
              <a:t>mua</a:t>
            </a:r>
            <a:r>
              <a:rPr lang="en-US" b="0" dirty="0"/>
              <a:t> </a:t>
            </a:r>
            <a:r>
              <a:rPr lang="en-US" b="0" dirty="0" err="1"/>
              <a:t>và</a:t>
            </a:r>
            <a:r>
              <a:rPr lang="en-US" b="0" dirty="0"/>
              <a:t> </a:t>
            </a:r>
            <a:r>
              <a:rPr lang="en-US" b="0" dirty="0" err="1"/>
              <a:t>bán</a:t>
            </a:r>
            <a:r>
              <a:rPr lang="en-US" b="0" dirty="0"/>
              <a:t>  </a:t>
            </a:r>
            <a:r>
              <a:rPr lang="en-US" b="0" dirty="0" err="1"/>
              <a:t>với</a:t>
            </a:r>
            <a:r>
              <a:rPr lang="en-US" b="0" dirty="0"/>
              <a:t> </a:t>
            </a:r>
            <a:r>
              <a:rPr lang="en-US" b="0" dirty="0" err="1"/>
              <a:t>khối</a:t>
            </a:r>
            <a:r>
              <a:rPr lang="en-US" b="0" dirty="0"/>
              <a:t> </a:t>
            </a:r>
            <a:r>
              <a:rPr lang="en-US" b="0" dirty="0" err="1"/>
              <a:t>lượng</a:t>
            </a:r>
            <a:r>
              <a:rPr lang="en-US" b="0" dirty="0"/>
              <a:t> </a:t>
            </a:r>
            <a:r>
              <a:rPr lang="en-US" b="0" dirty="0" err="1"/>
              <a:t>và</a:t>
            </a:r>
            <a:r>
              <a:rPr lang="en-US" b="0" dirty="0"/>
              <a:t> </a:t>
            </a:r>
            <a:r>
              <a:rPr lang="en-US" b="0" dirty="0" err="1"/>
              <a:t>mức</a:t>
            </a:r>
            <a:r>
              <a:rPr lang="en-US" b="0" dirty="0"/>
              <a:t> </a:t>
            </a:r>
            <a:r>
              <a:rPr lang="en-US" b="0" dirty="0" err="1"/>
              <a:t>giá</a:t>
            </a:r>
            <a:r>
              <a:rPr lang="en-US" b="0" dirty="0"/>
              <a:t> </a:t>
            </a:r>
            <a:r>
              <a:rPr lang="en-US" b="0" dirty="0" err="1"/>
              <a:t>như</a:t>
            </a:r>
            <a:r>
              <a:rPr lang="en-US" b="0" dirty="0"/>
              <a:t> </a:t>
            </a:r>
            <a:r>
              <a:rPr lang="en-US" b="0" dirty="0" err="1"/>
              <a:t>sau</a:t>
            </a:r>
            <a:endParaRPr lang="en-US" dirty="0"/>
          </a:p>
        </p:txBody>
      </p:sp>
    </p:spTree>
    <p:extLst>
      <p:ext uri="{BB962C8B-B14F-4D97-AF65-F5344CB8AC3E}">
        <p14:creationId xmlns:p14="http://schemas.microsoft.com/office/powerpoint/2010/main" val="2922968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1970746"/>
              </p:ext>
            </p:extLst>
          </p:nvPr>
        </p:nvGraphicFramePr>
        <p:xfrm>
          <a:off x="458788" y="1058863"/>
          <a:ext cx="11342691" cy="5425440"/>
        </p:xfrm>
        <a:graphic>
          <a:graphicData uri="http://schemas.openxmlformats.org/drawingml/2006/table">
            <a:tbl>
              <a:tblPr firstRow="1" bandRow="1">
                <a:tableStyleId>{5C22544A-7EE6-4342-B048-85BDC9FD1C3A}</a:tableStyleId>
              </a:tblPr>
              <a:tblGrid>
                <a:gridCol w="1260299">
                  <a:extLst>
                    <a:ext uri="{9D8B030D-6E8A-4147-A177-3AD203B41FA5}">
                      <a16:colId xmlns:a16="http://schemas.microsoft.com/office/drawing/2014/main" val="20000"/>
                    </a:ext>
                  </a:extLst>
                </a:gridCol>
                <a:gridCol w="1260299">
                  <a:extLst>
                    <a:ext uri="{9D8B030D-6E8A-4147-A177-3AD203B41FA5}">
                      <a16:colId xmlns:a16="http://schemas.microsoft.com/office/drawing/2014/main" val="20001"/>
                    </a:ext>
                  </a:extLst>
                </a:gridCol>
                <a:gridCol w="1260299">
                  <a:extLst>
                    <a:ext uri="{9D8B030D-6E8A-4147-A177-3AD203B41FA5}">
                      <a16:colId xmlns:a16="http://schemas.microsoft.com/office/drawing/2014/main" val="20002"/>
                    </a:ext>
                  </a:extLst>
                </a:gridCol>
                <a:gridCol w="1260299">
                  <a:extLst>
                    <a:ext uri="{9D8B030D-6E8A-4147-A177-3AD203B41FA5}">
                      <a16:colId xmlns:a16="http://schemas.microsoft.com/office/drawing/2014/main" val="20003"/>
                    </a:ext>
                  </a:extLst>
                </a:gridCol>
                <a:gridCol w="1260299">
                  <a:extLst>
                    <a:ext uri="{9D8B030D-6E8A-4147-A177-3AD203B41FA5}">
                      <a16:colId xmlns:a16="http://schemas.microsoft.com/office/drawing/2014/main" val="20004"/>
                    </a:ext>
                  </a:extLst>
                </a:gridCol>
                <a:gridCol w="1260299">
                  <a:extLst>
                    <a:ext uri="{9D8B030D-6E8A-4147-A177-3AD203B41FA5}">
                      <a16:colId xmlns:a16="http://schemas.microsoft.com/office/drawing/2014/main" val="20005"/>
                    </a:ext>
                  </a:extLst>
                </a:gridCol>
                <a:gridCol w="1260299">
                  <a:extLst>
                    <a:ext uri="{9D8B030D-6E8A-4147-A177-3AD203B41FA5}">
                      <a16:colId xmlns:a16="http://schemas.microsoft.com/office/drawing/2014/main" val="20006"/>
                    </a:ext>
                  </a:extLst>
                </a:gridCol>
                <a:gridCol w="1260299">
                  <a:extLst>
                    <a:ext uri="{9D8B030D-6E8A-4147-A177-3AD203B41FA5}">
                      <a16:colId xmlns:a16="http://schemas.microsoft.com/office/drawing/2014/main" val="20007"/>
                    </a:ext>
                  </a:extLst>
                </a:gridCol>
                <a:gridCol w="1260299">
                  <a:extLst>
                    <a:ext uri="{9D8B030D-6E8A-4147-A177-3AD203B41FA5}">
                      <a16:colId xmlns:a16="http://schemas.microsoft.com/office/drawing/2014/main" val="20008"/>
                    </a:ext>
                  </a:extLst>
                </a:gridCol>
              </a:tblGrid>
              <a:tr h="370840">
                <a:tc gridSpan="4">
                  <a:txBody>
                    <a:bodyPr/>
                    <a:lstStyle/>
                    <a:p>
                      <a:pPr algn="ctr"/>
                      <a:r>
                        <a:rPr lang="en-US" b="1" dirty="0"/>
                        <a:t>MUA</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b="1" dirty="0"/>
                        <a:t>GIÁ</a:t>
                      </a:r>
                      <a:r>
                        <a:rPr lang="en-US" b="1" baseline="0" dirty="0"/>
                        <a:t> </a:t>
                      </a:r>
                    </a:p>
                    <a:p>
                      <a:pPr algn="ctr"/>
                      <a:r>
                        <a:rPr lang="en-US" b="1" baseline="0" dirty="0"/>
                        <a:t>(1000 đ)</a:t>
                      </a:r>
                      <a:endParaRPr lang="en-US" b="1" dirty="0"/>
                    </a:p>
                  </a:txBody>
                  <a:tcPr/>
                </a:tc>
                <a:tc gridSpan="4">
                  <a:txBody>
                    <a:bodyPr/>
                    <a:lstStyle/>
                    <a:p>
                      <a:pPr algn="ctr"/>
                      <a:r>
                        <a:rPr lang="en-US" b="1" dirty="0"/>
                        <a:t>BÁN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b="1" dirty="0" err="1"/>
                        <a:t>Môi</a:t>
                      </a:r>
                      <a:r>
                        <a:rPr lang="en-US" b="1" baseline="0" dirty="0"/>
                        <a:t> </a:t>
                      </a:r>
                      <a:r>
                        <a:rPr lang="en-US" b="1" baseline="0" dirty="0" err="1"/>
                        <a:t>giới</a:t>
                      </a:r>
                      <a:endParaRPr lang="en-US" b="1" dirty="0"/>
                    </a:p>
                  </a:txBody>
                  <a:tcPr/>
                </a:tc>
                <a:tc>
                  <a:txBody>
                    <a:bodyPr/>
                    <a:lstStyle/>
                    <a:p>
                      <a:pPr algn="ctr"/>
                      <a:r>
                        <a:rPr lang="en-US" b="1" dirty="0"/>
                        <a:t>KL</a:t>
                      </a:r>
                    </a:p>
                  </a:txBody>
                  <a:tcPr/>
                </a:tc>
                <a:tc>
                  <a:txBody>
                    <a:bodyPr/>
                    <a:lstStyle/>
                    <a:p>
                      <a:pPr algn="ctr"/>
                      <a:r>
                        <a:rPr lang="en-US" b="1" dirty="0" err="1"/>
                        <a:t>Loại</a:t>
                      </a:r>
                      <a:r>
                        <a:rPr lang="en-US" b="1" baseline="0" dirty="0"/>
                        <a:t> </a:t>
                      </a:r>
                      <a:r>
                        <a:rPr lang="en-US" b="1" baseline="0" dirty="0" err="1"/>
                        <a:t>lệnh</a:t>
                      </a:r>
                      <a:endParaRPr lang="en-US" b="1" dirty="0"/>
                    </a:p>
                  </a:txBody>
                  <a:tcPr/>
                </a:tc>
                <a:tc>
                  <a:txBody>
                    <a:bodyPr/>
                    <a:lstStyle/>
                    <a:p>
                      <a:pPr algn="ctr"/>
                      <a:r>
                        <a:rPr lang="en-US" b="1" dirty="0"/>
                        <a:t>Thời </a:t>
                      </a:r>
                      <a:r>
                        <a:rPr lang="en-US" b="1" dirty="0" err="1"/>
                        <a:t>gian</a:t>
                      </a:r>
                      <a:endParaRPr lang="en-US" b="1" dirty="0"/>
                    </a:p>
                  </a:txBody>
                  <a:tcPr/>
                </a:tc>
                <a:tc vMerge="1">
                  <a:txBody>
                    <a:bodyPr/>
                    <a:lstStyle/>
                    <a:p>
                      <a:endParaRPr lang="en-US" dirty="0"/>
                    </a:p>
                  </a:txBody>
                  <a:tcPr/>
                </a:tc>
                <a:tc>
                  <a:txBody>
                    <a:bodyPr/>
                    <a:lstStyle/>
                    <a:p>
                      <a:pPr algn="ctr"/>
                      <a:r>
                        <a:rPr lang="en-US" b="1" dirty="0"/>
                        <a:t>Thời </a:t>
                      </a:r>
                      <a:r>
                        <a:rPr lang="en-US" b="1" dirty="0" err="1"/>
                        <a:t>gian</a:t>
                      </a:r>
                      <a:endParaRPr lang="en-US" b="1" dirty="0"/>
                    </a:p>
                  </a:txBody>
                  <a:tcPr/>
                </a:tc>
                <a:tc>
                  <a:txBody>
                    <a:bodyPr/>
                    <a:lstStyle/>
                    <a:p>
                      <a:pPr algn="ctr"/>
                      <a:r>
                        <a:rPr lang="en-US" b="1" dirty="0" err="1"/>
                        <a:t>Loại</a:t>
                      </a:r>
                      <a:r>
                        <a:rPr lang="en-US" b="1" baseline="0" dirty="0"/>
                        <a:t> </a:t>
                      </a:r>
                      <a:r>
                        <a:rPr lang="en-US" b="1" baseline="0" dirty="0" err="1"/>
                        <a:t>lệnh</a:t>
                      </a:r>
                      <a:endParaRPr lang="en-US" b="1" dirty="0"/>
                    </a:p>
                  </a:txBody>
                  <a:tcPr/>
                </a:tc>
                <a:tc>
                  <a:txBody>
                    <a:bodyPr/>
                    <a:lstStyle/>
                    <a:p>
                      <a:pPr algn="ctr"/>
                      <a:r>
                        <a:rPr lang="en-US" b="1" dirty="0"/>
                        <a:t>KL</a:t>
                      </a:r>
                    </a:p>
                  </a:txBody>
                  <a:tcPr/>
                </a:tc>
                <a:tc>
                  <a:txBody>
                    <a:bodyPr/>
                    <a:lstStyle/>
                    <a:p>
                      <a:pPr algn="ctr"/>
                      <a:r>
                        <a:rPr lang="en-US" b="1" dirty="0" err="1"/>
                        <a:t>Môi</a:t>
                      </a:r>
                      <a:r>
                        <a:rPr lang="en-US" b="1" baseline="0" dirty="0"/>
                        <a:t> </a:t>
                      </a:r>
                      <a:r>
                        <a:rPr lang="en-US" b="1" baseline="0" dirty="0" err="1"/>
                        <a:t>giới</a:t>
                      </a:r>
                      <a:endParaRPr lang="en-US" b="1" dirty="0"/>
                    </a:p>
                  </a:txBody>
                  <a:tcPr/>
                </a:tc>
                <a:extLst>
                  <a:ext uri="{0D108BD9-81ED-4DB2-BD59-A6C34878D82A}">
                    <a16:rowId xmlns:a16="http://schemas.microsoft.com/office/drawing/2014/main" val="10001"/>
                  </a:ext>
                </a:extLst>
              </a:tr>
              <a:tr h="370840">
                <a:tc>
                  <a:txBody>
                    <a:bodyPr/>
                    <a:lstStyle/>
                    <a:p>
                      <a:pPr algn="ctr"/>
                      <a:r>
                        <a:rPr lang="en-US" dirty="0"/>
                        <a:t>001</a:t>
                      </a:r>
                    </a:p>
                  </a:txBody>
                  <a:tcPr/>
                </a:tc>
                <a:tc>
                  <a:txBody>
                    <a:bodyPr/>
                    <a:lstStyle/>
                    <a:p>
                      <a:pPr algn="ctr"/>
                      <a:r>
                        <a:rPr lang="en-US" dirty="0"/>
                        <a:t>200 CP</a:t>
                      </a:r>
                    </a:p>
                  </a:txBody>
                  <a:tcPr/>
                </a:tc>
                <a:tc>
                  <a:txBody>
                    <a:bodyPr/>
                    <a:lstStyle/>
                    <a:p>
                      <a:pPr algn="ctr"/>
                      <a:r>
                        <a:rPr lang="en-US" dirty="0"/>
                        <a:t>Trong </a:t>
                      </a:r>
                      <a:r>
                        <a:rPr lang="en-US" dirty="0" err="1"/>
                        <a:t>ngày</a:t>
                      </a:r>
                      <a:endParaRPr lang="en-US" dirty="0"/>
                    </a:p>
                  </a:txBody>
                  <a:tcPr/>
                </a:tc>
                <a:tc>
                  <a:txBody>
                    <a:bodyPr/>
                    <a:lstStyle/>
                    <a:p>
                      <a:pPr algn="ctr"/>
                      <a:r>
                        <a:rPr lang="en-US" dirty="0"/>
                        <a:t>9’35</a:t>
                      </a:r>
                    </a:p>
                  </a:txBody>
                  <a:tcPr/>
                </a:tc>
                <a:tc>
                  <a:txBody>
                    <a:bodyPr/>
                    <a:lstStyle/>
                    <a:p>
                      <a:pPr algn="ctr"/>
                      <a:r>
                        <a:rPr lang="en-US" b="1" dirty="0"/>
                        <a:t>10</a:t>
                      </a:r>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2"/>
                  </a:ext>
                </a:extLst>
              </a:tr>
              <a:tr h="370840">
                <a:tc>
                  <a:txBody>
                    <a:bodyPr/>
                    <a:lstStyle/>
                    <a:p>
                      <a:pPr algn="ctr"/>
                      <a:r>
                        <a:rPr lang="en-US" dirty="0"/>
                        <a:t>007</a:t>
                      </a:r>
                    </a:p>
                  </a:txBody>
                  <a:tcPr/>
                </a:tc>
                <a:tc>
                  <a:txBody>
                    <a:bodyPr/>
                    <a:lstStyle/>
                    <a:p>
                      <a:pPr algn="ctr"/>
                      <a:r>
                        <a:rPr lang="en-US" dirty="0"/>
                        <a:t>100 CP</a:t>
                      </a:r>
                    </a:p>
                  </a:txBody>
                  <a:tcPr/>
                </a:tc>
                <a:tc>
                  <a:txBody>
                    <a:bodyPr/>
                    <a:lstStyle/>
                    <a:p>
                      <a:pPr algn="ctr"/>
                      <a:r>
                        <a:rPr lang="en-US" dirty="0"/>
                        <a:t>Trong </a:t>
                      </a:r>
                      <a:r>
                        <a:rPr lang="en-US" dirty="0" err="1"/>
                        <a:t>ngày</a:t>
                      </a:r>
                      <a:endParaRPr lang="en-US" dirty="0"/>
                    </a:p>
                  </a:txBody>
                  <a:tcPr/>
                </a:tc>
                <a:tc>
                  <a:txBody>
                    <a:bodyPr/>
                    <a:lstStyle/>
                    <a:p>
                      <a:pPr algn="ctr"/>
                      <a:r>
                        <a:rPr lang="en-US" dirty="0"/>
                        <a:t>8’30</a:t>
                      </a:r>
                    </a:p>
                  </a:txBody>
                  <a:tcPr/>
                </a:tc>
                <a:tc>
                  <a:txBody>
                    <a:bodyPr/>
                    <a:lstStyle/>
                    <a:p>
                      <a:pPr algn="ctr"/>
                      <a:r>
                        <a:rPr lang="en-US" b="1" dirty="0"/>
                        <a:t>10.1</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3"/>
                  </a:ext>
                </a:extLst>
              </a:tr>
              <a:tr h="370840">
                <a:tc>
                  <a:txBody>
                    <a:bodyPr/>
                    <a:lstStyle/>
                    <a:p>
                      <a:pPr algn="ctr"/>
                      <a:r>
                        <a:rPr lang="en-US" dirty="0"/>
                        <a:t>003</a:t>
                      </a:r>
                    </a:p>
                  </a:txBody>
                  <a:tcPr/>
                </a:tc>
                <a:tc>
                  <a:txBody>
                    <a:bodyPr/>
                    <a:lstStyle/>
                    <a:p>
                      <a:pPr algn="ctr"/>
                      <a:r>
                        <a:rPr lang="en-US" dirty="0"/>
                        <a:t>200 CP</a:t>
                      </a:r>
                    </a:p>
                  </a:txBody>
                  <a:tcPr/>
                </a:tc>
                <a:tc>
                  <a:txBody>
                    <a:bodyPr/>
                    <a:lstStyle/>
                    <a:p>
                      <a:pPr algn="ctr"/>
                      <a:r>
                        <a:rPr lang="en-US" dirty="0" err="1"/>
                        <a:t>Thực</a:t>
                      </a:r>
                      <a:r>
                        <a:rPr lang="en-US" baseline="0" dirty="0"/>
                        <a:t> </a:t>
                      </a:r>
                      <a:r>
                        <a:rPr lang="en-US" baseline="0" dirty="0" err="1"/>
                        <a:t>hiện</a:t>
                      </a:r>
                      <a:r>
                        <a:rPr lang="en-US" baseline="0" dirty="0"/>
                        <a:t> </a:t>
                      </a:r>
                      <a:r>
                        <a:rPr lang="en-US" baseline="0" dirty="0" err="1"/>
                        <a:t>ngay</a:t>
                      </a:r>
                      <a:endParaRPr lang="en-US" dirty="0"/>
                    </a:p>
                  </a:txBody>
                  <a:tcPr/>
                </a:tc>
                <a:tc>
                  <a:txBody>
                    <a:bodyPr/>
                    <a:lstStyle/>
                    <a:p>
                      <a:pPr algn="ctr"/>
                      <a:r>
                        <a:rPr lang="en-US" dirty="0"/>
                        <a:t>8’40</a:t>
                      </a:r>
                    </a:p>
                  </a:txBody>
                  <a:tcPr/>
                </a:tc>
                <a:tc>
                  <a:txBody>
                    <a:bodyPr/>
                    <a:lstStyle/>
                    <a:p>
                      <a:pPr algn="ctr"/>
                      <a:r>
                        <a:rPr lang="en-US" b="1" dirty="0"/>
                        <a:t>10.2</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4"/>
                  </a:ext>
                </a:extLst>
              </a:tr>
              <a:tr h="370840">
                <a:tc>
                  <a:txBody>
                    <a:bodyPr/>
                    <a:lstStyle/>
                    <a:p>
                      <a:pPr algn="ctr"/>
                      <a:r>
                        <a:rPr lang="en-US" dirty="0"/>
                        <a:t>006</a:t>
                      </a:r>
                    </a:p>
                  </a:txBody>
                  <a:tcPr/>
                </a:tc>
                <a:tc>
                  <a:txBody>
                    <a:bodyPr/>
                    <a:lstStyle/>
                    <a:p>
                      <a:pPr algn="ctr"/>
                      <a:r>
                        <a:rPr lang="en-US" dirty="0"/>
                        <a:t>400 CP</a:t>
                      </a:r>
                    </a:p>
                  </a:txBody>
                  <a:tcPr/>
                </a:tc>
                <a:tc>
                  <a:txBody>
                    <a:bodyPr/>
                    <a:lstStyle/>
                    <a:p>
                      <a:pPr algn="ctr"/>
                      <a:r>
                        <a:rPr lang="en-US" dirty="0"/>
                        <a:t>Trong </a:t>
                      </a:r>
                      <a:r>
                        <a:rPr lang="en-US" dirty="0" err="1"/>
                        <a:t>ngày</a:t>
                      </a:r>
                      <a:endParaRPr lang="en-US" dirty="0"/>
                    </a:p>
                  </a:txBody>
                  <a:tcPr/>
                </a:tc>
                <a:tc>
                  <a:txBody>
                    <a:bodyPr/>
                    <a:lstStyle/>
                    <a:p>
                      <a:pPr algn="ctr"/>
                      <a:r>
                        <a:rPr lang="en-US" dirty="0"/>
                        <a:t>8’55</a:t>
                      </a:r>
                    </a:p>
                  </a:txBody>
                  <a:tcPr/>
                </a:tc>
                <a:tc>
                  <a:txBody>
                    <a:bodyPr/>
                    <a:lstStyle/>
                    <a:p>
                      <a:pPr algn="ctr"/>
                      <a:r>
                        <a:rPr lang="en-US" b="1" dirty="0"/>
                        <a:t>10.3</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5"/>
                  </a:ext>
                </a:extLst>
              </a:tr>
              <a:tr h="370840">
                <a:tc>
                  <a:txBody>
                    <a:bodyPr/>
                    <a:lstStyle/>
                    <a:p>
                      <a:pPr algn="ctr"/>
                      <a:r>
                        <a:rPr lang="en-US" dirty="0"/>
                        <a:t>005</a:t>
                      </a:r>
                    </a:p>
                  </a:txBody>
                  <a:tcPr/>
                </a:tc>
                <a:tc>
                  <a:txBody>
                    <a:bodyPr/>
                    <a:lstStyle/>
                    <a:p>
                      <a:pPr algn="ctr"/>
                      <a:r>
                        <a:rPr lang="en-US" dirty="0"/>
                        <a:t>500 CP</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t>Trong </a:t>
                      </a:r>
                      <a:r>
                        <a:rPr lang="en-US" dirty="0" err="1"/>
                        <a:t>ngày</a:t>
                      </a:r>
                      <a:endParaRPr lang="en-US" dirty="0"/>
                    </a:p>
                  </a:txBody>
                  <a:tcPr/>
                </a:tc>
                <a:tc>
                  <a:txBody>
                    <a:bodyPr/>
                    <a:lstStyle/>
                    <a:p>
                      <a:pPr algn="ctr"/>
                      <a:r>
                        <a:rPr lang="en-US" dirty="0"/>
                        <a:t>9’05</a:t>
                      </a:r>
                    </a:p>
                  </a:txBody>
                  <a:tcPr/>
                </a:tc>
                <a:tc>
                  <a:txBody>
                    <a:bodyPr/>
                    <a:lstStyle/>
                    <a:p>
                      <a:pPr algn="ctr"/>
                      <a:r>
                        <a:rPr lang="en-US" b="1" dirty="0"/>
                        <a:t>10.4</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6"/>
                  </a:ext>
                </a:extLst>
              </a:tr>
              <a:tr h="370840">
                <a:tc>
                  <a:txBody>
                    <a:bodyPr/>
                    <a:lstStyle/>
                    <a:p>
                      <a:pPr algn="ctr"/>
                      <a:r>
                        <a:rPr lang="en-US" dirty="0"/>
                        <a:t>010</a:t>
                      </a:r>
                    </a:p>
                  </a:txBody>
                  <a:tcPr/>
                </a:tc>
                <a:tc>
                  <a:txBody>
                    <a:bodyPr/>
                    <a:lstStyle/>
                    <a:p>
                      <a:pPr algn="ctr"/>
                      <a:r>
                        <a:rPr lang="en-US" dirty="0"/>
                        <a:t>500 CP</a:t>
                      </a:r>
                    </a:p>
                  </a:txBody>
                  <a:tcPr/>
                </a:tc>
                <a:tc>
                  <a:txBody>
                    <a:bodyPr/>
                    <a:lstStyle/>
                    <a:p>
                      <a:pPr algn="ctr"/>
                      <a:r>
                        <a:rPr lang="en-US" dirty="0" err="1"/>
                        <a:t>Thực</a:t>
                      </a:r>
                      <a:r>
                        <a:rPr lang="en-US" baseline="0" dirty="0"/>
                        <a:t> </a:t>
                      </a:r>
                      <a:r>
                        <a:rPr lang="en-US" baseline="0" dirty="0" err="1"/>
                        <a:t>hiện</a:t>
                      </a:r>
                      <a:r>
                        <a:rPr lang="en-US" baseline="0" dirty="0"/>
                        <a:t> </a:t>
                      </a:r>
                      <a:r>
                        <a:rPr lang="en-US" baseline="0" dirty="0" err="1"/>
                        <a:t>ngay</a:t>
                      </a:r>
                      <a:endParaRPr lang="en-US" dirty="0"/>
                    </a:p>
                  </a:txBody>
                  <a:tcPr/>
                </a:tc>
                <a:tc>
                  <a:txBody>
                    <a:bodyPr/>
                    <a:lstStyle/>
                    <a:p>
                      <a:pPr algn="ctr"/>
                      <a:r>
                        <a:rPr lang="en-US" dirty="0"/>
                        <a:t>10’15</a:t>
                      </a:r>
                    </a:p>
                  </a:txBody>
                  <a:tcPr/>
                </a:tc>
                <a:tc>
                  <a:txBody>
                    <a:bodyPr/>
                    <a:lstStyle/>
                    <a:p>
                      <a:pPr algn="ctr"/>
                      <a:r>
                        <a:rPr lang="en-US" b="1" dirty="0"/>
                        <a:t>10.5</a:t>
                      </a:r>
                    </a:p>
                  </a:txBody>
                  <a:tcPr/>
                </a:tc>
                <a:tc>
                  <a:txBody>
                    <a:bodyPr/>
                    <a:lstStyle/>
                    <a:p>
                      <a:pPr algn="ctr"/>
                      <a:r>
                        <a:rPr lang="en-US" dirty="0"/>
                        <a:t>9’15</a:t>
                      </a:r>
                    </a:p>
                  </a:txBody>
                  <a:tcPr/>
                </a:tc>
                <a:tc>
                  <a:txBody>
                    <a:bodyPr/>
                    <a:lstStyle/>
                    <a:p>
                      <a:pPr algn="ctr"/>
                      <a:r>
                        <a:rPr lang="en-US" dirty="0" err="1"/>
                        <a:t>Thực</a:t>
                      </a:r>
                      <a:r>
                        <a:rPr lang="en-US" baseline="0" dirty="0"/>
                        <a:t> </a:t>
                      </a:r>
                      <a:r>
                        <a:rPr lang="en-US" baseline="0" dirty="0" err="1"/>
                        <a:t>hiện</a:t>
                      </a:r>
                      <a:r>
                        <a:rPr lang="en-US" baseline="0" dirty="0"/>
                        <a:t> </a:t>
                      </a:r>
                      <a:r>
                        <a:rPr lang="en-US" baseline="0" dirty="0" err="1"/>
                        <a:t>ngay</a:t>
                      </a:r>
                      <a:endParaRPr lang="en-US" dirty="0"/>
                    </a:p>
                  </a:txBody>
                  <a:tcPr/>
                </a:tc>
                <a:tc>
                  <a:txBody>
                    <a:bodyPr/>
                    <a:lstStyle/>
                    <a:p>
                      <a:pPr algn="ctr"/>
                      <a:r>
                        <a:rPr lang="en-US" dirty="0"/>
                        <a:t>400 CP</a:t>
                      </a:r>
                    </a:p>
                  </a:txBody>
                  <a:tcPr/>
                </a:tc>
                <a:tc>
                  <a:txBody>
                    <a:bodyPr/>
                    <a:lstStyle/>
                    <a:p>
                      <a:pPr algn="ctr"/>
                      <a:r>
                        <a:rPr lang="en-US" dirty="0"/>
                        <a:t>012</a:t>
                      </a:r>
                    </a:p>
                  </a:txBody>
                  <a:tcPr/>
                </a:tc>
                <a:extLst>
                  <a:ext uri="{0D108BD9-81ED-4DB2-BD59-A6C34878D82A}">
                    <a16:rowId xmlns:a16="http://schemas.microsoft.com/office/drawing/2014/main" val="10007"/>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b="1" dirty="0"/>
                        <a:t>10.5</a:t>
                      </a:r>
                    </a:p>
                  </a:txBody>
                  <a:tcPr/>
                </a:tc>
                <a:tc>
                  <a:txBody>
                    <a:bodyPr/>
                    <a:lstStyle/>
                    <a:p>
                      <a:pPr algn="ctr"/>
                      <a:r>
                        <a:rPr lang="en-US" dirty="0"/>
                        <a:t>9’30</a:t>
                      </a:r>
                    </a:p>
                  </a:txBody>
                  <a:tcPr/>
                </a:tc>
                <a:tc>
                  <a:txBody>
                    <a:bodyPr/>
                    <a:lstStyle/>
                    <a:p>
                      <a:pPr algn="ctr"/>
                      <a:r>
                        <a:rPr lang="en-US"/>
                        <a:t>Thực</a:t>
                      </a:r>
                      <a:r>
                        <a:rPr lang="en-US" baseline="0"/>
                        <a:t> hiện ngay</a:t>
                      </a:r>
                      <a:endParaRPr lang="en-US" dirty="0"/>
                    </a:p>
                  </a:txBody>
                  <a:tcPr/>
                </a:tc>
                <a:tc>
                  <a:txBody>
                    <a:bodyPr/>
                    <a:lstStyle/>
                    <a:p>
                      <a:pPr algn="ctr"/>
                      <a:r>
                        <a:rPr lang="en-US" dirty="0"/>
                        <a:t>300 CP</a:t>
                      </a:r>
                    </a:p>
                  </a:txBody>
                  <a:tcPr/>
                </a:tc>
                <a:tc>
                  <a:txBody>
                    <a:bodyPr/>
                    <a:lstStyle/>
                    <a:p>
                      <a:pPr algn="ctr"/>
                      <a:r>
                        <a:rPr lang="en-US" dirty="0"/>
                        <a:t>018</a:t>
                      </a:r>
                    </a:p>
                  </a:txBody>
                  <a:tcPr/>
                </a:tc>
                <a:extLst>
                  <a:ext uri="{0D108BD9-81ED-4DB2-BD59-A6C34878D82A}">
                    <a16:rowId xmlns:a16="http://schemas.microsoft.com/office/drawing/2014/main" val="10008"/>
                  </a:ext>
                </a:extLst>
              </a:tr>
              <a:tr h="370840">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b="1" dirty="0"/>
                        <a:t>10.7</a:t>
                      </a:r>
                    </a:p>
                  </a:txBody>
                  <a:tcPr/>
                </a:tc>
                <a:tc>
                  <a:txBody>
                    <a:bodyPr/>
                    <a:lstStyle/>
                    <a:p>
                      <a:pPr algn="ctr"/>
                      <a:r>
                        <a:rPr lang="en-US" dirty="0"/>
                        <a:t>8’45</a:t>
                      </a:r>
                    </a:p>
                  </a:txBody>
                  <a:tcPr/>
                </a:tc>
                <a:tc>
                  <a:txBody>
                    <a:bodyPr/>
                    <a:lstStyle/>
                    <a:p>
                      <a:pPr algn="ctr"/>
                      <a:r>
                        <a:rPr lang="en-US"/>
                        <a:t>Thực</a:t>
                      </a:r>
                      <a:r>
                        <a:rPr lang="en-US" baseline="0"/>
                        <a:t> hiện ngay</a:t>
                      </a:r>
                      <a:endParaRPr lang="en-US" dirty="0"/>
                    </a:p>
                  </a:txBody>
                  <a:tcPr/>
                </a:tc>
                <a:tc>
                  <a:txBody>
                    <a:bodyPr/>
                    <a:lstStyle/>
                    <a:p>
                      <a:pPr algn="ctr"/>
                      <a:r>
                        <a:rPr lang="en-US" dirty="0"/>
                        <a:t>500 CP</a:t>
                      </a:r>
                    </a:p>
                  </a:txBody>
                  <a:tcPr/>
                </a:tc>
                <a:tc>
                  <a:txBody>
                    <a:bodyPr/>
                    <a:lstStyle/>
                    <a:p>
                      <a:pPr algn="ctr"/>
                      <a:r>
                        <a:rPr lang="en-US" dirty="0"/>
                        <a:t>027</a:t>
                      </a:r>
                    </a:p>
                  </a:txBody>
                  <a:tcPr/>
                </a:tc>
                <a:extLst>
                  <a:ext uri="{0D108BD9-81ED-4DB2-BD59-A6C34878D82A}">
                    <a16:rowId xmlns:a16="http://schemas.microsoft.com/office/drawing/2014/main" val="10009"/>
                  </a:ext>
                </a:extLst>
              </a:tr>
              <a:tr h="370840">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b="1" dirty="0"/>
                        <a:t>10.7</a:t>
                      </a:r>
                    </a:p>
                  </a:txBody>
                  <a:tcPr/>
                </a:tc>
                <a:tc>
                  <a:txBody>
                    <a:bodyPr/>
                    <a:lstStyle/>
                    <a:p>
                      <a:pPr algn="ctr"/>
                      <a:r>
                        <a:rPr lang="en-US" dirty="0"/>
                        <a:t>9’55</a:t>
                      </a:r>
                    </a:p>
                  </a:txBody>
                  <a:tcPr/>
                </a:tc>
                <a:tc>
                  <a:txBody>
                    <a:bodyPr/>
                    <a:lstStyle/>
                    <a:p>
                      <a:pPr algn="ctr"/>
                      <a:r>
                        <a:rPr lang="en-US" dirty="0" err="1"/>
                        <a:t>Thực</a:t>
                      </a:r>
                      <a:r>
                        <a:rPr lang="en-US" baseline="0" dirty="0"/>
                        <a:t> </a:t>
                      </a:r>
                      <a:r>
                        <a:rPr lang="en-US" baseline="0" dirty="0" err="1"/>
                        <a:t>hiện</a:t>
                      </a:r>
                      <a:r>
                        <a:rPr lang="en-US" baseline="0" dirty="0"/>
                        <a:t> </a:t>
                      </a:r>
                      <a:r>
                        <a:rPr lang="en-US" baseline="0" dirty="0" err="1"/>
                        <a:t>ngay</a:t>
                      </a:r>
                      <a:endParaRPr lang="en-US" dirty="0"/>
                    </a:p>
                  </a:txBody>
                  <a:tcPr/>
                </a:tc>
                <a:tc>
                  <a:txBody>
                    <a:bodyPr/>
                    <a:lstStyle/>
                    <a:p>
                      <a:pPr algn="ctr"/>
                      <a:r>
                        <a:rPr lang="en-US" dirty="0"/>
                        <a:t>400 CP</a:t>
                      </a:r>
                    </a:p>
                  </a:txBody>
                  <a:tcPr/>
                </a:tc>
                <a:tc>
                  <a:txBody>
                    <a:bodyPr/>
                    <a:lstStyle/>
                    <a:p>
                      <a:pPr algn="ctr"/>
                      <a:r>
                        <a:rPr lang="en-US" dirty="0"/>
                        <a:t>205</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5771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Kết </a:t>
            </a:r>
            <a:r>
              <a:rPr lang="en-US" dirty="0" err="1"/>
              <a:t>quả</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en-US" b="0" dirty="0"/>
              <a:t>Giá </a:t>
            </a:r>
            <a:r>
              <a:rPr lang="en-US" b="0" dirty="0" err="1"/>
              <a:t>khớp</a:t>
            </a:r>
            <a:r>
              <a:rPr lang="en-US" b="0" dirty="0"/>
              <a:t>: 10.5</a:t>
            </a:r>
          </a:p>
          <a:p>
            <a:pPr algn="just"/>
            <a:r>
              <a:rPr lang="en-US" b="0" dirty="0" err="1"/>
              <a:t>Khối</a:t>
            </a:r>
            <a:r>
              <a:rPr lang="en-US" b="0" dirty="0"/>
              <a:t> </a:t>
            </a:r>
            <a:r>
              <a:rPr lang="en-US" b="0" dirty="0" err="1"/>
              <a:t>lượng</a:t>
            </a:r>
            <a:r>
              <a:rPr lang="en-US" b="0" dirty="0"/>
              <a:t> </a:t>
            </a:r>
            <a:r>
              <a:rPr lang="en-US" b="0" dirty="0" err="1"/>
              <a:t>thực</a:t>
            </a:r>
            <a:r>
              <a:rPr lang="en-US" b="0" dirty="0"/>
              <a:t> </a:t>
            </a:r>
            <a:r>
              <a:rPr lang="en-US" b="0" dirty="0" err="1"/>
              <a:t>hiện</a:t>
            </a:r>
            <a:r>
              <a:rPr lang="en-US" b="0" dirty="0"/>
              <a:t>: 500 CP</a:t>
            </a:r>
          </a:p>
          <a:p>
            <a:pPr algn="just"/>
            <a:r>
              <a:rPr lang="en-US" b="0" dirty="0"/>
              <a:t>Nhà </a:t>
            </a:r>
            <a:r>
              <a:rPr lang="en-US" b="0" dirty="0" err="1"/>
              <a:t>môi</a:t>
            </a:r>
            <a:r>
              <a:rPr lang="en-US" b="0" dirty="0"/>
              <a:t> </a:t>
            </a:r>
            <a:r>
              <a:rPr lang="en-US" b="0" dirty="0" err="1"/>
              <a:t>giới</a:t>
            </a:r>
            <a:r>
              <a:rPr lang="en-US" b="0" dirty="0"/>
              <a:t>  010 </a:t>
            </a:r>
            <a:r>
              <a:rPr lang="en-US" b="0" dirty="0" err="1"/>
              <a:t>mua</a:t>
            </a:r>
            <a:r>
              <a:rPr lang="en-US" b="0" dirty="0"/>
              <a:t> </a:t>
            </a:r>
            <a:r>
              <a:rPr lang="en-US" b="0" dirty="0" err="1"/>
              <a:t>được</a:t>
            </a:r>
            <a:r>
              <a:rPr lang="en-US" b="0" dirty="0"/>
              <a:t> 500 CP</a:t>
            </a:r>
          </a:p>
          <a:p>
            <a:pPr algn="just"/>
            <a:r>
              <a:rPr lang="en-US" b="0" dirty="0"/>
              <a:t>Nhà </a:t>
            </a:r>
            <a:r>
              <a:rPr lang="en-US" b="0" dirty="0" err="1"/>
              <a:t>môi</a:t>
            </a:r>
            <a:r>
              <a:rPr lang="en-US" b="0" dirty="0"/>
              <a:t> </a:t>
            </a:r>
            <a:r>
              <a:rPr lang="en-US" b="0" dirty="0" err="1"/>
              <a:t>giới</a:t>
            </a:r>
            <a:r>
              <a:rPr lang="en-US" b="0" dirty="0"/>
              <a:t> 012 </a:t>
            </a:r>
            <a:r>
              <a:rPr lang="en-US" b="0" dirty="0" err="1"/>
              <a:t>bán</a:t>
            </a:r>
            <a:r>
              <a:rPr lang="en-US" b="0" dirty="0"/>
              <a:t> </a:t>
            </a:r>
            <a:r>
              <a:rPr lang="en-US" b="0" dirty="0" err="1"/>
              <a:t>được</a:t>
            </a:r>
            <a:r>
              <a:rPr lang="en-US" b="0" dirty="0"/>
              <a:t> 400 CP</a:t>
            </a:r>
          </a:p>
          <a:p>
            <a:pPr algn="just"/>
            <a:r>
              <a:rPr lang="en-US" b="0" dirty="0"/>
              <a:t>Nhà </a:t>
            </a:r>
            <a:r>
              <a:rPr lang="en-US" b="0" dirty="0" err="1"/>
              <a:t>môi</a:t>
            </a:r>
            <a:r>
              <a:rPr lang="en-US" b="0" dirty="0"/>
              <a:t> </a:t>
            </a:r>
            <a:r>
              <a:rPr lang="en-US" b="0" dirty="0" err="1"/>
              <a:t>giới</a:t>
            </a:r>
            <a:r>
              <a:rPr lang="en-US" b="0" dirty="0"/>
              <a:t> 018 </a:t>
            </a:r>
            <a:r>
              <a:rPr lang="en-US" b="0" dirty="0" err="1"/>
              <a:t>bán</a:t>
            </a:r>
            <a:r>
              <a:rPr lang="en-US" b="0" dirty="0"/>
              <a:t> </a:t>
            </a:r>
            <a:r>
              <a:rPr lang="en-US" b="0" dirty="0" err="1"/>
              <a:t>được</a:t>
            </a:r>
            <a:r>
              <a:rPr lang="en-US" b="0" dirty="0"/>
              <a:t> 100 CP </a:t>
            </a:r>
            <a:r>
              <a:rPr lang="en-US" b="0" dirty="0" err="1"/>
              <a:t>còn</a:t>
            </a:r>
            <a:r>
              <a:rPr lang="en-US" b="0" dirty="0"/>
              <a:t> 200 CP </a:t>
            </a:r>
            <a:r>
              <a:rPr lang="en-US" b="0" dirty="0" err="1"/>
              <a:t>được</a:t>
            </a:r>
            <a:r>
              <a:rPr lang="en-US" b="0" dirty="0"/>
              <a:t> </a:t>
            </a:r>
            <a:r>
              <a:rPr lang="en-US" b="0" dirty="0" err="1"/>
              <a:t>giao</a:t>
            </a:r>
            <a:r>
              <a:rPr lang="en-US" b="0" dirty="0"/>
              <a:t> </a:t>
            </a:r>
            <a:r>
              <a:rPr lang="en-US" b="0" dirty="0" err="1"/>
              <a:t>dịch</a:t>
            </a:r>
            <a:r>
              <a:rPr lang="en-US" b="0" dirty="0"/>
              <a:t> ở </a:t>
            </a:r>
            <a:r>
              <a:rPr lang="en-US" b="0" dirty="0" err="1"/>
              <a:t>lần</a:t>
            </a:r>
            <a:r>
              <a:rPr lang="en-US" b="0" dirty="0"/>
              <a:t> </a:t>
            </a:r>
            <a:r>
              <a:rPr lang="en-US" b="0" dirty="0" err="1"/>
              <a:t>khớp</a:t>
            </a:r>
            <a:r>
              <a:rPr lang="en-US" b="0" dirty="0"/>
              <a:t> </a:t>
            </a:r>
            <a:r>
              <a:rPr lang="en-US" b="0" dirty="0" err="1"/>
              <a:t>lệnh</a:t>
            </a:r>
            <a:r>
              <a:rPr lang="en-US" b="0" dirty="0"/>
              <a:t> </a:t>
            </a:r>
            <a:r>
              <a:rPr lang="en-US" b="0" dirty="0" err="1"/>
              <a:t>tiếp</a:t>
            </a:r>
            <a:r>
              <a:rPr lang="en-US" b="0" dirty="0"/>
              <a:t> </a:t>
            </a:r>
            <a:r>
              <a:rPr lang="en-US" b="0" dirty="0" err="1"/>
              <a:t>theo</a:t>
            </a:r>
            <a:endParaRPr lang="en-US" b="0" dirty="0"/>
          </a:p>
        </p:txBody>
      </p:sp>
    </p:spTree>
    <p:extLst>
      <p:ext uri="{BB962C8B-B14F-4D97-AF65-F5344CB8AC3E}">
        <p14:creationId xmlns:p14="http://schemas.microsoft.com/office/powerpoint/2010/main" val="3365167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Các </a:t>
            </a:r>
            <a:r>
              <a:rPr lang="en-US" dirty="0" err="1"/>
              <a:t>loại</a:t>
            </a:r>
            <a:r>
              <a:rPr lang="en-US" dirty="0"/>
              <a:t> </a:t>
            </a:r>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r>
              <a:rPr lang="en-US" dirty="0" err="1"/>
              <a:t>Lệnh</a:t>
            </a:r>
            <a:r>
              <a:rPr lang="en-US" dirty="0"/>
              <a:t> </a:t>
            </a:r>
            <a:r>
              <a:rPr lang="en-US" dirty="0" err="1"/>
              <a:t>cơ</a:t>
            </a:r>
            <a:r>
              <a:rPr lang="en-US" dirty="0"/>
              <a:t> </a:t>
            </a:r>
            <a:r>
              <a:rPr lang="en-US" dirty="0" err="1"/>
              <a:t>bản</a:t>
            </a:r>
            <a:r>
              <a:rPr lang="en-US" dirty="0"/>
              <a:t>:</a:t>
            </a:r>
          </a:p>
          <a:p>
            <a:pPr>
              <a:buFont typeface="Arial" panose="020B0604020202020204" pitchFamily="34" charset="0"/>
              <a:buChar char="•"/>
            </a:pPr>
            <a:r>
              <a:rPr lang="en-US" b="0" dirty="0" err="1"/>
              <a:t>Lệnh</a:t>
            </a:r>
            <a:r>
              <a:rPr lang="en-US" b="0" dirty="0"/>
              <a:t> thị </a:t>
            </a:r>
            <a:r>
              <a:rPr lang="en-US" b="0" dirty="0" err="1"/>
              <a:t>trường</a:t>
            </a:r>
            <a:endParaRPr lang="en-US" b="0" dirty="0"/>
          </a:p>
          <a:p>
            <a:pPr>
              <a:buFont typeface="Arial" panose="020B0604020202020204" pitchFamily="34" charset="0"/>
              <a:buChar char="•"/>
            </a:pPr>
            <a:r>
              <a:rPr lang="en-US" b="0" dirty="0" err="1"/>
              <a:t>Lệnh</a:t>
            </a:r>
            <a:r>
              <a:rPr lang="en-US" b="0" dirty="0"/>
              <a:t> </a:t>
            </a:r>
            <a:r>
              <a:rPr lang="en-US" b="0" dirty="0" err="1"/>
              <a:t>giới</a:t>
            </a:r>
            <a:r>
              <a:rPr lang="en-US" b="0" dirty="0"/>
              <a:t> </a:t>
            </a:r>
            <a:r>
              <a:rPr lang="en-US" b="0" dirty="0" err="1"/>
              <a:t>hạn</a:t>
            </a:r>
            <a:endParaRPr lang="en-US" b="0" dirty="0"/>
          </a:p>
          <a:p>
            <a:pPr>
              <a:buFont typeface="Arial" panose="020B0604020202020204" pitchFamily="34" charset="0"/>
              <a:buChar char="•"/>
            </a:pPr>
            <a:r>
              <a:rPr lang="en-US" b="0" dirty="0" err="1"/>
              <a:t>Lệnh</a:t>
            </a:r>
            <a:r>
              <a:rPr lang="en-US" b="0" dirty="0"/>
              <a:t> </a:t>
            </a:r>
            <a:r>
              <a:rPr lang="en-US" b="0" dirty="0" err="1"/>
              <a:t>dừng</a:t>
            </a:r>
            <a:r>
              <a:rPr lang="en-US" b="0" dirty="0"/>
              <a:t> (</a:t>
            </a:r>
            <a:r>
              <a:rPr lang="en-US" b="0" dirty="0" err="1"/>
              <a:t>bán</a:t>
            </a:r>
            <a:r>
              <a:rPr lang="en-US" b="0" dirty="0"/>
              <a:t>, </a:t>
            </a:r>
            <a:r>
              <a:rPr lang="en-US" b="0" dirty="0" err="1"/>
              <a:t>mua</a:t>
            </a:r>
            <a:r>
              <a:rPr lang="en-US" b="0" dirty="0"/>
              <a:t>)</a:t>
            </a:r>
          </a:p>
          <a:p>
            <a:r>
              <a:rPr lang="en-US" dirty="0" err="1"/>
              <a:t>Định</a:t>
            </a:r>
            <a:r>
              <a:rPr lang="en-US" dirty="0"/>
              <a:t> </a:t>
            </a:r>
            <a:r>
              <a:rPr lang="en-US" dirty="0" err="1"/>
              <a:t>lệnh</a:t>
            </a:r>
            <a:r>
              <a:rPr lang="en-US" dirty="0"/>
              <a:t> </a:t>
            </a:r>
            <a:r>
              <a:rPr lang="en-US" dirty="0" err="1"/>
              <a:t>chuẩn</a:t>
            </a:r>
            <a:endParaRPr lang="en-US" dirty="0"/>
          </a:p>
          <a:p>
            <a:pPr>
              <a:buFont typeface="Arial" panose="020B0604020202020204" pitchFamily="34" charset="0"/>
              <a:buChar char="•"/>
            </a:pPr>
            <a:r>
              <a:rPr lang="en-US" b="0" dirty="0" err="1"/>
              <a:t>Lệnh</a:t>
            </a:r>
            <a:r>
              <a:rPr lang="en-US" b="0" dirty="0"/>
              <a:t> </a:t>
            </a:r>
            <a:r>
              <a:rPr lang="en-US" b="0" dirty="0" err="1"/>
              <a:t>có</a:t>
            </a:r>
            <a:r>
              <a:rPr lang="en-US" b="0" dirty="0"/>
              <a:t> </a:t>
            </a:r>
            <a:r>
              <a:rPr lang="en-US" b="0" dirty="0" err="1"/>
              <a:t>giá</a:t>
            </a:r>
            <a:r>
              <a:rPr lang="en-US" b="0" dirty="0"/>
              <a:t> </a:t>
            </a:r>
            <a:r>
              <a:rPr lang="en-US" b="0" dirty="0" err="1"/>
              <a:t>trị</a:t>
            </a:r>
            <a:r>
              <a:rPr lang="en-US" b="0" dirty="0"/>
              <a:t> </a:t>
            </a:r>
            <a:r>
              <a:rPr lang="en-US" b="0" dirty="0" err="1"/>
              <a:t>trong</a:t>
            </a:r>
            <a:r>
              <a:rPr lang="en-US" b="0" dirty="0"/>
              <a:t> </a:t>
            </a:r>
            <a:r>
              <a:rPr lang="en-US" b="0" dirty="0" err="1"/>
              <a:t>ngày</a:t>
            </a:r>
            <a:endParaRPr lang="en-US" b="0" dirty="0"/>
          </a:p>
          <a:p>
            <a:pPr>
              <a:buFont typeface="Arial" panose="020B0604020202020204" pitchFamily="34" charset="0"/>
              <a:buChar char="•"/>
            </a:pPr>
            <a:r>
              <a:rPr lang="en-US" b="0" dirty="0" err="1"/>
              <a:t>Lệnh</a:t>
            </a:r>
            <a:r>
              <a:rPr lang="en-US" b="0" dirty="0"/>
              <a:t> </a:t>
            </a:r>
            <a:r>
              <a:rPr lang="en-US" b="0" dirty="0" err="1"/>
              <a:t>có</a:t>
            </a:r>
            <a:r>
              <a:rPr lang="en-US" b="0" dirty="0"/>
              <a:t> </a:t>
            </a:r>
            <a:r>
              <a:rPr lang="en-US" b="0" dirty="0" err="1"/>
              <a:t>giá</a:t>
            </a:r>
            <a:r>
              <a:rPr lang="en-US" b="0" dirty="0"/>
              <a:t> </a:t>
            </a:r>
            <a:r>
              <a:rPr lang="en-US" b="0" dirty="0" err="1"/>
              <a:t>trị</a:t>
            </a:r>
            <a:r>
              <a:rPr lang="en-US" b="0" dirty="0"/>
              <a:t> </a:t>
            </a:r>
            <a:r>
              <a:rPr lang="en-US" b="0" dirty="0" err="1"/>
              <a:t>đến</a:t>
            </a:r>
            <a:r>
              <a:rPr lang="en-US" b="0" dirty="0"/>
              <a:t> </a:t>
            </a:r>
            <a:r>
              <a:rPr lang="en-US" b="0" dirty="0" err="1"/>
              <a:t>khi</a:t>
            </a:r>
            <a:r>
              <a:rPr lang="en-US" b="0" dirty="0"/>
              <a:t> </a:t>
            </a:r>
            <a:r>
              <a:rPr lang="en-US" b="0" dirty="0" err="1"/>
              <a:t>bị</a:t>
            </a:r>
            <a:r>
              <a:rPr lang="en-US" b="0" dirty="0"/>
              <a:t> </a:t>
            </a:r>
            <a:r>
              <a:rPr lang="en-US" b="0" dirty="0" err="1"/>
              <a:t>hủy</a:t>
            </a:r>
            <a:endParaRPr lang="en-US" b="0" dirty="0"/>
          </a:p>
          <a:p>
            <a:pPr>
              <a:buFont typeface="Arial" panose="020B0604020202020204" pitchFamily="34" charset="0"/>
              <a:buChar char="•"/>
            </a:pPr>
            <a:r>
              <a:rPr lang="en-US" b="0" dirty="0" err="1"/>
              <a:t>Lệnh</a:t>
            </a:r>
            <a:r>
              <a:rPr lang="en-US" b="0" dirty="0"/>
              <a:t> ATO, ATC</a:t>
            </a:r>
          </a:p>
          <a:p>
            <a:pPr>
              <a:buFont typeface="Wingdings" panose="05000000000000000000" pitchFamily="2" charset="2"/>
              <a:buChar char="Ø"/>
            </a:pPr>
            <a:endParaRPr lang="en-US" b="0" dirty="0"/>
          </a:p>
        </p:txBody>
      </p:sp>
    </p:spTree>
    <p:extLst>
      <p:ext uri="{BB962C8B-B14F-4D97-AF65-F5344CB8AC3E}">
        <p14:creationId xmlns:p14="http://schemas.microsoft.com/office/powerpoint/2010/main" val="191578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Thứ</a:t>
            </a:r>
            <a:r>
              <a:rPr lang="en-US" dirty="0"/>
              <a:t> </a:t>
            </a:r>
            <a:r>
              <a:rPr lang="en-US" dirty="0" err="1"/>
              <a:t>tự</a:t>
            </a:r>
            <a:r>
              <a:rPr lang="en-US" dirty="0"/>
              <a:t> </a:t>
            </a:r>
            <a:r>
              <a:rPr lang="en-US" dirty="0" err="1"/>
              <a:t>ưu</a:t>
            </a:r>
            <a:r>
              <a:rPr lang="en-US" dirty="0"/>
              <a:t> </a:t>
            </a:r>
            <a:r>
              <a:rPr lang="en-US" dirty="0" err="1"/>
              <a:t>tiên</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lệnh</a:t>
            </a:r>
            <a:endParaRPr lang="en-US" dirty="0"/>
          </a:p>
        </p:txBody>
      </p:sp>
      <p:sp>
        <p:nvSpPr>
          <p:cNvPr id="3" name="Content Placeholder 2"/>
          <p:cNvSpPr>
            <a:spLocks noGrp="1"/>
          </p:cNvSpPr>
          <p:nvPr>
            <p:ph idx="1"/>
          </p:nvPr>
        </p:nvSpPr>
        <p:spPr/>
        <p:txBody>
          <a:bodyPr/>
          <a:lstStyle/>
          <a:p>
            <a:r>
              <a:rPr lang="en-US" dirty="0"/>
              <a:t>Ưu </a:t>
            </a:r>
            <a:r>
              <a:rPr lang="en-US" dirty="0" err="1"/>
              <a:t>tiên</a:t>
            </a:r>
            <a:r>
              <a:rPr lang="en-US" dirty="0"/>
              <a:t> </a:t>
            </a:r>
            <a:r>
              <a:rPr lang="en-US" dirty="0" err="1"/>
              <a:t>về</a:t>
            </a:r>
            <a:r>
              <a:rPr lang="en-US" dirty="0"/>
              <a:t> </a:t>
            </a:r>
            <a:r>
              <a:rPr lang="en-US" dirty="0" err="1"/>
              <a:t>giá</a:t>
            </a:r>
            <a:r>
              <a:rPr lang="en-US" dirty="0"/>
              <a:t>: </a:t>
            </a:r>
            <a:r>
              <a:rPr lang="en-US" b="0" dirty="0"/>
              <a:t>Ưu </a:t>
            </a:r>
            <a:r>
              <a:rPr lang="en-US" b="0" dirty="0" err="1"/>
              <a:t>tiên</a:t>
            </a:r>
            <a:r>
              <a:rPr lang="en-US" b="0" dirty="0"/>
              <a:t> </a:t>
            </a:r>
            <a:r>
              <a:rPr lang="en-US" b="0" dirty="0" err="1"/>
              <a:t>giá</a:t>
            </a:r>
            <a:r>
              <a:rPr lang="en-US" b="0" dirty="0"/>
              <a:t> </a:t>
            </a:r>
            <a:r>
              <a:rPr lang="en-US" b="0" dirty="0" err="1"/>
              <a:t>mua</a:t>
            </a:r>
            <a:r>
              <a:rPr lang="en-US" b="0" dirty="0"/>
              <a:t> </a:t>
            </a:r>
            <a:r>
              <a:rPr lang="en-US" b="0" dirty="0" err="1"/>
              <a:t>cao</a:t>
            </a:r>
            <a:r>
              <a:rPr lang="en-US" b="0" dirty="0"/>
              <a:t> </a:t>
            </a:r>
            <a:r>
              <a:rPr lang="en-US" b="0" dirty="0" err="1"/>
              <a:t>và</a:t>
            </a:r>
            <a:r>
              <a:rPr lang="en-US" b="0" dirty="0"/>
              <a:t> </a:t>
            </a:r>
            <a:r>
              <a:rPr lang="en-US" b="0" dirty="0" err="1"/>
              <a:t>giá</a:t>
            </a:r>
            <a:r>
              <a:rPr lang="en-US" b="0" dirty="0"/>
              <a:t> </a:t>
            </a:r>
            <a:r>
              <a:rPr lang="en-US" b="0" dirty="0" err="1"/>
              <a:t>bán</a:t>
            </a:r>
            <a:r>
              <a:rPr lang="en-US" b="0" dirty="0"/>
              <a:t> </a:t>
            </a:r>
            <a:r>
              <a:rPr lang="en-US" b="0" dirty="0" err="1"/>
              <a:t>thấp</a:t>
            </a:r>
            <a:r>
              <a:rPr lang="en-US" b="0" dirty="0"/>
              <a:t> </a:t>
            </a:r>
            <a:r>
              <a:rPr lang="en-US" b="0" dirty="0" err="1"/>
              <a:t>hơn</a:t>
            </a:r>
            <a:r>
              <a:rPr lang="en-US" b="0" dirty="0"/>
              <a:t>.</a:t>
            </a:r>
          </a:p>
          <a:p>
            <a:pPr algn="just"/>
            <a:r>
              <a:rPr lang="en-US" dirty="0"/>
              <a:t>Ưu </a:t>
            </a:r>
            <a:r>
              <a:rPr lang="en-US" dirty="0" err="1"/>
              <a:t>tiên</a:t>
            </a:r>
            <a:r>
              <a:rPr lang="en-US" dirty="0"/>
              <a:t> </a:t>
            </a:r>
            <a:r>
              <a:rPr lang="en-US" dirty="0" err="1"/>
              <a:t>về</a:t>
            </a:r>
            <a:r>
              <a:rPr lang="en-US" dirty="0"/>
              <a:t> </a:t>
            </a:r>
            <a:r>
              <a:rPr lang="en-US" dirty="0" err="1"/>
              <a:t>thời</a:t>
            </a:r>
            <a:r>
              <a:rPr lang="en-US" dirty="0"/>
              <a:t> </a:t>
            </a:r>
            <a:r>
              <a:rPr lang="en-US" dirty="0" err="1"/>
              <a:t>gian</a:t>
            </a:r>
            <a:r>
              <a:rPr lang="en-US" dirty="0"/>
              <a:t>: </a:t>
            </a:r>
            <a:r>
              <a:rPr lang="en-US" b="0" dirty="0"/>
              <a:t>Các </a:t>
            </a:r>
            <a:r>
              <a:rPr lang="en-US" b="0" dirty="0" err="1"/>
              <a:t>lệnh</a:t>
            </a:r>
            <a:r>
              <a:rPr lang="en-US" b="0" dirty="0"/>
              <a:t> </a:t>
            </a:r>
            <a:r>
              <a:rPr lang="en-US" b="0" dirty="0" err="1"/>
              <a:t>đưa</a:t>
            </a:r>
            <a:r>
              <a:rPr lang="en-US" b="0" dirty="0"/>
              <a:t> </a:t>
            </a:r>
            <a:r>
              <a:rPr lang="en-US" b="0" dirty="0" err="1"/>
              <a:t>ra</a:t>
            </a:r>
            <a:r>
              <a:rPr lang="en-US" b="0" dirty="0"/>
              <a:t> </a:t>
            </a:r>
            <a:r>
              <a:rPr lang="en-US" b="0" dirty="0" err="1"/>
              <a:t>cùng</a:t>
            </a:r>
            <a:r>
              <a:rPr lang="en-US" b="0" dirty="0"/>
              <a:t> </a:t>
            </a:r>
            <a:r>
              <a:rPr lang="en-US" b="0" dirty="0" err="1"/>
              <a:t>mức</a:t>
            </a:r>
            <a:r>
              <a:rPr lang="en-US" b="0" dirty="0"/>
              <a:t> </a:t>
            </a:r>
            <a:r>
              <a:rPr lang="en-US" b="0" dirty="0" err="1"/>
              <a:t>giá</a:t>
            </a:r>
            <a:r>
              <a:rPr lang="en-US" b="0" dirty="0"/>
              <a:t>, </a:t>
            </a:r>
            <a:r>
              <a:rPr lang="en-US" b="0" dirty="0" err="1"/>
              <a:t>lệnh</a:t>
            </a:r>
            <a:r>
              <a:rPr lang="en-US" b="0" dirty="0"/>
              <a:t> </a:t>
            </a:r>
            <a:r>
              <a:rPr lang="en-US" b="0" dirty="0" err="1"/>
              <a:t>nào</a:t>
            </a:r>
            <a:r>
              <a:rPr lang="en-US" b="0" dirty="0"/>
              <a:t> </a:t>
            </a:r>
            <a:r>
              <a:rPr lang="en-US" b="0" dirty="0" err="1"/>
              <a:t>đưa</a:t>
            </a:r>
            <a:r>
              <a:rPr lang="en-US" b="0" dirty="0"/>
              <a:t> </a:t>
            </a:r>
            <a:r>
              <a:rPr lang="en-US" b="0" dirty="0" err="1"/>
              <a:t>trước</a:t>
            </a:r>
            <a:r>
              <a:rPr lang="en-US" b="0" dirty="0"/>
              <a:t> </a:t>
            </a:r>
            <a:r>
              <a:rPr lang="en-US" b="0" dirty="0" err="1"/>
              <a:t>sẽ</a:t>
            </a:r>
            <a:r>
              <a:rPr lang="en-US" b="0" dirty="0"/>
              <a:t> </a:t>
            </a:r>
            <a:r>
              <a:rPr lang="en-US" b="0" dirty="0" err="1"/>
              <a:t>thực</a:t>
            </a:r>
            <a:r>
              <a:rPr lang="en-US" b="0" dirty="0"/>
              <a:t> </a:t>
            </a:r>
            <a:r>
              <a:rPr lang="en-US" b="0" dirty="0" err="1"/>
              <a:t>hiện</a:t>
            </a:r>
            <a:r>
              <a:rPr lang="en-US" b="0" dirty="0"/>
              <a:t> </a:t>
            </a:r>
            <a:r>
              <a:rPr lang="en-US" b="0" dirty="0" err="1"/>
              <a:t>trước</a:t>
            </a:r>
            <a:endParaRPr lang="en-US" b="0" dirty="0"/>
          </a:p>
          <a:p>
            <a:pPr algn="just"/>
            <a:r>
              <a:rPr lang="en-US" dirty="0"/>
              <a:t>Ưu </a:t>
            </a:r>
            <a:r>
              <a:rPr lang="en-US" dirty="0" err="1"/>
              <a:t>tiên</a:t>
            </a:r>
            <a:r>
              <a:rPr lang="en-US" dirty="0"/>
              <a:t> </a:t>
            </a:r>
            <a:r>
              <a:rPr lang="en-US" dirty="0" err="1"/>
              <a:t>về</a:t>
            </a:r>
            <a:r>
              <a:rPr lang="en-US" dirty="0"/>
              <a:t> </a:t>
            </a:r>
            <a:r>
              <a:rPr lang="en-US" dirty="0" err="1"/>
              <a:t>khối</a:t>
            </a:r>
            <a:r>
              <a:rPr lang="en-US" dirty="0"/>
              <a:t> </a:t>
            </a:r>
            <a:r>
              <a:rPr lang="en-US" dirty="0" err="1"/>
              <a:t>lượng</a:t>
            </a:r>
            <a:r>
              <a:rPr lang="en-US" dirty="0"/>
              <a:t>: </a:t>
            </a:r>
            <a:r>
              <a:rPr lang="en-US" b="0" dirty="0"/>
              <a:t>Các </a:t>
            </a:r>
            <a:r>
              <a:rPr lang="en-US" b="0" dirty="0" err="1"/>
              <a:t>lệnh</a:t>
            </a:r>
            <a:r>
              <a:rPr lang="en-US" b="0" dirty="0"/>
              <a:t> </a:t>
            </a:r>
            <a:r>
              <a:rPr lang="en-US" b="0" dirty="0" err="1"/>
              <a:t>đưa</a:t>
            </a:r>
            <a:r>
              <a:rPr lang="en-US" b="0" dirty="0"/>
              <a:t> </a:t>
            </a:r>
            <a:r>
              <a:rPr lang="en-US" b="0" dirty="0" err="1"/>
              <a:t>ra</a:t>
            </a:r>
            <a:r>
              <a:rPr lang="en-US" b="0" dirty="0"/>
              <a:t> </a:t>
            </a:r>
            <a:r>
              <a:rPr lang="en-US" b="0" dirty="0" err="1"/>
              <a:t>cùng</a:t>
            </a:r>
            <a:r>
              <a:rPr lang="en-US" b="0" dirty="0"/>
              <a:t> </a:t>
            </a:r>
            <a:r>
              <a:rPr lang="en-US" b="0" dirty="0" err="1"/>
              <a:t>mức</a:t>
            </a:r>
            <a:r>
              <a:rPr lang="en-US" b="0" dirty="0"/>
              <a:t> </a:t>
            </a:r>
            <a:r>
              <a:rPr lang="en-US" b="0" dirty="0" err="1"/>
              <a:t>giá</a:t>
            </a:r>
            <a:r>
              <a:rPr lang="en-US" b="0" dirty="0"/>
              <a:t> </a:t>
            </a:r>
            <a:r>
              <a:rPr lang="en-US" b="0" dirty="0" err="1"/>
              <a:t>và</a:t>
            </a:r>
            <a:r>
              <a:rPr lang="en-US" b="0" dirty="0"/>
              <a:t> </a:t>
            </a:r>
            <a:r>
              <a:rPr lang="en-US" b="0" dirty="0" err="1"/>
              <a:t>thời</a:t>
            </a:r>
            <a:r>
              <a:rPr lang="en-US" b="0" dirty="0"/>
              <a:t> </a:t>
            </a:r>
            <a:r>
              <a:rPr lang="en-US" b="0" dirty="0" err="1"/>
              <a:t>gian</a:t>
            </a:r>
            <a:r>
              <a:rPr lang="en-US" b="0" dirty="0"/>
              <a:t> </a:t>
            </a:r>
            <a:r>
              <a:rPr lang="en-US" b="0" dirty="0" err="1"/>
              <a:t>thì</a:t>
            </a:r>
            <a:r>
              <a:rPr lang="en-US" b="0" dirty="0"/>
              <a:t> </a:t>
            </a:r>
            <a:r>
              <a:rPr lang="en-US" b="0" dirty="0" err="1"/>
              <a:t>sẽ</a:t>
            </a:r>
            <a:r>
              <a:rPr lang="en-US" b="0" dirty="0"/>
              <a:t> </a:t>
            </a:r>
            <a:r>
              <a:rPr lang="en-US" b="0" dirty="0" err="1"/>
              <a:t>xét</a:t>
            </a:r>
            <a:r>
              <a:rPr lang="en-US" b="0" dirty="0"/>
              <a:t> </a:t>
            </a:r>
            <a:r>
              <a:rPr lang="en-US" b="0" dirty="0" err="1"/>
              <a:t>đến</a:t>
            </a:r>
            <a:r>
              <a:rPr lang="en-US" b="0" dirty="0"/>
              <a:t> </a:t>
            </a:r>
            <a:r>
              <a:rPr lang="en-US" b="0" dirty="0" err="1"/>
              <a:t>khối</a:t>
            </a:r>
            <a:r>
              <a:rPr lang="en-US" b="0" dirty="0"/>
              <a:t> </a:t>
            </a:r>
            <a:r>
              <a:rPr lang="en-US" b="0" dirty="0" err="1"/>
              <a:t>lượng</a:t>
            </a:r>
            <a:r>
              <a:rPr lang="en-US" b="0" dirty="0"/>
              <a:t>. </a:t>
            </a:r>
            <a:r>
              <a:rPr lang="en-US" b="0" dirty="0" err="1"/>
              <a:t>Lệnh</a:t>
            </a:r>
            <a:r>
              <a:rPr lang="en-US" b="0" dirty="0"/>
              <a:t> </a:t>
            </a:r>
            <a:r>
              <a:rPr lang="en-US" b="0" dirty="0" err="1"/>
              <a:t>nào</a:t>
            </a:r>
            <a:r>
              <a:rPr lang="en-US" b="0" dirty="0"/>
              <a:t> </a:t>
            </a:r>
            <a:r>
              <a:rPr lang="en-US" b="0" dirty="0" err="1"/>
              <a:t>có</a:t>
            </a:r>
            <a:r>
              <a:rPr lang="en-US" b="0" dirty="0"/>
              <a:t> KL </a:t>
            </a:r>
            <a:r>
              <a:rPr lang="en-US" b="0" dirty="0" err="1"/>
              <a:t>lớn</a:t>
            </a:r>
            <a:r>
              <a:rPr lang="en-US" b="0" dirty="0"/>
              <a:t> </a:t>
            </a:r>
            <a:r>
              <a:rPr lang="en-US" b="0" dirty="0" err="1"/>
              <a:t>hơn</a:t>
            </a:r>
            <a:r>
              <a:rPr lang="en-US" b="0" dirty="0"/>
              <a:t> </a:t>
            </a:r>
            <a:r>
              <a:rPr lang="en-US" b="0" dirty="0" err="1"/>
              <a:t>sẽ</a:t>
            </a:r>
            <a:r>
              <a:rPr lang="en-US" b="0" dirty="0"/>
              <a:t> </a:t>
            </a:r>
            <a:r>
              <a:rPr lang="en-US" b="0" dirty="0" err="1"/>
              <a:t>được</a:t>
            </a:r>
            <a:r>
              <a:rPr lang="en-US" b="0" dirty="0"/>
              <a:t> </a:t>
            </a:r>
            <a:r>
              <a:rPr lang="en-US" b="0" dirty="0" err="1"/>
              <a:t>thực</a:t>
            </a:r>
            <a:r>
              <a:rPr lang="en-US" b="0" dirty="0"/>
              <a:t> </a:t>
            </a:r>
            <a:r>
              <a:rPr lang="en-US" b="0" dirty="0" err="1"/>
              <a:t>hiện</a:t>
            </a:r>
            <a:r>
              <a:rPr lang="en-US" b="0" dirty="0"/>
              <a:t> </a:t>
            </a:r>
            <a:r>
              <a:rPr lang="en-US" b="0" dirty="0" err="1"/>
              <a:t>trước</a:t>
            </a:r>
            <a:r>
              <a:rPr lang="en-US" b="0" dirty="0"/>
              <a:t>.</a:t>
            </a:r>
            <a:endParaRPr lang="en-US" dirty="0"/>
          </a:p>
        </p:txBody>
      </p:sp>
    </p:spTree>
    <p:extLst>
      <p:ext uri="{BB962C8B-B14F-4D97-AF65-F5344CB8AC3E}">
        <p14:creationId xmlns:p14="http://schemas.microsoft.com/office/powerpoint/2010/main" val="155159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Hướng </a:t>
            </a:r>
            <a:r>
              <a:rPr lang="en-US" dirty="0" err="1"/>
              <a:t>dẫn</a:t>
            </a:r>
            <a:r>
              <a:rPr lang="en-US" dirty="0"/>
              <a:t> </a:t>
            </a:r>
            <a:r>
              <a:rPr lang="en-US" dirty="0" err="1"/>
              <a:t>giao</a:t>
            </a:r>
            <a:r>
              <a:rPr lang="en-US" dirty="0"/>
              <a:t> </a:t>
            </a:r>
            <a:r>
              <a:rPr lang="en-US" dirty="0" err="1"/>
              <a:t>dịch</a:t>
            </a:r>
            <a:r>
              <a:rPr lang="en-US" dirty="0"/>
              <a:t> </a:t>
            </a:r>
            <a:r>
              <a:rPr lang="en-US" dirty="0" err="1"/>
              <a:t>trên</a:t>
            </a:r>
            <a:r>
              <a:rPr lang="en-US" dirty="0"/>
              <a:t> </a:t>
            </a:r>
            <a:r>
              <a:rPr lang="en-US" dirty="0" err="1"/>
              <a:t>sàn</a:t>
            </a:r>
            <a:r>
              <a:rPr lang="en-US" dirty="0"/>
              <a:t> HOSE</a:t>
            </a:r>
          </a:p>
        </p:txBody>
      </p:sp>
      <p:sp>
        <p:nvSpPr>
          <p:cNvPr id="3" name="Content Placeholder 2"/>
          <p:cNvSpPr>
            <a:spLocks noGrp="1"/>
          </p:cNvSpPr>
          <p:nvPr>
            <p:ph idx="1"/>
          </p:nvPr>
        </p:nvSpPr>
        <p:spPr/>
        <p:txBody>
          <a:bodyPr/>
          <a:lstStyle/>
          <a:p>
            <a:r>
              <a:rPr lang="en-US" dirty="0"/>
              <a:t>Thời </a:t>
            </a:r>
            <a:r>
              <a:rPr lang="en-US" dirty="0" err="1"/>
              <a:t>gian</a:t>
            </a:r>
            <a:r>
              <a:rPr lang="en-US" dirty="0"/>
              <a:t> </a:t>
            </a:r>
            <a:r>
              <a:rPr lang="en-US" dirty="0" err="1"/>
              <a:t>giao</a:t>
            </a:r>
            <a:r>
              <a:rPr lang="en-US" dirty="0"/>
              <a:t> </a:t>
            </a:r>
            <a:r>
              <a:rPr lang="en-US" dirty="0" err="1"/>
              <a:t>dịch</a:t>
            </a:r>
            <a:r>
              <a:rPr lang="en-US" dirty="0"/>
              <a:t>:</a:t>
            </a:r>
          </a:p>
          <a:p>
            <a:pPr marL="0" indent="0">
              <a:buNone/>
            </a:pPr>
            <a:endParaRPr lang="en-US" dirty="0"/>
          </a:p>
        </p:txBody>
      </p:sp>
      <p:pic>
        <p:nvPicPr>
          <p:cNvPr id="1028" name="Picture 4" descr="quydinhg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3206" y="1338531"/>
            <a:ext cx="8208026" cy="5305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530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Điều</a:t>
            </a:r>
            <a:r>
              <a:rPr lang="en-US" dirty="0"/>
              <a:t> </a:t>
            </a:r>
            <a:r>
              <a:rPr lang="en-US" dirty="0" err="1"/>
              <a:t>kiện</a:t>
            </a:r>
            <a:r>
              <a:rPr lang="en-US" dirty="0"/>
              <a:t> </a:t>
            </a:r>
            <a:r>
              <a:rPr lang="en-US" dirty="0" err="1"/>
              <a:t>niêm</a:t>
            </a:r>
            <a:r>
              <a:rPr lang="en-US" dirty="0"/>
              <a:t> </a:t>
            </a:r>
            <a:r>
              <a:rPr lang="en-US" dirty="0" err="1"/>
              <a:t>yết</a:t>
            </a:r>
            <a:r>
              <a:rPr lang="en-US" dirty="0"/>
              <a:t> </a:t>
            </a:r>
            <a:r>
              <a:rPr lang="en-US" dirty="0" err="1"/>
              <a:t>trên</a:t>
            </a:r>
            <a:r>
              <a:rPr lang="en-US" dirty="0"/>
              <a:t> </a:t>
            </a:r>
            <a:r>
              <a:rPr lang="en-US" dirty="0" err="1"/>
              <a:t>sàn</a:t>
            </a:r>
            <a:r>
              <a:rPr lang="en-US" dirty="0"/>
              <a:t> Hose</a:t>
            </a:r>
          </a:p>
        </p:txBody>
      </p:sp>
      <p:sp>
        <p:nvSpPr>
          <p:cNvPr id="3" name="Content Placeholder 2"/>
          <p:cNvSpPr>
            <a:spLocks noGrp="1"/>
          </p:cNvSpPr>
          <p:nvPr>
            <p:ph idx="1"/>
          </p:nvPr>
        </p:nvSpPr>
        <p:spPr/>
        <p:txBody>
          <a:bodyPr/>
          <a:lstStyle/>
          <a:p>
            <a:pPr lvl="0" algn="just"/>
            <a:r>
              <a:rPr lang="nl-NL" b="0" dirty="0"/>
              <a:t>Điều</a:t>
            </a:r>
            <a:r>
              <a:rPr lang="en-US" b="0" dirty="0"/>
              <a:t> </a:t>
            </a:r>
            <a:r>
              <a:rPr lang="en-US" b="0" dirty="0" err="1"/>
              <a:t>kiện</a:t>
            </a:r>
            <a:r>
              <a:rPr lang="en-US" b="0" dirty="0"/>
              <a:t> </a:t>
            </a:r>
            <a:r>
              <a:rPr lang="en-US" b="0" dirty="0" err="1"/>
              <a:t>niêm</a:t>
            </a:r>
            <a:r>
              <a:rPr lang="en-US" b="0" dirty="0"/>
              <a:t> </a:t>
            </a:r>
            <a:r>
              <a:rPr lang="en-US" b="0" dirty="0" err="1"/>
              <a:t>yết</a:t>
            </a:r>
            <a:r>
              <a:rPr lang="en-US" b="0" dirty="0"/>
              <a:t> </a:t>
            </a:r>
            <a:r>
              <a:rPr lang="en-US" b="0" dirty="0" err="1"/>
              <a:t>chứng</a:t>
            </a:r>
            <a:r>
              <a:rPr lang="en-US" b="0" dirty="0"/>
              <a:t> </a:t>
            </a:r>
            <a:r>
              <a:rPr lang="en-US" b="0" dirty="0" err="1"/>
              <a:t>khoán</a:t>
            </a:r>
            <a:r>
              <a:rPr lang="en-US" b="0" dirty="0"/>
              <a:t> (</a:t>
            </a:r>
            <a:r>
              <a:rPr lang="en-US" b="0" dirty="0" err="1"/>
              <a:t>ngoại</a:t>
            </a:r>
            <a:r>
              <a:rPr lang="en-US" b="0" dirty="0"/>
              <a:t> </a:t>
            </a:r>
            <a:r>
              <a:rPr lang="en-US" b="0" dirty="0" err="1"/>
              <a:t>trừ</a:t>
            </a:r>
            <a:r>
              <a:rPr lang="en-US" b="0" dirty="0"/>
              <a:t> </a:t>
            </a:r>
            <a:r>
              <a:rPr lang="en-US" b="0" dirty="0" err="1"/>
              <a:t>chứng</a:t>
            </a:r>
            <a:r>
              <a:rPr lang="en-US" b="0" dirty="0"/>
              <a:t> </a:t>
            </a:r>
            <a:r>
              <a:rPr lang="en-US" b="0" dirty="0" err="1"/>
              <a:t>chỉ</a:t>
            </a:r>
            <a:r>
              <a:rPr lang="en-US" b="0" dirty="0"/>
              <a:t> </a:t>
            </a:r>
            <a:r>
              <a:rPr lang="en-US" b="0" dirty="0" err="1"/>
              <a:t>quỹ</a:t>
            </a:r>
            <a:r>
              <a:rPr lang="en-US" b="0" dirty="0"/>
              <a:t> ETF) </a:t>
            </a:r>
            <a:r>
              <a:rPr lang="en-US" b="0" dirty="0" err="1"/>
              <a:t>trên</a:t>
            </a:r>
            <a:r>
              <a:rPr lang="en-US" b="0" dirty="0"/>
              <a:t> SGDCK </a:t>
            </a:r>
            <a:r>
              <a:rPr lang="en-US" b="0" dirty="0" err="1"/>
              <a:t>theo</a:t>
            </a:r>
            <a:r>
              <a:rPr lang="en-US" b="0" dirty="0"/>
              <a:t> </a:t>
            </a:r>
            <a:r>
              <a:rPr lang="en-US" b="0" dirty="0" err="1"/>
              <a:t>quy</a:t>
            </a:r>
            <a:r>
              <a:rPr lang="en-US" b="0" dirty="0"/>
              <a:t> </a:t>
            </a:r>
            <a:r>
              <a:rPr lang="en-US" b="0" dirty="0" err="1"/>
              <a:t>định</a:t>
            </a:r>
            <a:r>
              <a:rPr lang="en-US" b="0" dirty="0"/>
              <a:t> </a:t>
            </a:r>
            <a:r>
              <a:rPr lang="en-US" b="0" dirty="0" err="1"/>
              <a:t>tại</a:t>
            </a:r>
            <a:r>
              <a:rPr lang="en-US" b="0" dirty="0"/>
              <a:t> </a:t>
            </a:r>
            <a:r>
              <a:rPr lang="en-US" b="0" dirty="0" err="1"/>
              <a:t>Điều</a:t>
            </a:r>
            <a:r>
              <a:rPr lang="en-US" b="0" dirty="0"/>
              <a:t> 53 Nghị </a:t>
            </a:r>
            <a:r>
              <a:rPr lang="en-US" b="0" dirty="0" err="1"/>
              <a:t>định</a:t>
            </a:r>
            <a:r>
              <a:rPr lang="en-US" b="0" dirty="0"/>
              <a:t> </a:t>
            </a:r>
            <a:r>
              <a:rPr lang="en-US" b="0" dirty="0" err="1"/>
              <a:t>số</a:t>
            </a:r>
            <a:r>
              <a:rPr lang="en-US" b="0" dirty="0"/>
              <a:t> 58/2012/NĐ-CP </a:t>
            </a:r>
            <a:r>
              <a:rPr lang="en-US" b="0" dirty="0" err="1"/>
              <a:t>và</a:t>
            </a:r>
            <a:r>
              <a:rPr lang="en-US" b="0" dirty="0"/>
              <a:t> </a:t>
            </a:r>
            <a:r>
              <a:rPr lang="en-US" b="0" dirty="0" err="1"/>
              <a:t>Khoản</a:t>
            </a:r>
            <a:r>
              <a:rPr lang="en-US" b="0" dirty="0"/>
              <a:t> 15 </a:t>
            </a:r>
            <a:r>
              <a:rPr lang="en-US" b="0" dirty="0" err="1"/>
              <a:t>Điều</a:t>
            </a:r>
            <a:r>
              <a:rPr lang="en-US" b="0" dirty="0"/>
              <a:t> 1 Nghị </a:t>
            </a:r>
            <a:r>
              <a:rPr lang="en-US" b="0" dirty="0" err="1"/>
              <a:t>định</a:t>
            </a:r>
            <a:r>
              <a:rPr lang="en-US" b="0" dirty="0"/>
              <a:t> </a:t>
            </a:r>
            <a:r>
              <a:rPr lang="en-US" b="0" dirty="0" err="1"/>
              <a:t>số</a:t>
            </a:r>
            <a:r>
              <a:rPr lang="en-US" b="0" dirty="0"/>
              <a:t> 60/2015/NĐ-CP. </a:t>
            </a:r>
          </a:p>
          <a:p>
            <a:pPr lvl="0" algn="just"/>
            <a:r>
              <a:rPr lang="en-US" b="0" dirty="0" err="1"/>
              <a:t>Vốn</a:t>
            </a:r>
            <a:r>
              <a:rPr lang="en-US" b="0" dirty="0"/>
              <a:t> </a:t>
            </a:r>
            <a:r>
              <a:rPr lang="en-US" b="0" dirty="0" err="1"/>
              <a:t>từ</a:t>
            </a:r>
            <a:r>
              <a:rPr lang="en-US" b="0" dirty="0"/>
              <a:t> 120 </a:t>
            </a:r>
            <a:r>
              <a:rPr lang="en-US" b="0" dirty="0" err="1"/>
              <a:t>tỷ</a:t>
            </a:r>
            <a:endParaRPr lang="en-US" b="0" dirty="0"/>
          </a:p>
          <a:p>
            <a:pPr lvl="0" algn="just"/>
            <a:r>
              <a:rPr lang="en-US" b="0" dirty="0"/>
              <a:t>…</a:t>
            </a:r>
          </a:p>
        </p:txBody>
      </p:sp>
    </p:spTree>
    <p:extLst>
      <p:ext uri="{BB962C8B-B14F-4D97-AF65-F5344CB8AC3E}">
        <p14:creationId xmlns:p14="http://schemas.microsoft.com/office/powerpoint/2010/main" val="228953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của</a:t>
            </a:r>
            <a:r>
              <a:rPr lang="en-US" dirty="0"/>
              <a:t> </a:t>
            </a:r>
            <a:r>
              <a:rPr lang="en-US" dirty="0" err="1"/>
              <a:t>chương</a:t>
            </a:r>
            <a:endParaRPr lang="en-US" dirty="0"/>
          </a:p>
        </p:txBody>
      </p:sp>
      <p:sp>
        <p:nvSpPr>
          <p:cNvPr id="3" name="Content Placeholder 2"/>
          <p:cNvSpPr>
            <a:spLocks noGrp="1"/>
          </p:cNvSpPr>
          <p:nvPr>
            <p:ph idx="1"/>
          </p:nvPr>
        </p:nvSpPr>
        <p:spPr/>
        <p:txBody>
          <a:bodyPr/>
          <a:lstStyle/>
          <a:p>
            <a:r>
              <a:rPr lang="en-US" dirty="0"/>
              <a:t>Học </a:t>
            </a:r>
            <a:r>
              <a:rPr lang="en-US" dirty="0" err="1"/>
              <a:t>xong</a:t>
            </a:r>
            <a:r>
              <a:rPr lang="en-US" dirty="0"/>
              <a:t> Chương </a:t>
            </a:r>
            <a:r>
              <a:rPr lang="en-US" dirty="0" err="1"/>
              <a:t>này</a:t>
            </a:r>
            <a:r>
              <a:rPr lang="en-US" dirty="0"/>
              <a:t> </a:t>
            </a:r>
            <a:r>
              <a:rPr lang="en-US" dirty="0" err="1"/>
              <a:t>học</a:t>
            </a:r>
            <a:r>
              <a:rPr lang="en-US" dirty="0"/>
              <a:t> </a:t>
            </a:r>
            <a:r>
              <a:rPr lang="en-US" dirty="0" err="1"/>
              <a:t>viên</a:t>
            </a:r>
            <a:r>
              <a:rPr lang="en-US" dirty="0"/>
              <a:t> </a:t>
            </a:r>
            <a:r>
              <a:rPr lang="en-US" dirty="0" err="1"/>
              <a:t>có</a:t>
            </a:r>
            <a:r>
              <a:rPr lang="en-US" dirty="0"/>
              <a:t> </a:t>
            </a:r>
            <a:r>
              <a:rPr lang="en-US" dirty="0" err="1"/>
              <a:t>thể</a:t>
            </a:r>
            <a:r>
              <a:rPr lang="en-US" dirty="0"/>
              <a:t> </a:t>
            </a:r>
            <a:r>
              <a:rPr lang="en-US" dirty="0" err="1"/>
              <a:t>trình</a:t>
            </a:r>
            <a:r>
              <a:rPr lang="en-US" dirty="0"/>
              <a:t> </a:t>
            </a:r>
            <a:r>
              <a:rPr lang="en-US" dirty="0" err="1"/>
              <a:t>bày</a:t>
            </a:r>
            <a:r>
              <a:rPr lang="en-US" dirty="0"/>
              <a:t>:</a:t>
            </a:r>
          </a:p>
          <a:p>
            <a:pPr>
              <a:buFont typeface="Arial" panose="020B0604020202020204" pitchFamily="34" charset="0"/>
              <a:buChar char="•"/>
            </a:pPr>
            <a:r>
              <a:rPr lang="en-US" b="0" dirty="0" err="1"/>
              <a:t>Hình</a:t>
            </a:r>
            <a:r>
              <a:rPr lang="en-US" b="0" dirty="0"/>
              <a:t> </a:t>
            </a:r>
            <a:r>
              <a:rPr lang="en-US" b="0" dirty="0" err="1"/>
              <a:t>thức</a:t>
            </a:r>
            <a:r>
              <a:rPr lang="en-US" b="0" dirty="0"/>
              <a:t> </a:t>
            </a:r>
            <a:r>
              <a:rPr lang="en-US" b="0" dirty="0" err="1"/>
              <a:t>và</a:t>
            </a:r>
            <a:r>
              <a:rPr lang="en-US" b="0" dirty="0"/>
              <a:t> </a:t>
            </a:r>
            <a:r>
              <a:rPr lang="en-US" b="0" dirty="0" err="1"/>
              <a:t>cách</a:t>
            </a:r>
            <a:r>
              <a:rPr lang="en-US" b="0" dirty="0"/>
              <a:t> </a:t>
            </a:r>
            <a:r>
              <a:rPr lang="en-US" b="0" dirty="0" err="1"/>
              <a:t>thức</a:t>
            </a:r>
            <a:r>
              <a:rPr lang="en-US" b="0" dirty="0"/>
              <a:t> </a:t>
            </a:r>
            <a:r>
              <a:rPr lang="en-US" b="0" dirty="0" err="1"/>
              <a:t>tổ</a:t>
            </a:r>
            <a:r>
              <a:rPr lang="en-US" b="0" dirty="0"/>
              <a:t> </a:t>
            </a:r>
            <a:r>
              <a:rPr lang="en-US" b="0" dirty="0" err="1"/>
              <a:t>chức</a:t>
            </a:r>
            <a:r>
              <a:rPr lang="en-US" b="0" dirty="0"/>
              <a:t> SGDCK</a:t>
            </a:r>
          </a:p>
          <a:p>
            <a:pPr>
              <a:buFont typeface="Arial" panose="020B0604020202020204" pitchFamily="34" charset="0"/>
              <a:buChar char="•"/>
            </a:pPr>
            <a:r>
              <a:rPr lang="en-US" b="0" dirty="0"/>
              <a:t>Nguyên </a:t>
            </a:r>
            <a:r>
              <a:rPr lang="en-US" b="0" dirty="0" err="1"/>
              <a:t>tắc</a:t>
            </a:r>
            <a:r>
              <a:rPr lang="en-US" b="0" dirty="0"/>
              <a:t> </a:t>
            </a:r>
            <a:r>
              <a:rPr lang="en-US" b="0" dirty="0" err="1"/>
              <a:t>và</a:t>
            </a:r>
            <a:r>
              <a:rPr lang="en-US" b="0" dirty="0"/>
              <a:t> </a:t>
            </a:r>
            <a:r>
              <a:rPr lang="en-US" b="0" dirty="0" err="1"/>
              <a:t>tổ</a:t>
            </a:r>
            <a:r>
              <a:rPr lang="en-US" b="0" dirty="0"/>
              <a:t> </a:t>
            </a:r>
            <a:r>
              <a:rPr lang="en-US" b="0" dirty="0" err="1"/>
              <a:t>chức</a:t>
            </a:r>
            <a:r>
              <a:rPr lang="en-US" b="0" dirty="0"/>
              <a:t> </a:t>
            </a:r>
            <a:r>
              <a:rPr lang="en-US" b="0" dirty="0" err="1"/>
              <a:t>hoạt</a:t>
            </a:r>
            <a:r>
              <a:rPr lang="en-US" b="0" dirty="0"/>
              <a:t> </a:t>
            </a:r>
            <a:r>
              <a:rPr lang="en-US" b="0" dirty="0" err="1"/>
              <a:t>động</a:t>
            </a:r>
            <a:r>
              <a:rPr lang="en-US" b="0" dirty="0"/>
              <a:t> </a:t>
            </a:r>
            <a:r>
              <a:rPr lang="en-US" b="0" dirty="0" err="1"/>
              <a:t>của</a:t>
            </a:r>
            <a:r>
              <a:rPr lang="en-US" b="0" dirty="0"/>
              <a:t> SGDCK</a:t>
            </a:r>
          </a:p>
          <a:p>
            <a:pPr>
              <a:buFont typeface="Arial" panose="020B0604020202020204" pitchFamily="34" charset="0"/>
              <a:buChar char="•"/>
            </a:pPr>
            <a:r>
              <a:rPr lang="en-US" b="0" dirty="0"/>
              <a:t>Các </a:t>
            </a:r>
            <a:r>
              <a:rPr lang="en-US" b="0" dirty="0" err="1"/>
              <a:t>loại</a:t>
            </a:r>
            <a:r>
              <a:rPr lang="en-US" b="0" dirty="0"/>
              <a:t> </a:t>
            </a:r>
            <a:r>
              <a:rPr lang="en-US" b="0" dirty="0" err="1"/>
              <a:t>lệnh</a:t>
            </a:r>
            <a:r>
              <a:rPr lang="en-US" b="0" dirty="0"/>
              <a:t> </a:t>
            </a:r>
            <a:r>
              <a:rPr lang="en-US" b="0" dirty="0" err="1"/>
              <a:t>giao</a:t>
            </a:r>
            <a:r>
              <a:rPr lang="en-US" b="0" dirty="0"/>
              <a:t> </a:t>
            </a:r>
            <a:r>
              <a:rPr lang="en-US" b="0" dirty="0" err="1"/>
              <a:t>dịch</a:t>
            </a:r>
            <a:r>
              <a:rPr lang="en-US" b="0" dirty="0"/>
              <a:t>, </a:t>
            </a:r>
            <a:r>
              <a:rPr lang="en-US" b="0" dirty="0" err="1"/>
              <a:t>cách</a:t>
            </a:r>
            <a:r>
              <a:rPr lang="en-US" b="0" dirty="0"/>
              <a:t> </a:t>
            </a:r>
            <a:r>
              <a:rPr lang="en-US" b="0" dirty="0" err="1"/>
              <a:t>thức</a:t>
            </a:r>
            <a:r>
              <a:rPr lang="en-US" b="0" dirty="0"/>
              <a:t> </a:t>
            </a:r>
            <a:r>
              <a:rPr lang="en-US" b="0" dirty="0" err="1"/>
              <a:t>sử</a:t>
            </a:r>
            <a:r>
              <a:rPr lang="en-US" b="0" dirty="0"/>
              <a:t> </a:t>
            </a:r>
            <a:r>
              <a:rPr lang="en-US" b="0" dirty="0" err="1"/>
              <a:t>dụng</a:t>
            </a:r>
            <a:r>
              <a:rPr lang="en-US" b="0" dirty="0"/>
              <a:t> </a:t>
            </a:r>
            <a:r>
              <a:rPr lang="en-US" b="0" dirty="0" err="1"/>
              <a:t>và</a:t>
            </a:r>
            <a:r>
              <a:rPr lang="en-US" b="0" dirty="0"/>
              <a:t> </a:t>
            </a:r>
            <a:r>
              <a:rPr lang="en-US" b="0" dirty="0" err="1"/>
              <a:t>quy</a:t>
            </a:r>
            <a:r>
              <a:rPr lang="en-US" b="0" dirty="0"/>
              <a:t> </a:t>
            </a:r>
            <a:r>
              <a:rPr lang="en-US" b="0" dirty="0" err="1"/>
              <a:t>trình</a:t>
            </a:r>
            <a:r>
              <a:rPr lang="en-US" b="0" dirty="0"/>
              <a:t> </a:t>
            </a:r>
            <a:r>
              <a:rPr lang="en-US" b="0" dirty="0" err="1"/>
              <a:t>đấu</a:t>
            </a:r>
            <a:r>
              <a:rPr lang="en-US" b="0" dirty="0"/>
              <a:t> </a:t>
            </a:r>
            <a:r>
              <a:rPr lang="en-US" b="0" dirty="0" err="1"/>
              <a:t>giá</a:t>
            </a:r>
            <a:r>
              <a:rPr lang="en-US" b="0" dirty="0"/>
              <a:t> </a:t>
            </a:r>
            <a:r>
              <a:rPr lang="en-US" b="0" dirty="0" err="1"/>
              <a:t>khớp</a:t>
            </a:r>
            <a:r>
              <a:rPr lang="en-US" b="0" dirty="0"/>
              <a:t> </a:t>
            </a:r>
            <a:r>
              <a:rPr lang="en-US" b="0" dirty="0" err="1"/>
              <a:t>lệnh</a:t>
            </a:r>
            <a:r>
              <a:rPr lang="en-US" b="0" dirty="0"/>
              <a:t> </a:t>
            </a:r>
            <a:r>
              <a:rPr lang="en-US" b="0" dirty="0" err="1"/>
              <a:t>để</a:t>
            </a:r>
            <a:r>
              <a:rPr lang="en-US" b="0" dirty="0"/>
              <a:t> </a:t>
            </a:r>
            <a:r>
              <a:rPr lang="en-US" b="0" dirty="0" err="1"/>
              <a:t>hình</a:t>
            </a:r>
            <a:r>
              <a:rPr lang="en-US" b="0" dirty="0"/>
              <a:t> </a:t>
            </a:r>
            <a:r>
              <a:rPr lang="en-US" b="0" dirty="0" err="1"/>
              <a:t>thành</a:t>
            </a:r>
            <a:r>
              <a:rPr lang="en-US" b="0" dirty="0"/>
              <a:t> </a:t>
            </a:r>
            <a:r>
              <a:rPr lang="en-US" b="0" dirty="0" err="1"/>
              <a:t>nên</a:t>
            </a:r>
            <a:r>
              <a:rPr lang="en-US" b="0" dirty="0"/>
              <a:t> thị </a:t>
            </a:r>
            <a:r>
              <a:rPr lang="en-US" b="0" dirty="0" err="1"/>
              <a:t>giá</a:t>
            </a:r>
            <a:r>
              <a:rPr lang="en-US" b="0" dirty="0"/>
              <a:t> </a:t>
            </a:r>
            <a:r>
              <a:rPr lang="en-US" b="0" dirty="0" err="1"/>
              <a:t>chứng</a:t>
            </a:r>
            <a:r>
              <a:rPr lang="en-US" b="0" dirty="0"/>
              <a:t> </a:t>
            </a:r>
            <a:r>
              <a:rPr lang="en-US" b="0" dirty="0" err="1"/>
              <a:t>khoán</a:t>
            </a:r>
            <a:r>
              <a:rPr lang="en-US" b="0" dirty="0"/>
              <a:t>.</a:t>
            </a:r>
          </a:p>
          <a:p>
            <a:pPr>
              <a:buFont typeface="Arial" panose="020B0604020202020204" pitchFamily="34" charset="0"/>
              <a:buChar char="•"/>
            </a:pPr>
            <a:r>
              <a:rPr lang="en-US" b="0" dirty="0" err="1"/>
              <a:t>Cách</a:t>
            </a:r>
            <a:r>
              <a:rPr lang="en-US" b="0" dirty="0"/>
              <a:t> </a:t>
            </a:r>
            <a:r>
              <a:rPr lang="en-US" b="0" dirty="0" err="1"/>
              <a:t>thức</a:t>
            </a:r>
            <a:r>
              <a:rPr lang="en-US" b="0" dirty="0"/>
              <a:t> </a:t>
            </a:r>
            <a:r>
              <a:rPr lang="en-US" b="0" dirty="0" err="1"/>
              <a:t>giao</a:t>
            </a:r>
            <a:r>
              <a:rPr lang="en-US" b="0" dirty="0"/>
              <a:t> </a:t>
            </a:r>
            <a:r>
              <a:rPr lang="en-US" b="0" dirty="0" err="1"/>
              <a:t>dịch</a:t>
            </a:r>
            <a:r>
              <a:rPr lang="en-US" b="0" dirty="0"/>
              <a:t> </a:t>
            </a:r>
            <a:r>
              <a:rPr lang="en-US" b="0" dirty="0" err="1"/>
              <a:t>trên</a:t>
            </a:r>
            <a:r>
              <a:rPr lang="en-US" b="0" dirty="0"/>
              <a:t> </a:t>
            </a:r>
            <a:r>
              <a:rPr lang="en-US" b="0" dirty="0" err="1"/>
              <a:t>sàn</a:t>
            </a:r>
            <a:r>
              <a:rPr lang="en-US" b="0" dirty="0"/>
              <a:t> TP.HCM, Hà </a:t>
            </a:r>
            <a:r>
              <a:rPr lang="en-US" b="0" dirty="0" err="1"/>
              <a:t>Nội</a:t>
            </a:r>
            <a:r>
              <a:rPr lang="en-US" b="0" dirty="0"/>
              <a:t> </a:t>
            </a:r>
            <a:r>
              <a:rPr lang="en-US" b="0" dirty="0" err="1"/>
              <a:t>và</a:t>
            </a:r>
            <a:r>
              <a:rPr lang="en-US" b="0" dirty="0"/>
              <a:t> </a:t>
            </a:r>
            <a:r>
              <a:rPr lang="en-US" b="0" dirty="0" err="1"/>
              <a:t>sàn</a:t>
            </a:r>
            <a:r>
              <a:rPr lang="en-US" b="0" dirty="0"/>
              <a:t> </a:t>
            </a:r>
            <a:r>
              <a:rPr lang="en-US" b="0" dirty="0" err="1"/>
              <a:t>Upcome</a:t>
            </a:r>
            <a:endParaRPr lang="en-US" b="0" dirty="0"/>
          </a:p>
        </p:txBody>
      </p:sp>
    </p:spTree>
    <p:extLst>
      <p:ext uri="{BB962C8B-B14F-4D97-AF65-F5344CB8AC3E}">
        <p14:creationId xmlns:p14="http://schemas.microsoft.com/office/powerpoint/2010/main" val="270031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Phương </a:t>
            </a:r>
            <a:r>
              <a:rPr lang="en-US" dirty="0" err="1"/>
              <a:t>thức</a:t>
            </a:r>
            <a:r>
              <a:rPr lang="en-US" dirty="0"/>
              <a:t> </a:t>
            </a:r>
            <a:r>
              <a:rPr lang="en-US" dirty="0" err="1"/>
              <a:t>khớp</a:t>
            </a:r>
            <a:r>
              <a:rPr lang="en-US" dirty="0"/>
              <a:t> </a:t>
            </a:r>
            <a:r>
              <a:rPr lang="en-US" dirty="0" err="1"/>
              <a:t>lệnh</a:t>
            </a:r>
            <a:endParaRPr lang="en-US" dirty="0"/>
          </a:p>
        </p:txBody>
      </p:sp>
      <p:sp>
        <p:nvSpPr>
          <p:cNvPr id="3" name="Content Placeholder 2"/>
          <p:cNvSpPr>
            <a:spLocks noGrp="1"/>
          </p:cNvSpPr>
          <p:nvPr>
            <p:ph idx="1"/>
          </p:nvPr>
        </p:nvSpPr>
        <p:spPr/>
        <p:txBody>
          <a:bodyPr/>
          <a:lstStyle/>
          <a:p>
            <a:pPr algn="just"/>
            <a:r>
              <a:rPr lang="vi-VN" dirty="0"/>
              <a:t>Khớp lệnh định kỳ: </a:t>
            </a:r>
            <a:r>
              <a:rPr lang="vi-VN" b="0" dirty="0"/>
              <a:t>Là phương thức giao dịch được thực hiện trên cơ sở so khớp các lệnh mua và lệnh bán chứng khoán tại một thời điểm xác định. </a:t>
            </a:r>
            <a:endParaRPr lang="en-US" b="0" dirty="0"/>
          </a:p>
          <a:p>
            <a:pPr algn="just"/>
            <a:r>
              <a:rPr lang="vi-VN" b="0" dirty="0"/>
              <a:t>Nguyên tắc xác định giá thực hiện như sau: </a:t>
            </a:r>
            <a:endParaRPr lang="en-US" b="0" dirty="0"/>
          </a:p>
          <a:p>
            <a:pPr algn="just">
              <a:buFont typeface="Arial" panose="020B0604020202020204" pitchFamily="34" charset="0"/>
              <a:buChar char="•"/>
            </a:pPr>
            <a:r>
              <a:rPr lang="vi-VN" b="0" dirty="0"/>
              <a:t>Là mức giá thực hiện đạt khối lượng giao dịch lớn nhất. </a:t>
            </a:r>
            <a:endParaRPr lang="en-US" b="0" dirty="0"/>
          </a:p>
          <a:p>
            <a:pPr algn="just">
              <a:buFont typeface="Arial" panose="020B0604020202020204" pitchFamily="34" charset="0"/>
              <a:buChar char="•"/>
            </a:pPr>
            <a:r>
              <a:rPr lang="vi-VN" b="0" dirty="0"/>
              <a:t>Nếu có nhiều mức giá thỏa mãn điều kiện ở trên thì mức giá trùng hoặc gần nhất với giá thực hiện của lần khớp lệnh gần nhất sẽ được chọn.</a:t>
            </a:r>
            <a:endParaRPr lang="en-US" b="0" dirty="0"/>
          </a:p>
        </p:txBody>
      </p:sp>
    </p:spTree>
    <p:extLst>
      <p:ext uri="{BB962C8B-B14F-4D97-AF65-F5344CB8AC3E}">
        <p14:creationId xmlns:p14="http://schemas.microsoft.com/office/powerpoint/2010/main" val="981788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Khớp lệnh liên tục: </a:t>
            </a:r>
            <a:endParaRPr lang="en-US" dirty="0"/>
          </a:p>
          <a:p>
            <a:pPr marL="0" indent="0" algn="just">
              <a:buNone/>
            </a:pPr>
            <a:r>
              <a:rPr lang="en-US" b="0" dirty="0"/>
              <a:t>	</a:t>
            </a:r>
            <a:r>
              <a:rPr lang="vi-VN" b="0" dirty="0"/>
              <a:t>Là phương thức giao dịch được thực hiện trên cơ sở so khớp các lệnh mua và lệnh bán chứng khoán ngay khi lệnh được nhập vào hệ thống giao dịch.</a:t>
            </a:r>
            <a:endParaRPr lang="en-US" b="0" dirty="0"/>
          </a:p>
        </p:txBody>
      </p:sp>
    </p:spTree>
    <p:extLst>
      <p:ext uri="{BB962C8B-B14F-4D97-AF65-F5344CB8AC3E}">
        <p14:creationId xmlns:p14="http://schemas.microsoft.com/office/powerpoint/2010/main" val="1138582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Nguyên </a:t>
            </a:r>
            <a:r>
              <a:rPr lang="en-US" dirty="0" err="1"/>
              <a:t>tắc</a:t>
            </a:r>
            <a:r>
              <a:rPr lang="en-US" dirty="0"/>
              <a:t> </a:t>
            </a:r>
            <a:r>
              <a:rPr lang="en-US" dirty="0" err="1"/>
              <a:t>khớp</a:t>
            </a:r>
            <a:r>
              <a:rPr lang="en-US" dirty="0"/>
              <a:t> </a:t>
            </a:r>
            <a:r>
              <a:rPr lang="en-US" dirty="0" err="1"/>
              <a:t>lệnh</a:t>
            </a:r>
            <a:endParaRPr lang="en-US" dirty="0"/>
          </a:p>
        </p:txBody>
      </p:sp>
      <p:sp>
        <p:nvSpPr>
          <p:cNvPr id="3" name="Content Placeholder 2"/>
          <p:cNvSpPr>
            <a:spLocks noGrp="1"/>
          </p:cNvSpPr>
          <p:nvPr>
            <p:ph idx="1"/>
          </p:nvPr>
        </p:nvSpPr>
        <p:spPr/>
        <p:txBody>
          <a:bodyPr/>
          <a:lstStyle/>
          <a:p>
            <a:r>
              <a:rPr lang="vi-VN" dirty="0"/>
              <a:t>Ưu tiên về giá: </a:t>
            </a:r>
            <a:endParaRPr lang="en-US" dirty="0"/>
          </a:p>
          <a:p>
            <a:pPr>
              <a:buFont typeface="Arial" panose="020B0604020202020204" pitchFamily="34" charset="0"/>
              <a:buChar char="•"/>
            </a:pPr>
            <a:r>
              <a:rPr lang="vi-VN" b="0" dirty="0"/>
              <a:t>Lệnh mua với mức giá cao hơn được ưu tiên thực hiện trước. </a:t>
            </a:r>
            <a:endParaRPr lang="en-US" b="0" dirty="0"/>
          </a:p>
          <a:p>
            <a:pPr>
              <a:buFont typeface="Arial" panose="020B0604020202020204" pitchFamily="34" charset="0"/>
              <a:buChar char="•"/>
            </a:pPr>
            <a:r>
              <a:rPr lang="vi-VN" b="0" dirty="0"/>
              <a:t>Lệnh bán với mức giá thấp hơn được ưu tiên thực hiện trước. </a:t>
            </a:r>
            <a:endParaRPr lang="en-US" b="0" dirty="0"/>
          </a:p>
          <a:p>
            <a:r>
              <a:rPr lang="vi-VN" dirty="0"/>
              <a:t>Ưu tiên về thời gian: </a:t>
            </a:r>
            <a:endParaRPr lang="en-US" dirty="0"/>
          </a:p>
          <a:p>
            <a:pPr>
              <a:buFont typeface="Arial" panose="020B0604020202020204" pitchFamily="34" charset="0"/>
              <a:buChar char="•"/>
            </a:pPr>
            <a:r>
              <a:rPr lang="vi-VN" b="0" dirty="0"/>
              <a:t>Trường hợp các lệnh mua hoặc lệnh bán có cùng mức giá thì lệnh nhập vào hệ thống giao dịch trước được ưu tiên thực hiện trước. </a:t>
            </a:r>
            <a:endParaRPr lang="en-US" b="0" dirty="0"/>
          </a:p>
        </p:txBody>
      </p:sp>
    </p:spTree>
    <p:extLst>
      <p:ext uri="{BB962C8B-B14F-4D97-AF65-F5344CB8AC3E}">
        <p14:creationId xmlns:p14="http://schemas.microsoft.com/office/powerpoint/2010/main" val="3788071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Đơn vị giao dịch</a:t>
            </a:r>
            <a:endParaRPr lang="en-US" dirty="0"/>
          </a:p>
        </p:txBody>
      </p:sp>
      <p:sp>
        <p:nvSpPr>
          <p:cNvPr id="3" name="Content Placeholder 2"/>
          <p:cNvSpPr>
            <a:spLocks noGrp="1"/>
          </p:cNvSpPr>
          <p:nvPr>
            <p:ph idx="1"/>
          </p:nvPr>
        </p:nvSpPr>
        <p:spPr/>
        <p:txBody>
          <a:bodyPr/>
          <a:lstStyle/>
          <a:p>
            <a:pPr algn="just"/>
            <a:r>
              <a:rPr lang="vi-VN" b="0" dirty="0"/>
              <a:t>Đơn vị giao dịch khớp lệnh lô chẵn: 10 cố phiếu, chứng chỉ quỹ đóng, chứng chỉ quỹ. </a:t>
            </a:r>
            <a:endParaRPr lang="en-US" b="0" dirty="0"/>
          </a:p>
          <a:p>
            <a:pPr algn="just"/>
            <a:r>
              <a:rPr lang="vi-VN" b="0" dirty="0"/>
              <a:t>Khối lượng giao dịch thỏa thuận: từ 20.000 cổ phiếu, chứng chỉ quỹ đóng, chứng chỉ quỹ</a:t>
            </a:r>
            <a:r>
              <a:rPr lang="en-US" b="0" dirty="0"/>
              <a:t> </a:t>
            </a:r>
            <a:r>
              <a:rPr lang="vi-VN" b="0" dirty="0"/>
              <a:t>trở lên. </a:t>
            </a:r>
            <a:endParaRPr lang="en-US" b="0" dirty="0"/>
          </a:p>
          <a:p>
            <a:pPr algn="just"/>
            <a:r>
              <a:rPr lang="vi-VN" b="0" dirty="0"/>
              <a:t>Không quy định đơn vị giao dịch đối với giao dịch thỏa thuận. </a:t>
            </a:r>
            <a:endParaRPr lang="en-US" b="0" dirty="0"/>
          </a:p>
          <a:p>
            <a:pPr algn="just"/>
            <a:r>
              <a:rPr lang="vi-VN" b="0" dirty="0"/>
              <a:t>Giao dịch cổ phiếu có khối lượng từ 01 đến 09 cổ phiếu (lô lẻ) được thực hiện trực tiếp giữa người đầu tư với công ty chứng khoán, giá thực hiện được xác định bằng 90% giá tham chiếu của ngày ký kết Hợp đồng. </a:t>
            </a:r>
            <a:endParaRPr lang="en-US" b="0" dirty="0"/>
          </a:p>
        </p:txBody>
      </p:sp>
    </p:spTree>
    <p:extLst>
      <p:ext uri="{BB962C8B-B14F-4D97-AF65-F5344CB8AC3E}">
        <p14:creationId xmlns:p14="http://schemas.microsoft.com/office/powerpoint/2010/main" val="2788135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Đơn vị yết giá</a:t>
            </a:r>
            <a:endParaRPr lang="en-US" dirty="0"/>
          </a:p>
        </p:txBody>
      </p:sp>
      <p:sp>
        <p:nvSpPr>
          <p:cNvPr id="3" name="Content Placeholder 2"/>
          <p:cNvSpPr>
            <a:spLocks noGrp="1"/>
          </p:cNvSpPr>
          <p:nvPr>
            <p:ph idx="1"/>
          </p:nvPr>
        </p:nvSpPr>
        <p:spPr/>
        <p:txBody>
          <a:bodyPr/>
          <a:lstStyle/>
          <a:p>
            <a:r>
              <a:rPr lang="en-US" dirty="0" err="1"/>
              <a:t>Đối</a:t>
            </a:r>
            <a:r>
              <a:rPr lang="en-US" dirty="0"/>
              <a:t> </a:t>
            </a:r>
            <a:r>
              <a:rPr lang="en-US" dirty="0" err="1"/>
              <a:t>với</a:t>
            </a:r>
            <a:r>
              <a:rPr lang="en-US" dirty="0"/>
              <a:t> </a:t>
            </a:r>
            <a:r>
              <a:rPr lang="en-US" dirty="0" err="1"/>
              <a:t>phương</a:t>
            </a:r>
            <a:r>
              <a:rPr lang="en-US" dirty="0"/>
              <a:t> </a:t>
            </a:r>
            <a:r>
              <a:rPr lang="en-US" dirty="0" err="1"/>
              <a:t>thức</a:t>
            </a:r>
            <a:r>
              <a:rPr lang="en-US" dirty="0"/>
              <a:t> </a:t>
            </a:r>
            <a:r>
              <a:rPr lang="en-US" dirty="0" err="1"/>
              <a:t>khớp</a:t>
            </a:r>
            <a:r>
              <a:rPr lang="en-US" dirty="0"/>
              <a:t> </a:t>
            </a:r>
            <a:r>
              <a:rPr lang="en-US" dirty="0" err="1"/>
              <a:t>lệnh</a:t>
            </a:r>
            <a:r>
              <a:rPr lang="en-US" dirty="0"/>
              <a:t>:</a:t>
            </a:r>
          </a:p>
          <a:p>
            <a:endParaRPr lang="en-US" dirty="0"/>
          </a:p>
          <a:p>
            <a:endParaRPr lang="en-US" dirty="0"/>
          </a:p>
          <a:p>
            <a:endParaRPr lang="en-US" dirty="0"/>
          </a:p>
          <a:p>
            <a:endParaRPr lang="en-US" dirty="0"/>
          </a:p>
          <a:p>
            <a:endParaRPr lang="en-US" dirty="0"/>
          </a:p>
          <a:p>
            <a:r>
              <a:rPr lang="en-US" dirty="0"/>
              <a:t>Không </a:t>
            </a:r>
            <a:r>
              <a:rPr lang="en-US" dirty="0" err="1"/>
              <a:t>quy</a:t>
            </a:r>
            <a:r>
              <a:rPr lang="en-US" dirty="0"/>
              <a:t> </a:t>
            </a:r>
            <a:r>
              <a:rPr lang="en-US" dirty="0" err="1"/>
              <a:t>định</a:t>
            </a:r>
            <a:r>
              <a:rPr lang="en-US" dirty="0"/>
              <a:t> </a:t>
            </a:r>
            <a:r>
              <a:rPr lang="en-US" dirty="0" err="1"/>
              <a:t>đơn</a:t>
            </a:r>
            <a:r>
              <a:rPr lang="en-US" dirty="0"/>
              <a:t> </a:t>
            </a:r>
            <a:r>
              <a:rPr lang="en-US" dirty="0" err="1"/>
              <a:t>vị</a:t>
            </a:r>
            <a:r>
              <a:rPr lang="en-US" dirty="0"/>
              <a:t> </a:t>
            </a:r>
            <a:r>
              <a:rPr lang="en-US" dirty="0" err="1"/>
              <a:t>yết</a:t>
            </a:r>
            <a:r>
              <a:rPr lang="en-US" dirty="0"/>
              <a:t> </a:t>
            </a:r>
            <a:r>
              <a:rPr lang="en-US" dirty="0" err="1"/>
              <a:t>giá</a:t>
            </a:r>
            <a:r>
              <a:rPr lang="en-US" dirty="0"/>
              <a:t> </a:t>
            </a:r>
            <a:r>
              <a:rPr lang="en-US" dirty="0" err="1"/>
              <a:t>đối</a:t>
            </a:r>
            <a:r>
              <a:rPr lang="en-US" dirty="0"/>
              <a:t> </a:t>
            </a:r>
            <a:r>
              <a:rPr lang="en-US" dirty="0" err="1"/>
              <a:t>với</a:t>
            </a:r>
            <a:r>
              <a:rPr lang="en-US" dirty="0"/>
              <a:t> </a:t>
            </a:r>
            <a:r>
              <a:rPr lang="en-US" dirty="0" err="1"/>
              <a:t>giao</a:t>
            </a:r>
            <a:r>
              <a:rPr lang="en-US" dirty="0"/>
              <a:t> </a:t>
            </a:r>
            <a:r>
              <a:rPr lang="en-US" dirty="0" err="1"/>
              <a:t>dịch</a:t>
            </a:r>
            <a:r>
              <a:rPr lang="en-US" dirty="0"/>
              <a:t> </a:t>
            </a:r>
            <a:r>
              <a:rPr lang="en-US" dirty="0" err="1"/>
              <a:t>thỏa</a:t>
            </a:r>
            <a:r>
              <a:rPr lang="en-US" dirty="0"/>
              <a:t> </a:t>
            </a:r>
            <a:r>
              <a:rPr lang="en-US" dirty="0" err="1"/>
              <a:t>thuận</a:t>
            </a:r>
            <a:r>
              <a:rPr lang="en-US" dirty="0"/>
              <a:t> </a:t>
            </a:r>
            <a:r>
              <a:rPr lang="en-US" dirty="0" err="1"/>
              <a:t>trái</a:t>
            </a:r>
            <a:r>
              <a:rPr lang="en-US" dirty="0"/>
              <a:t> </a:t>
            </a:r>
            <a:r>
              <a:rPr lang="en-US" dirty="0" err="1"/>
              <a:t>phiếu</a:t>
            </a:r>
            <a:endParaRPr lang="en-US" dirty="0"/>
          </a:p>
        </p:txBody>
      </p:sp>
      <p:pic>
        <p:nvPicPr>
          <p:cNvPr id="3074" name="Picture 2" descr="buoc_gia_giao_dich_tren_san_h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739" y="1827191"/>
            <a:ext cx="11816724" cy="286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741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Biên </a:t>
            </a:r>
            <a:r>
              <a:rPr lang="en-US" dirty="0" err="1"/>
              <a:t>độ</a:t>
            </a:r>
            <a:r>
              <a:rPr lang="en-US" dirty="0"/>
              <a:t> </a:t>
            </a:r>
            <a:r>
              <a:rPr lang="en-US" dirty="0" err="1"/>
              <a:t>dao</a:t>
            </a:r>
            <a:r>
              <a:rPr lang="en-US" dirty="0"/>
              <a:t> </a:t>
            </a:r>
            <a:r>
              <a:rPr lang="en-US" dirty="0" err="1"/>
              <a:t>động</a:t>
            </a:r>
            <a:r>
              <a:rPr lang="en-US" dirty="0"/>
              <a:t> </a:t>
            </a:r>
          </a:p>
        </p:txBody>
      </p:sp>
      <p:sp>
        <p:nvSpPr>
          <p:cNvPr id="3" name="Content Placeholder 2"/>
          <p:cNvSpPr>
            <a:spLocks noGrp="1"/>
          </p:cNvSpPr>
          <p:nvPr>
            <p:ph idx="1"/>
          </p:nvPr>
        </p:nvSpPr>
        <p:spPr/>
        <p:txBody>
          <a:bodyPr/>
          <a:lstStyle/>
          <a:p>
            <a:pPr algn="just"/>
            <a:r>
              <a:rPr lang="en-US" b="0" dirty="0"/>
              <a:t>Biên </a:t>
            </a:r>
            <a:r>
              <a:rPr lang="en-US" b="0" dirty="0" err="1"/>
              <a:t>độ</a:t>
            </a:r>
            <a:r>
              <a:rPr lang="en-US" b="0" dirty="0"/>
              <a:t> </a:t>
            </a:r>
            <a:r>
              <a:rPr lang="en-US" b="0" dirty="0" err="1"/>
              <a:t>dao</a:t>
            </a:r>
            <a:r>
              <a:rPr lang="en-US" b="0" dirty="0"/>
              <a:t> </a:t>
            </a:r>
            <a:r>
              <a:rPr lang="en-US" b="0" dirty="0" err="1"/>
              <a:t>động</a:t>
            </a:r>
            <a:r>
              <a:rPr lang="en-US" b="0" dirty="0"/>
              <a:t> </a:t>
            </a:r>
            <a:r>
              <a:rPr lang="en-US" b="0" dirty="0" err="1"/>
              <a:t>giá</a:t>
            </a:r>
            <a:r>
              <a:rPr lang="en-US" b="0" dirty="0"/>
              <a:t> </a:t>
            </a:r>
            <a:r>
              <a:rPr lang="en-US" b="0" dirty="0" err="1"/>
              <a:t>quy</a:t>
            </a:r>
            <a:r>
              <a:rPr lang="en-US" b="0" dirty="0"/>
              <a:t> </a:t>
            </a:r>
            <a:r>
              <a:rPr lang="en-US" b="0" dirty="0" err="1"/>
              <a:t>định</a:t>
            </a:r>
            <a:r>
              <a:rPr lang="en-US" b="0" dirty="0"/>
              <a:t> </a:t>
            </a:r>
            <a:r>
              <a:rPr lang="en-US" b="0" dirty="0" err="1"/>
              <a:t>trong</a:t>
            </a:r>
            <a:r>
              <a:rPr lang="en-US" b="0" dirty="0"/>
              <a:t> </a:t>
            </a:r>
            <a:r>
              <a:rPr lang="en-US" b="0" dirty="0" err="1"/>
              <a:t>ngày</a:t>
            </a:r>
            <a:r>
              <a:rPr lang="en-US" b="0" dirty="0"/>
              <a:t> </a:t>
            </a:r>
            <a:r>
              <a:rPr lang="en-US" b="0" dirty="0" err="1"/>
              <a:t>đối</a:t>
            </a:r>
            <a:r>
              <a:rPr lang="en-US" b="0" dirty="0"/>
              <a:t> </a:t>
            </a:r>
            <a:r>
              <a:rPr lang="en-US" b="0" dirty="0" err="1"/>
              <a:t>với</a:t>
            </a:r>
            <a:r>
              <a:rPr lang="en-US" b="0" dirty="0"/>
              <a:t> </a:t>
            </a:r>
            <a:r>
              <a:rPr lang="en-US" b="0" dirty="0" err="1"/>
              <a:t>giao</a:t>
            </a:r>
            <a:r>
              <a:rPr lang="en-US" b="0" dirty="0"/>
              <a:t> </a:t>
            </a:r>
            <a:r>
              <a:rPr lang="en-US" b="0" dirty="0" err="1"/>
              <a:t>dịch</a:t>
            </a:r>
            <a:r>
              <a:rPr lang="en-US" b="0" dirty="0"/>
              <a:t> </a:t>
            </a:r>
            <a:r>
              <a:rPr lang="en-US" b="0" dirty="0" err="1"/>
              <a:t>cổ</a:t>
            </a:r>
            <a:r>
              <a:rPr lang="en-US" b="0" dirty="0"/>
              <a:t> </a:t>
            </a:r>
            <a:r>
              <a:rPr lang="en-US" b="0" dirty="0" err="1"/>
              <a:t>phiếu</a:t>
            </a:r>
            <a:r>
              <a:rPr lang="en-US" b="0" dirty="0"/>
              <a:t> </a:t>
            </a:r>
            <a:r>
              <a:rPr lang="en-US" b="0" dirty="0" err="1"/>
              <a:t>và</a:t>
            </a:r>
            <a:r>
              <a:rPr lang="en-US" b="0" dirty="0"/>
              <a:t> </a:t>
            </a:r>
            <a:r>
              <a:rPr lang="en-US" b="0" dirty="0" err="1"/>
              <a:t>chứng</a:t>
            </a:r>
            <a:r>
              <a:rPr lang="en-US" b="0" dirty="0"/>
              <a:t> </a:t>
            </a:r>
            <a:r>
              <a:rPr lang="en-US" b="0" dirty="0" err="1"/>
              <a:t>chỉ</a:t>
            </a:r>
            <a:r>
              <a:rPr lang="en-US" b="0" dirty="0"/>
              <a:t> </a:t>
            </a:r>
            <a:r>
              <a:rPr lang="en-US" b="0" dirty="0" err="1"/>
              <a:t>quỹ</a:t>
            </a:r>
            <a:r>
              <a:rPr lang="en-US" b="0" dirty="0"/>
              <a:t> </a:t>
            </a:r>
            <a:r>
              <a:rPr lang="en-US" b="0" dirty="0" err="1"/>
              <a:t>đóng</a:t>
            </a:r>
            <a:r>
              <a:rPr lang="en-US" b="0" dirty="0"/>
              <a:t>, </a:t>
            </a:r>
            <a:r>
              <a:rPr lang="en-US" b="0" dirty="0" err="1"/>
              <a:t>chứng</a:t>
            </a:r>
            <a:r>
              <a:rPr lang="en-US" b="0" dirty="0"/>
              <a:t> </a:t>
            </a:r>
            <a:r>
              <a:rPr lang="en-US" b="0" dirty="0" err="1"/>
              <a:t>chỉ</a:t>
            </a:r>
            <a:r>
              <a:rPr lang="en-US" b="0" dirty="0"/>
              <a:t> </a:t>
            </a:r>
            <a:r>
              <a:rPr lang="en-US" b="0" dirty="0" err="1"/>
              <a:t>quỹ</a:t>
            </a:r>
            <a:r>
              <a:rPr lang="en-US" b="0" dirty="0"/>
              <a:t> là ± 7%.</a:t>
            </a:r>
          </a:p>
          <a:p>
            <a:pPr algn="just"/>
            <a:r>
              <a:rPr lang="en-US" b="0" dirty="0"/>
              <a:t>Không </a:t>
            </a:r>
            <a:r>
              <a:rPr lang="en-US" b="0" dirty="0" err="1"/>
              <a:t>áp</a:t>
            </a:r>
            <a:r>
              <a:rPr lang="en-US" b="0" dirty="0"/>
              <a:t> </a:t>
            </a:r>
            <a:r>
              <a:rPr lang="en-US" b="0" dirty="0" err="1"/>
              <a:t>dụng</a:t>
            </a:r>
            <a:r>
              <a:rPr lang="en-US" b="0" dirty="0"/>
              <a:t> </a:t>
            </a:r>
            <a:r>
              <a:rPr lang="en-US" b="0" dirty="0" err="1"/>
              <a:t>biên</a:t>
            </a:r>
            <a:r>
              <a:rPr lang="en-US" b="0" dirty="0"/>
              <a:t> </a:t>
            </a:r>
            <a:r>
              <a:rPr lang="en-US" b="0" dirty="0" err="1"/>
              <a:t>độ</a:t>
            </a:r>
            <a:r>
              <a:rPr lang="en-US" b="0" dirty="0"/>
              <a:t> </a:t>
            </a:r>
            <a:r>
              <a:rPr lang="en-US" b="0" dirty="0" err="1"/>
              <a:t>giao</a:t>
            </a:r>
            <a:r>
              <a:rPr lang="en-US" b="0" dirty="0"/>
              <a:t> </a:t>
            </a:r>
            <a:r>
              <a:rPr lang="en-US" b="0" dirty="0" err="1"/>
              <a:t>động</a:t>
            </a:r>
            <a:r>
              <a:rPr lang="en-US" b="0" dirty="0"/>
              <a:t> </a:t>
            </a:r>
            <a:r>
              <a:rPr lang="en-US" b="0" dirty="0" err="1"/>
              <a:t>giá</a:t>
            </a:r>
            <a:r>
              <a:rPr lang="en-US" b="0" dirty="0"/>
              <a:t> </a:t>
            </a:r>
            <a:r>
              <a:rPr lang="en-US" b="0" dirty="0" err="1"/>
              <a:t>đối</a:t>
            </a:r>
            <a:r>
              <a:rPr lang="en-US" b="0" dirty="0"/>
              <a:t> </a:t>
            </a:r>
            <a:r>
              <a:rPr lang="en-US" b="0" dirty="0" err="1"/>
              <a:t>với</a:t>
            </a:r>
            <a:r>
              <a:rPr lang="en-US" b="0" dirty="0"/>
              <a:t> </a:t>
            </a:r>
            <a:r>
              <a:rPr lang="en-US" b="0" dirty="0" err="1"/>
              <a:t>giao</a:t>
            </a:r>
            <a:r>
              <a:rPr lang="en-US" b="0" dirty="0"/>
              <a:t> </a:t>
            </a:r>
            <a:r>
              <a:rPr lang="en-US" b="0" dirty="0" err="1"/>
              <a:t>dịch</a:t>
            </a:r>
            <a:r>
              <a:rPr lang="en-US" b="0" dirty="0"/>
              <a:t> </a:t>
            </a:r>
            <a:r>
              <a:rPr lang="en-US" b="0" dirty="0" err="1"/>
              <a:t>trái</a:t>
            </a:r>
            <a:r>
              <a:rPr lang="en-US" b="0" dirty="0"/>
              <a:t> </a:t>
            </a:r>
            <a:r>
              <a:rPr lang="en-US" b="0" dirty="0" err="1"/>
              <a:t>phiếu</a:t>
            </a:r>
            <a:r>
              <a:rPr lang="en-US" b="0" dirty="0"/>
              <a:t>. </a:t>
            </a:r>
          </a:p>
          <a:p>
            <a:r>
              <a:rPr lang="en-US" dirty="0"/>
              <a:t>Giá: </a:t>
            </a:r>
          </a:p>
          <a:p>
            <a:pPr>
              <a:buFont typeface="Arial" panose="020B0604020202020204" pitchFamily="34" charset="0"/>
              <a:buChar char="•"/>
            </a:pPr>
            <a:r>
              <a:rPr lang="en-US" b="0" dirty="0"/>
              <a:t>Giá </a:t>
            </a:r>
            <a:r>
              <a:rPr lang="en-US" b="0" dirty="0" err="1"/>
              <a:t>trần</a:t>
            </a:r>
            <a:r>
              <a:rPr lang="en-US" b="0" dirty="0"/>
              <a:t> = Giá </a:t>
            </a:r>
            <a:r>
              <a:rPr lang="en-US" b="0" dirty="0" err="1"/>
              <a:t>tham</a:t>
            </a:r>
            <a:r>
              <a:rPr lang="en-US" b="0" dirty="0"/>
              <a:t> </a:t>
            </a:r>
            <a:r>
              <a:rPr lang="en-US" b="0" dirty="0" err="1"/>
              <a:t>chiếu</a:t>
            </a:r>
            <a:r>
              <a:rPr lang="en-US" b="0" dirty="0"/>
              <a:t> x (1+ Biên </a:t>
            </a:r>
            <a:r>
              <a:rPr lang="en-US" b="0" dirty="0" err="1"/>
              <a:t>độ</a:t>
            </a:r>
            <a:r>
              <a:rPr lang="en-US" b="0" dirty="0"/>
              <a:t> </a:t>
            </a:r>
            <a:r>
              <a:rPr lang="en-US" b="0" dirty="0" err="1"/>
              <a:t>dao</a:t>
            </a:r>
            <a:r>
              <a:rPr lang="en-US" b="0" dirty="0"/>
              <a:t> </a:t>
            </a:r>
            <a:r>
              <a:rPr lang="en-US" b="0" dirty="0" err="1"/>
              <a:t>động</a:t>
            </a:r>
            <a:r>
              <a:rPr lang="en-US" b="0" dirty="0"/>
              <a:t>) </a:t>
            </a:r>
          </a:p>
          <a:p>
            <a:pPr>
              <a:buFont typeface="Arial" panose="020B0604020202020204" pitchFamily="34" charset="0"/>
              <a:buChar char="•"/>
            </a:pPr>
            <a:r>
              <a:rPr lang="en-US" b="0" dirty="0"/>
              <a:t>Giá </a:t>
            </a:r>
            <a:r>
              <a:rPr lang="en-US" b="0" dirty="0" err="1"/>
              <a:t>sàn</a:t>
            </a:r>
            <a:r>
              <a:rPr lang="en-US" b="0" dirty="0"/>
              <a:t> = Giá </a:t>
            </a:r>
            <a:r>
              <a:rPr lang="en-US" b="0" dirty="0" err="1"/>
              <a:t>tham</a:t>
            </a:r>
            <a:r>
              <a:rPr lang="en-US" b="0" dirty="0"/>
              <a:t> </a:t>
            </a:r>
            <a:r>
              <a:rPr lang="en-US" b="0" dirty="0" err="1"/>
              <a:t>chiếu</a:t>
            </a:r>
            <a:r>
              <a:rPr lang="en-US" b="0" dirty="0"/>
              <a:t> x (1 – Biên </a:t>
            </a:r>
            <a:r>
              <a:rPr lang="en-US" b="0" dirty="0" err="1"/>
              <a:t>độ</a:t>
            </a:r>
            <a:r>
              <a:rPr lang="en-US" b="0" dirty="0"/>
              <a:t> </a:t>
            </a:r>
            <a:r>
              <a:rPr lang="en-US" b="0" dirty="0" err="1"/>
              <a:t>dao</a:t>
            </a:r>
            <a:r>
              <a:rPr lang="en-US" b="0" dirty="0"/>
              <a:t> </a:t>
            </a:r>
            <a:r>
              <a:rPr lang="en-US" b="0" dirty="0" err="1"/>
              <a:t>động</a:t>
            </a:r>
            <a:r>
              <a:rPr lang="en-US" b="0" dirty="0"/>
              <a:t>)</a:t>
            </a:r>
          </a:p>
        </p:txBody>
      </p:sp>
    </p:spTree>
    <p:extLst>
      <p:ext uri="{BB962C8B-B14F-4D97-AF65-F5344CB8AC3E}">
        <p14:creationId xmlns:p14="http://schemas.microsoft.com/office/powerpoint/2010/main" val="2889403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Đối với cổ phiếu, chứng chỉ quỹ đóng, chứng chỉ quỹ có mức giá trần-sàn sau khi điều chỉnh biên độ dao động ± 7% nhưng giá trần/ sàn vẫn bằng mức giá tham chiếu sẽ điều chỉnh như sau: </a:t>
            </a:r>
            <a:endParaRPr lang="en-US" b="0" dirty="0"/>
          </a:p>
          <a:p>
            <a:pPr algn="just"/>
            <a:r>
              <a:rPr lang="vi-VN" b="0" dirty="0"/>
              <a:t>Giá trần điều chỉnh = Giá tham chiếu + một đơn vị yết giá </a:t>
            </a:r>
            <a:endParaRPr lang="en-US" b="0" dirty="0"/>
          </a:p>
          <a:p>
            <a:pPr algn="just"/>
            <a:r>
              <a:rPr lang="vi-VN" b="0" dirty="0"/>
              <a:t>Giá sàn điều chỉnh = Giá tham chiếu – một đơn vị yết giá</a:t>
            </a:r>
            <a:endParaRPr lang="en-US" b="0" dirty="0"/>
          </a:p>
        </p:txBody>
      </p:sp>
    </p:spTree>
    <p:extLst>
      <p:ext uri="{BB962C8B-B14F-4D97-AF65-F5344CB8AC3E}">
        <p14:creationId xmlns:p14="http://schemas.microsoft.com/office/powerpoint/2010/main" val="1358982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Trường hợp giá trần và sàn của cổ phiếu, chứng chỉ quỹ đóng, chứng chỉ quỹ sau khi điều chỉnh theo cách trên bằng không (0), giá trần và sàn sẽ được điều chỉnh như sau: </a:t>
            </a:r>
            <a:endParaRPr lang="en-US" b="0" dirty="0"/>
          </a:p>
          <a:p>
            <a:pPr algn="just">
              <a:buFont typeface="Arial" panose="020B0604020202020204" pitchFamily="34" charset="0"/>
              <a:buChar char="•"/>
            </a:pPr>
            <a:r>
              <a:rPr lang="vi-VN" b="0" dirty="0"/>
              <a:t>Giá trần điều chỉnh = Giá tham chiếu + một đơn vị yết giá </a:t>
            </a:r>
            <a:endParaRPr lang="en-US" b="0" dirty="0"/>
          </a:p>
          <a:p>
            <a:pPr algn="just">
              <a:buFont typeface="Arial" panose="020B0604020202020204" pitchFamily="34" charset="0"/>
              <a:buChar char="•"/>
            </a:pPr>
            <a:r>
              <a:rPr lang="vi-VN" b="0" dirty="0"/>
              <a:t>Giá sàn điều chỉnh = Giá tham chiếu</a:t>
            </a:r>
            <a:endParaRPr lang="en-US" b="0" dirty="0"/>
          </a:p>
        </p:txBody>
      </p:sp>
    </p:spTree>
    <p:extLst>
      <p:ext uri="{BB962C8B-B14F-4D97-AF65-F5344CB8AC3E}">
        <p14:creationId xmlns:p14="http://schemas.microsoft.com/office/powerpoint/2010/main" val="590079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Đối với cổ phiếu, chứng chỉ quỹ đóng, chứng chỉ quỹ ETF mới niêm yết, trong ngày giao dịch đầu tiên, giá giao dịch được biến động trong +/-20% giá giao dịch dự kiến. </a:t>
            </a:r>
            <a:endParaRPr lang="en-US" b="0" dirty="0"/>
          </a:p>
          <a:p>
            <a:pPr algn="just"/>
            <a:r>
              <a:rPr lang="vi-VN" b="0" dirty="0"/>
              <a:t>Tổ chức niêm yết và công ty chứng khoán làm tư vấn niêm yết (nếu có) phải đưa ra mức giá giao dịch dự kiến để tính giá tham chiếu cho cổ phiếu, chứng chỉ quỹ đóng, chứng chỉ quỹ ETF trong ngày giao dịch đầu tiên. </a:t>
            </a:r>
            <a:endParaRPr lang="en-US" b="0" dirty="0"/>
          </a:p>
          <a:p>
            <a:pPr algn="just"/>
            <a:r>
              <a:rPr lang="vi-VN" b="0" dirty="0"/>
              <a:t>Nếu trong 03 ngày giao dịch đầu tiên, cổ phiếu, chứng chỉ quỹ đóng, chứng chỉ quỹ ETF mới niêm yết vẫn chưa có giá đóng cửa, tổ chức niêm yết phải được xác định giá giao dịch dự kiến. </a:t>
            </a:r>
            <a:endParaRPr lang="en-US" b="0" dirty="0"/>
          </a:p>
        </p:txBody>
      </p:sp>
    </p:spTree>
    <p:extLst>
      <p:ext uri="{BB962C8B-B14F-4D97-AF65-F5344CB8AC3E}">
        <p14:creationId xmlns:p14="http://schemas.microsoft.com/office/powerpoint/2010/main" val="1990584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0" dirty="0"/>
              <a:t>Đối với cổ phiếu, chứng chỉ quỹ đóng, chứng chỉ quỹ ETF được giao dịch trở lại sau khi tạm dừng giao dịch trên 45 ngày, biên độ dao động giá trong ngày giao dịch đầu tiên sẽ được HSX xác đinh sau khi có sự chấp thuận của SSC (State Security Commission of Vietnam – Ủy ban Chứng khoán Nhà nước). </a:t>
            </a:r>
            <a:endParaRPr lang="en-US" b="0" dirty="0"/>
          </a:p>
        </p:txBody>
      </p:sp>
    </p:spTree>
    <p:extLst>
      <p:ext uri="{BB962C8B-B14F-4D97-AF65-F5344CB8AC3E}">
        <p14:creationId xmlns:p14="http://schemas.microsoft.com/office/powerpoint/2010/main" val="170359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Nội</a:t>
            </a:r>
            <a:r>
              <a:rPr lang="en-US" dirty="0"/>
              <a:t> dung Chương</a:t>
            </a:r>
          </a:p>
        </p:txBody>
      </p:sp>
      <p:sp>
        <p:nvSpPr>
          <p:cNvPr id="3" name="Content Placeholder 2"/>
          <p:cNvSpPr>
            <a:spLocks noGrp="1"/>
          </p:cNvSpPr>
          <p:nvPr>
            <p:ph idx="1"/>
          </p:nvPr>
        </p:nvSpPr>
        <p:spPr/>
        <p:txBody>
          <a:bodyPr/>
          <a:lstStyle/>
          <a:p>
            <a:pPr marL="457200" indent="-457200">
              <a:buFont typeface="+mj-lt"/>
              <a:buAutoNum type="arabicPeriod"/>
            </a:pPr>
            <a:r>
              <a:rPr lang="en-US" b="0" dirty="0" err="1"/>
              <a:t>Hình</a:t>
            </a:r>
            <a:r>
              <a:rPr lang="en-US" b="0" dirty="0"/>
              <a:t> </a:t>
            </a:r>
            <a:r>
              <a:rPr lang="en-US" b="0" dirty="0" err="1"/>
              <a:t>thức</a:t>
            </a:r>
            <a:r>
              <a:rPr lang="en-US" b="0" dirty="0"/>
              <a:t> </a:t>
            </a:r>
            <a:r>
              <a:rPr lang="en-US" b="0" dirty="0" err="1"/>
              <a:t>và</a:t>
            </a:r>
            <a:r>
              <a:rPr lang="en-US" b="0" dirty="0"/>
              <a:t> </a:t>
            </a:r>
            <a:r>
              <a:rPr lang="en-US" b="0" dirty="0" err="1"/>
              <a:t>cách</a:t>
            </a:r>
            <a:r>
              <a:rPr lang="en-US" b="0" dirty="0"/>
              <a:t> </a:t>
            </a:r>
            <a:r>
              <a:rPr lang="en-US" b="0" dirty="0" err="1"/>
              <a:t>thức</a:t>
            </a:r>
            <a:r>
              <a:rPr lang="en-US" b="0" dirty="0"/>
              <a:t> </a:t>
            </a:r>
            <a:r>
              <a:rPr lang="en-US" b="0" dirty="0" err="1"/>
              <a:t>tổ</a:t>
            </a:r>
            <a:r>
              <a:rPr lang="en-US" b="0" dirty="0"/>
              <a:t> </a:t>
            </a:r>
            <a:r>
              <a:rPr lang="en-US" b="0" dirty="0" err="1"/>
              <a:t>chức</a:t>
            </a:r>
            <a:r>
              <a:rPr lang="en-US" b="0" dirty="0"/>
              <a:t> SGDCK</a:t>
            </a:r>
          </a:p>
          <a:p>
            <a:pPr marL="457200" indent="-457200">
              <a:buFont typeface="+mj-lt"/>
              <a:buAutoNum type="arabicPeriod"/>
            </a:pPr>
            <a:r>
              <a:rPr lang="en-US" b="0" dirty="0"/>
              <a:t>Nguyên </a:t>
            </a:r>
            <a:r>
              <a:rPr lang="en-US" b="0" dirty="0" err="1"/>
              <a:t>tắc</a:t>
            </a:r>
            <a:r>
              <a:rPr lang="en-US" b="0" dirty="0"/>
              <a:t> </a:t>
            </a:r>
            <a:r>
              <a:rPr lang="en-US" b="0" dirty="0" err="1"/>
              <a:t>và</a:t>
            </a:r>
            <a:r>
              <a:rPr lang="en-US" b="0" dirty="0"/>
              <a:t> </a:t>
            </a:r>
            <a:r>
              <a:rPr lang="en-US" b="0" dirty="0" err="1"/>
              <a:t>tổ</a:t>
            </a:r>
            <a:r>
              <a:rPr lang="en-US" b="0" dirty="0"/>
              <a:t> </a:t>
            </a:r>
            <a:r>
              <a:rPr lang="en-US" b="0" dirty="0" err="1"/>
              <a:t>chức</a:t>
            </a:r>
            <a:r>
              <a:rPr lang="en-US" b="0" dirty="0"/>
              <a:t> </a:t>
            </a:r>
            <a:r>
              <a:rPr lang="en-US" b="0" dirty="0" err="1"/>
              <a:t>hoạt</a:t>
            </a:r>
            <a:r>
              <a:rPr lang="en-US" b="0" dirty="0"/>
              <a:t> </a:t>
            </a:r>
            <a:r>
              <a:rPr lang="en-US" b="0" dirty="0" err="1"/>
              <a:t>động</a:t>
            </a:r>
            <a:r>
              <a:rPr lang="en-US" b="0" dirty="0"/>
              <a:t> </a:t>
            </a:r>
            <a:r>
              <a:rPr lang="en-US" b="0" dirty="0" err="1"/>
              <a:t>của</a:t>
            </a:r>
            <a:r>
              <a:rPr lang="en-US" b="0" dirty="0"/>
              <a:t> SGDCK</a:t>
            </a:r>
          </a:p>
          <a:p>
            <a:pPr marL="457200" indent="-457200">
              <a:buFont typeface="+mj-lt"/>
              <a:buAutoNum type="arabicPeriod"/>
            </a:pPr>
            <a:r>
              <a:rPr lang="en-US" b="0" dirty="0"/>
              <a:t>Các </a:t>
            </a:r>
            <a:r>
              <a:rPr lang="en-US" b="0" dirty="0" err="1"/>
              <a:t>loại</a:t>
            </a:r>
            <a:r>
              <a:rPr lang="en-US" b="0" dirty="0"/>
              <a:t> </a:t>
            </a:r>
            <a:r>
              <a:rPr lang="en-US" b="0" dirty="0" err="1"/>
              <a:t>lệnh</a:t>
            </a:r>
            <a:r>
              <a:rPr lang="en-US" b="0" dirty="0"/>
              <a:t> </a:t>
            </a:r>
            <a:r>
              <a:rPr lang="en-US" b="0" dirty="0" err="1"/>
              <a:t>giao</a:t>
            </a:r>
            <a:r>
              <a:rPr lang="en-US" b="0" dirty="0"/>
              <a:t> </a:t>
            </a:r>
            <a:r>
              <a:rPr lang="en-US" b="0" dirty="0" err="1"/>
              <a:t>dịch</a:t>
            </a:r>
            <a:r>
              <a:rPr lang="en-US" b="0" dirty="0"/>
              <a:t>, </a:t>
            </a:r>
            <a:r>
              <a:rPr lang="en-US" b="0" dirty="0" err="1"/>
              <a:t>cách</a:t>
            </a:r>
            <a:r>
              <a:rPr lang="en-US" b="0" dirty="0"/>
              <a:t> </a:t>
            </a:r>
            <a:r>
              <a:rPr lang="en-US" b="0" dirty="0" err="1"/>
              <a:t>thức</a:t>
            </a:r>
            <a:r>
              <a:rPr lang="en-US" b="0" dirty="0"/>
              <a:t> </a:t>
            </a:r>
            <a:r>
              <a:rPr lang="en-US" b="0" dirty="0" err="1"/>
              <a:t>sử</a:t>
            </a:r>
            <a:r>
              <a:rPr lang="en-US" b="0" dirty="0"/>
              <a:t> </a:t>
            </a:r>
            <a:r>
              <a:rPr lang="en-US" b="0" dirty="0" err="1"/>
              <a:t>dụng</a:t>
            </a:r>
            <a:r>
              <a:rPr lang="en-US" b="0" dirty="0"/>
              <a:t> </a:t>
            </a:r>
            <a:r>
              <a:rPr lang="en-US" b="0" dirty="0" err="1"/>
              <a:t>và</a:t>
            </a:r>
            <a:r>
              <a:rPr lang="en-US" b="0" dirty="0"/>
              <a:t> </a:t>
            </a:r>
            <a:r>
              <a:rPr lang="en-US" b="0" dirty="0" err="1"/>
              <a:t>quy</a:t>
            </a:r>
            <a:r>
              <a:rPr lang="en-US" b="0" dirty="0"/>
              <a:t> </a:t>
            </a:r>
            <a:r>
              <a:rPr lang="en-US" b="0" dirty="0" err="1"/>
              <a:t>trình</a:t>
            </a:r>
            <a:r>
              <a:rPr lang="en-US" b="0" dirty="0"/>
              <a:t> </a:t>
            </a:r>
            <a:r>
              <a:rPr lang="en-US" b="0" dirty="0" err="1"/>
              <a:t>đấu</a:t>
            </a:r>
            <a:r>
              <a:rPr lang="en-US" b="0" dirty="0"/>
              <a:t> </a:t>
            </a:r>
            <a:r>
              <a:rPr lang="en-US" b="0" dirty="0" err="1"/>
              <a:t>giá</a:t>
            </a:r>
            <a:r>
              <a:rPr lang="en-US" b="0" dirty="0"/>
              <a:t> </a:t>
            </a:r>
            <a:r>
              <a:rPr lang="en-US" b="0" dirty="0" err="1"/>
              <a:t>khớp</a:t>
            </a:r>
            <a:r>
              <a:rPr lang="en-US" b="0" dirty="0"/>
              <a:t> </a:t>
            </a:r>
            <a:r>
              <a:rPr lang="en-US" b="0" dirty="0" err="1"/>
              <a:t>lệnh</a:t>
            </a:r>
            <a:r>
              <a:rPr lang="en-US" b="0" dirty="0"/>
              <a:t> </a:t>
            </a:r>
            <a:r>
              <a:rPr lang="en-US" b="0" dirty="0" err="1"/>
              <a:t>để</a:t>
            </a:r>
            <a:r>
              <a:rPr lang="en-US" b="0" dirty="0"/>
              <a:t> </a:t>
            </a:r>
            <a:r>
              <a:rPr lang="en-US" b="0" dirty="0" err="1"/>
              <a:t>hình</a:t>
            </a:r>
            <a:r>
              <a:rPr lang="en-US" b="0" dirty="0"/>
              <a:t> </a:t>
            </a:r>
            <a:r>
              <a:rPr lang="en-US" b="0" dirty="0" err="1"/>
              <a:t>thành</a:t>
            </a:r>
            <a:r>
              <a:rPr lang="en-US" b="0" dirty="0"/>
              <a:t> </a:t>
            </a:r>
            <a:r>
              <a:rPr lang="en-US" b="0" dirty="0" err="1"/>
              <a:t>nên</a:t>
            </a:r>
            <a:r>
              <a:rPr lang="en-US" b="0" dirty="0"/>
              <a:t> thị </a:t>
            </a:r>
            <a:r>
              <a:rPr lang="en-US" b="0" dirty="0" err="1"/>
              <a:t>giá</a:t>
            </a:r>
            <a:r>
              <a:rPr lang="en-US" b="0" dirty="0"/>
              <a:t> </a:t>
            </a:r>
            <a:r>
              <a:rPr lang="en-US" b="0" dirty="0" err="1"/>
              <a:t>chứng</a:t>
            </a:r>
            <a:r>
              <a:rPr lang="en-US" b="0" dirty="0"/>
              <a:t> </a:t>
            </a:r>
            <a:r>
              <a:rPr lang="en-US" b="0" dirty="0" err="1"/>
              <a:t>khoán</a:t>
            </a:r>
            <a:r>
              <a:rPr lang="en-US" b="0" dirty="0"/>
              <a:t>.</a:t>
            </a:r>
          </a:p>
          <a:p>
            <a:pPr marL="457200" indent="-457200">
              <a:buFont typeface="+mj-lt"/>
              <a:buAutoNum type="arabicPeriod"/>
            </a:pPr>
            <a:r>
              <a:rPr lang="en-US" b="0" dirty="0" err="1"/>
              <a:t>Cách</a:t>
            </a:r>
            <a:r>
              <a:rPr lang="en-US" b="0" dirty="0"/>
              <a:t> </a:t>
            </a:r>
            <a:r>
              <a:rPr lang="en-US" b="0" dirty="0" err="1"/>
              <a:t>thức</a:t>
            </a:r>
            <a:r>
              <a:rPr lang="en-US" b="0" dirty="0"/>
              <a:t> </a:t>
            </a:r>
            <a:r>
              <a:rPr lang="en-US" b="0" dirty="0" err="1"/>
              <a:t>giao</a:t>
            </a:r>
            <a:r>
              <a:rPr lang="en-US" b="0" dirty="0"/>
              <a:t> </a:t>
            </a:r>
            <a:r>
              <a:rPr lang="en-US" b="0" dirty="0" err="1"/>
              <a:t>dịch</a:t>
            </a:r>
            <a:r>
              <a:rPr lang="en-US" b="0" dirty="0"/>
              <a:t> </a:t>
            </a:r>
            <a:r>
              <a:rPr lang="en-US" b="0" dirty="0" err="1"/>
              <a:t>trên</a:t>
            </a:r>
            <a:r>
              <a:rPr lang="en-US" b="0" dirty="0"/>
              <a:t> </a:t>
            </a:r>
            <a:r>
              <a:rPr lang="en-US" b="0" dirty="0" err="1"/>
              <a:t>sàn</a:t>
            </a:r>
            <a:r>
              <a:rPr lang="en-US" b="0" dirty="0"/>
              <a:t> TP.HCM, Hà </a:t>
            </a:r>
            <a:r>
              <a:rPr lang="en-US" b="0" dirty="0" err="1"/>
              <a:t>Nội</a:t>
            </a:r>
            <a:r>
              <a:rPr lang="en-US" b="0" dirty="0"/>
              <a:t> </a:t>
            </a:r>
            <a:r>
              <a:rPr lang="en-US" b="0" dirty="0" err="1"/>
              <a:t>và</a:t>
            </a:r>
            <a:r>
              <a:rPr lang="en-US" b="0" dirty="0"/>
              <a:t> </a:t>
            </a:r>
            <a:r>
              <a:rPr lang="en-US" b="0" dirty="0" err="1"/>
              <a:t>sàn</a:t>
            </a:r>
            <a:r>
              <a:rPr lang="en-US" b="0" dirty="0"/>
              <a:t> </a:t>
            </a:r>
            <a:r>
              <a:rPr lang="en-US" b="0" dirty="0" err="1"/>
              <a:t>Upcome</a:t>
            </a:r>
            <a:endParaRPr lang="en-US" b="0" dirty="0"/>
          </a:p>
        </p:txBody>
      </p:sp>
    </p:spTree>
    <p:extLst>
      <p:ext uri="{BB962C8B-B14F-4D97-AF65-F5344CB8AC3E}">
        <p14:creationId xmlns:p14="http://schemas.microsoft.com/office/powerpoint/2010/main" val="3764382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vi-VN" dirty="0"/>
              <a:t>Lệnh giao dịch tại mức giá khớp lệnh xác định giá mở cửa (Viết tắt ATO – At The Open – giao dịch tại giá mở cửa): </a:t>
            </a:r>
            <a:r>
              <a:rPr lang="en-US" dirty="0"/>
              <a:t> </a:t>
            </a:r>
            <a:r>
              <a:rPr lang="vi-VN" b="0" dirty="0"/>
              <a:t>Là lệnh đặt mua hoặc đặt bán chứng khoán tại mức giá mở cửa. </a:t>
            </a:r>
            <a:endParaRPr lang="en-US" b="0" dirty="0"/>
          </a:p>
          <a:p>
            <a:pPr algn="just"/>
            <a:r>
              <a:rPr lang="vi-VN" b="0" dirty="0"/>
              <a:t>Lệnh ATO được ưu tiên trước lệnh giới hạn trong khi so khớp lệnh. </a:t>
            </a:r>
            <a:endParaRPr lang="en-US" b="0" dirty="0"/>
          </a:p>
          <a:p>
            <a:pPr algn="just"/>
            <a:r>
              <a:rPr lang="vi-VN" b="0" dirty="0"/>
              <a:t>Lệnh ATO được nhập vào hệ thống giao dịch trong thời gian khớp lệnh định kỳ để xác định giá mở cửa và sẽ tự động tự hủy bỏ sau thời điểm xác định giá mở cửa nếu lệnh không được thực hiện hoặc không được thực hiện hết. </a:t>
            </a:r>
            <a:endParaRPr lang="en-US" b="0" dirty="0"/>
          </a:p>
        </p:txBody>
      </p:sp>
    </p:spTree>
    <p:extLst>
      <p:ext uri="{BB962C8B-B14F-4D97-AF65-F5344CB8AC3E}">
        <p14:creationId xmlns:p14="http://schemas.microsoft.com/office/powerpoint/2010/main" val="3928851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Lệnh giới hạn (Viết tắt là LO): </a:t>
            </a:r>
            <a:endParaRPr lang="en-US" dirty="0"/>
          </a:p>
          <a:p>
            <a:pPr algn="just"/>
            <a:r>
              <a:rPr lang="vi-VN" b="0" dirty="0"/>
              <a:t>Là lệnh mua hoặc bán chứng khoán tại một mức giá xác định hoặc giá tốt hơn. Lệnh có hiệu lực kể từ khi được nhập vào hệ thống giao dịch cho đến hết ngày giao dịch hoặc cho đến khi lệnh bị </a:t>
            </a:r>
            <a:endParaRPr lang="en-US" b="0" dirty="0"/>
          </a:p>
          <a:p>
            <a:pPr algn="just"/>
            <a:r>
              <a:rPr lang="vi-VN" dirty="0"/>
              <a:t>Lệnh giao dịch tại mức giá khớp lệnh xác định giá đóng cửa (Viết tắt là ATC – At The Close – giao dịch tại giá đóng cửa): </a:t>
            </a:r>
            <a:endParaRPr lang="en-US" dirty="0"/>
          </a:p>
          <a:p>
            <a:pPr algn="just"/>
            <a:r>
              <a:rPr lang="vi-VN" b="0" dirty="0"/>
              <a:t>Tương tự như lệnh ATO nhưng được áp dụng trong thời gian khớp lệnh định kỳ xác định giá đóng cửa.</a:t>
            </a:r>
            <a:endParaRPr lang="en-US" b="0" dirty="0"/>
          </a:p>
        </p:txBody>
      </p:sp>
    </p:spTree>
    <p:extLst>
      <p:ext uri="{BB962C8B-B14F-4D97-AF65-F5344CB8AC3E}">
        <p14:creationId xmlns:p14="http://schemas.microsoft.com/office/powerpoint/2010/main" val="4259529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Ví</a:t>
            </a:r>
            <a:r>
              <a:rPr lang="en-US" dirty="0"/>
              <a:t> </a:t>
            </a:r>
            <a:r>
              <a:rPr lang="en-US" dirty="0" err="1"/>
              <a:t>dụ</a:t>
            </a:r>
            <a:r>
              <a:rPr lang="en-US" dirty="0"/>
              <a:t> </a:t>
            </a:r>
            <a:r>
              <a:rPr lang="en-US" dirty="0" err="1"/>
              <a:t>về</a:t>
            </a:r>
            <a:r>
              <a:rPr lang="en-US" dirty="0"/>
              <a:t> </a:t>
            </a:r>
            <a:r>
              <a:rPr lang="en-US" dirty="0" err="1"/>
              <a:t>lệnh</a:t>
            </a:r>
            <a:r>
              <a:rPr lang="en-US" dirty="0"/>
              <a:t> ATO (ATC)</a:t>
            </a:r>
          </a:p>
        </p:txBody>
      </p:sp>
      <p:sp>
        <p:nvSpPr>
          <p:cNvPr id="3" name="Content Placeholder 2"/>
          <p:cNvSpPr>
            <a:spLocks noGrp="1"/>
          </p:cNvSpPr>
          <p:nvPr>
            <p:ph idx="1"/>
          </p:nvPr>
        </p:nvSpPr>
        <p:spPr/>
        <p:txBody>
          <a:bodyPr/>
          <a:lstStyle/>
          <a:p>
            <a:r>
              <a:rPr lang="en-US" dirty="0" err="1"/>
              <a:t>Sổ</a:t>
            </a:r>
            <a:r>
              <a:rPr lang="en-US" dirty="0"/>
              <a:t> </a:t>
            </a:r>
            <a:r>
              <a:rPr lang="en-US" dirty="0" err="1"/>
              <a:t>lệnh</a:t>
            </a:r>
            <a:r>
              <a:rPr lang="en-US" dirty="0"/>
              <a:t> (Trong </a:t>
            </a:r>
            <a:r>
              <a:rPr lang="en-US" dirty="0" err="1"/>
              <a:t>thời</a:t>
            </a:r>
            <a:r>
              <a:rPr lang="en-US" dirty="0"/>
              <a:t> </a:t>
            </a:r>
            <a:r>
              <a:rPr lang="en-US" dirty="0" err="1"/>
              <a:t>gian</a:t>
            </a:r>
            <a:r>
              <a:rPr lang="en-US" dirty="0"/>
              <a:t> </a:t>
            </a:r>
            <a:r>
              <a:rPr lang="en-US" dirty="0" err="1"/>
              <a:t>khớp</a:t>
            </a:r>
            <a:r>
              <a:rPr lang="en-US" dirty="0"/>
              <a:t> </a:t>
            </a:r>
            <a:r>
              <a:rPr lang="en-US" dirty="0" err="1"/>
              <a:t>lệnh</a:t>
            </a:r>
            <a:r>
              <a:rPr lang="en-US" dirty="0"/>
              <a:t> </a:t>
            </a:r>
            <a:r>
              <a:rPr lang="en-US" dirty="0" err="1"/>
              <a:t>định</a:t>
            </a:r>
            <a:r>
              <a:rPr lang="en-US" dirty="0"/>
              <a:t> </a:t>
            </a:r>
            <a:r>
              <a:rPr lang="en-US" dirty="0" err="1"/>
              <a:t>kỳ</a:t>
            </a:r>
            <a:r>
              <a:rPr lang="en-US" dirty="0"/>
              <a:t>): </a:t>
            </a:r>
            <a:r>
              <a:rPr lang="en-US" dirty="0" err="1"/>
              <a:t>Cổ</a:t>
            </a:r>
            <a:r>
              <a:rPr lang="en-US" dirty="0"/>
              <a:t> </a:t>
            </a:r>
            <a:r>
              <a:rPr lang="en-US" dirty="0" err="1"/>
              <a:t>phiếu</a:t>
            </a:r>
            <a:r>
              <a:rPr lang="en-US" dirty="0"/>
              <a:t> AAA, </a:t>
            </a:r>
            <a:r>
              <a:rPr lang="en-US" dirty="0" err="1"/>
              <a:t>giá</a:t>
            </a:r>
            <a:r>
              <a:rPr lang="en-US" dirty="0"/>
              <a:t> </a:t>
            </a:r>
            <a:r>
              <a:rPr lang="en-US" dirty="0" err="1"/>
              <a:t>tham</a:t>
            </a:r>
            <a:r>
              <a:rPr lang="en-US" dirty="0"/>
              <a:t> </a:t>
            </a:r>
            <a:r>
              <a:rPr lang="en-US" dirty="0" err="1"/>
              <a:t>chiếu</a:t>
            </a:r>
            <a:r>
              <a:rPr lang="en-US" dirty="0"/>
              <a:t> : 99. </a:t>
            </a:r>
            <a:r>
              <a:rPr lang="en-US" dirty="0" err="1"/>
              <a:t>Lệnh</a:t>
            </a:r>
            <a:r>
              <a:rPr lang="en-US" dirty="0"/>
              <a:t> </a:t>
            </a:r>
            <a:r>
              <a:rPr lang="en-US" dirty="0" err="1"/>
              <a:t>vào</a:t>
            </a:r>
            <a:r>
              <a:rPr lang="en-US" dirty="0"/>
              <a:t> </a:t>
            </a:r>
            <a:r>
              <a:rPr lang="en-US" dirty="0" err="1"/>
              <a:t>hệ</a:t>
            </a:r>
            <a:r>
              <a:rPr lang="en-US" dirty="0"/>
              <a:t> </a:t>
            </a:r>
            <a:r>
              <a:rPr lang="en-US" dirty="0" err="1"/>
              <a:t>thống</a:t>
            </a:r>
            <a:r>
              <a:rPr lang="en-US" dirty="0"/>
              <a:t> </a:t>
            </a:r>
            <a:r>
              <a:rPr lang="en-US" dirty="0" err="1"/>
              <a:t>theo</a:t>
            </a:r>
            <a:r>
              <a:rPr lang="en-US" dirty="0"/>
              <a:t> </a:t>
            </a:r>
            <a:r>
              <a:rPr lang="en-US" dirty="0" err="1"/>
              <a:t>thứ</a:t>
            </a:r>
            <a:r>
              <a:rPr lang="en-US" dirty="0"/>
              <a:t> </a:t>
            </a:r>
            <a:r>
              <a:rPr lang="en-US" dirty="0" err="1"/>
              <a:t>tự</a:t>
            </a:r>
            <a:r>
              <a:rPr lang="en-US" dirty="0"/>
              <a:t> A, B, C.</a:t>
            </a:r>
          </a:p>
          <a:p>
            <a:endParaRPr lang="en-US" dirty="0"/>
          </a:p>
          <a:p>
            <a:endParaRPr lang="en-US" dirty="0"/>
          </a:p>
          <a:p>
            <a:r>
              <a:rPr lang="vi-VN" dirty="0"/>
              <a:t>Kết quả khớp: </a:t>
            </a:r>
            <a:endParaRPr lang="en-US" dirty="0"/>
          </a:p>
          <a:p>
            <a:pPr>
              <a:buFont typeface="Arial" panose="020B0604020202020204" pitchFamily="34" charset="0"/>
              <a:buChar char="•"/>
            </a:pPr>
            <a:r>
              <a:rPr lang="vi-VN" b="0" dirty="0"/>
              <a:t>Giá khớp : 99 </a:t>
            </a:r>
            <a:endParaRPr lang="en-US" b="0" dirty="0"/>
          </a:p>
          <a:p>
            <a:pPr>
              <a:buFont typeface="Arial" panose="020B0604020202020204" pitchFamily="34" charset="0"/>
              <a:buChar char="•"/>
            </a:pPr>
            <a:r>
              <a:rPr lang="vi-VN" b="0" dirty="0"/>
              <a:t>Khối lượng khớp: 5,000. Trong đó: C-B : 4,000. </a:t>
            </a:r>
            <a:endParaRPr lang="en-US" b="0" dirty="0"/>
          </a:p>
          <a:p>
            <a:pPr>
              <a:buFont typeface="Arial" panose="020B0604020202020204" pitchFamily="34" charset="0"/>
              <a:buChar char="•"/>
            </a:pPr>
            <a:r>
              <a:rPr lang="vi-VN" b="0" dirty="0"/>
              <a:t>Lệnh ATO (ATC) được ưu tiên trước so với lệnh giới hạn trong so khớp lệnh</a:t>
            </a:r>
            <a:endParaRPr lang="en-US" b="0" dirty="0"/>
          </a:p>
        </p:txBody>
      </p:sp>
      <p:pic>
        <p:nvPicPr>
          <p:cNvPr id="6146" name="Picture 2" descr="quydinhg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908" y="2276654"/>
            <a:ext cx="7056594" cy="1617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815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Lệnh thị trường (Viết tắt là MP) (áp dụng từ 02/07/2012)</a:t>
            </a:r>
            <a:endParaRPr lang="en-US" dirty="0"/>
          </a:p>
          <a:p>
            <a:pPr algn="just"/>
            <a:r>
              <a:rPr lang="vi-VN" b="0" dirty="0"/>
              <a:t>Là lệnh mua/bán chứng khoán tại mức giá bán thấp nhất/ giá mua cao nhất hiện có trên thị trường. </a:t>
            </a:r>
            <a:endParaRPr lang="en-US" b="0" dirty="0"/>
          </a:p>
          <a:p>
            <a:pPr algn="just"/>
            <a:r>
              <a:rPr lang="vi-VN" b="0" dirty="0"/>
              <a:t>Khi được nhập vào hệ thống giao dịch, lệnh mua MP sẽ được thực hiện ngay tại mức giá bán thấp nhất và lệnh bán MP sẽ thực hiện ngay tại mức giá mua cao nhất hiện có trên thị trường. Nếu khối lượng đặt lệnh của lệnh MP vẫn chưa được thực hiện hết, lệnh MP sẽ được xem là lệnh mua tại mức giá bán cao hơn hoặc lệnh bán tại mức giá mua thấp hơn tiếp theo hiện có trên thị trường và tiếp tục so khớp. </a:t>
            </a:r>
            <a:endParaRPr lang="en-US" b="0" dirty="0"/>
          </a:p>
        </p:txBody>
      </p:sp>
    </p:spTree>
    <p:extLst>
      <p:ext uri="{BB962C8B-B14F-4D97-AF65-F5344CB8AC3E}">
        <p14:creationId xmlns:p14="http://schemas.microsoft.com/office/powerpoint/2010/main" val="3183702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Nếu khối lượng đặt của lệnh MP vẫn còn sau khi giao dịch theo nguyên tắc trên và không thể tiếp tục khớp được nữa thì lệnh MP sẽ được chuyển thành lệnh giới hạn mua tại mức giá cao hơn một bước giá so với giá giao dịch cuối cùng trước đó hoặc lệnh giới hạn bán tại mức giá thấp hơn một bước giá so với giá giao dịch cuối cùng trước đó. </a:t>
            </a:r>
            <a:endParaRPr lang="en-US" b="0" dirty="0"/>
          </a:p>
          <a:p>
            <a:pPr algn="just"/>
            <a:r>
              <a:rPr lang="vi-VN" b="0" dirty="0"/>
              <a:t>Trường hợp giá thực hiện cuối cùng là giá trần đối với lệnh mua hoặc giá sàn đối với lệnh bán MP thì lệnh thị trường sẽ được chuyển thành lệnh giới hạn mua tại giá trần hoặc lệnh giới hạn bán tại giá sàn</a:t>
            </a:r>
            <a:endParaRPr lang="en-US" b="0" dirty="0"/>
          </a:p>
        </p:txBody>
      </p:sp>
    </p:spTree>
    <p:extLst>
      <p:ext uri="{BB962C8B-B14F-4D97-AF65-F5344CB8AC3E}">
        <p14:creationId xmlns:p14="http://schemas.microsoft.com/office/powerpoint/2010/main" val="3922979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Lệnh MP có hiệu lực trong phiên khớp lệnh liên tục. </a:t>
            </a:r>
            <a:endParaRPr lang="en-US" b="0" dirty="0"/>
          </a:p>
          <a:p>
            <a:pPr algn="just"/>
            <a:r>
              <a:rPr lang="vi-VN" b="0" dirty="0"/>
              <a:t>Lệnh MP sẽ tự động hủy nếu không có lệnh giới hạn đối ứng tại thời điểm nhập lệnh vào hệ thống giao dịch. </a:t>
            </a:r>
            <a:endParaRPr lang="en-US" b="0" dirty="0"/>
          </a:p>
          <a:p>
            <a:pPr algn="just"/>
            <a:r>
              <a:rPr lang="vi-VN" b="0" dirty="0"/>
              <a:t>Lệnh mua MP của nhà đầu tư nước ngoài sau khi khớp một phần, phần còn lại sẽ tự động hủy nếu chứng khoán hết room. </a:t>
            </a:r>
            <a:endParaRPr lang="en-US" b="0" dirty="0"/>
          </a:p>
        </p:txBody>
      </p:sp>
    </p:spTree>
    <p:extLst>
      <p:ext uri="{BB962C8B-B14F-4D97-AF65-F5344CB8AC3E}">
        <p14:creationId xmlns:p14="http://schemas.microsoft.com/office/powerpoint/2010/main" val="2717931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Hủy</a:t>
            </a:r>
            <a:r>
              <a:rPr lang="en-US" dirty="0"/>
              <a:t> </a:t>
            </a:r>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vi-VN" dirty="0"/>
              <a:t>Trong thời gian khớp lệnh định kỳ: </a:t>
            </a:r>
            <a:r>
              <a:rPr lang="vi-VN" b="0" dirty="0"/>
              <a:t>Khách hàng không được hủy lệnh giao dịch đã đặt trong đợt khớp lệnh định kỳ. </a:t>
            </a:r>
            <a:endParaRPr lang="en-US" b="0" dirty="0"/>
          </a:p>
          <a:p>
            <a:pPr algn="just"/>
            <a:r>
              <a:rPr lang="vi-VN" dirty="0"/>
              <a:t>Trong thời gian khớp lệnh liên tục: </a:t>
            </a:r>
            <a:r>
              <a:rPr lang="vi-VN" b="0" dirty="0"/>
              <a:t>Khách hàng có thể yêu cầu nhân viên môi giới hủy lệnh nếu lệnh hoặc phần còn lại của lệnh chưa được thực hiện, kể cả các lệnh hoặc phần còn lại của lệnh chưa được thực hiện ở lần khớp lệnh định kỳ hoặc liên tục trước đó.</a:t>
            </a:r>
            <a:endParaRPr lang="en-US" b="0" dirty="0"/>
          </a:p>
        </p:txBody>
      </p:sp>
    </p:spTree>
    <p:extLst>
      <p:ext uri="{BB962C8B-B14F-4D97-AF65-F5344CB8AC3E}">
        <p14:creationId xmlns:p14="http://schemas.microsoft.com/office/powerpoint/2010/main" val="1997328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Thời </a:t>
            </a:r>
            <a:r>
              <a:rPr lang="en-US" dirty="0" err="1"/>
              <a:t>gian</a:t>
            </a:r>
            <a:r>
              <a:rPr lang="en-US" dirty="0"/>
              <a:t> </a:t>
            </a:r>
            <a:r>
              <a:rPr lang="en-US" dirty="0" err="1"/>
              <a:t>thanh</a:t>
            </a:r>
            <a:r>
              <a:rPr lang="en-US" dirty="0"/>
              <a:t> </a:t>
            </a:r>
            <a:r>
              <a:rPr lang="en-US" dirty="0" err="1"/>
              <a:t>toán</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quydinhgd5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294" y="1216941"/>
            <a:ext cx="11320938" cy="3042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436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Giao dịch của nhà đầu tư nước ngoài</a:t>
            </a:r>
            <a:endParaRPr lang="en-US" dirty="0"/>
          </a:p>
        </p:txBody>
      </p:sp>
      <p:sp>
        <p:nvSpPr>
          <p:cNvPr id="3" name="Content Placeholder 2"/>
          <p:cNvSpPr>
            <a:spLocks noGrp="1"/>
          </p:cNvSpPr>
          <p:nvPr>
            <p:ph idx="1"/>
          </p:nvPr>
        </p:nvSpPr>
        <p:spPr/>
        <p:txBody>
          <a:bodyPr/>
          <a:lstStyle/>
          <a:p>
            <a:pPr algn="just"/>
            <a:r>
              <a:rPr lang="vi-VN" dirty="0"/>
              <a:t>Trong thời gian giao dịch khớp lệnh: </a:t>
            </a:r>
            <a:endParaRPr lang="en-US" dirty="0"/>
          </a:p>
          <a:p>
            <a:pPr algn="just"/>
            <a:r>
              <a:rPr lang="en-US" b="0" dirty="0"/>
              <a:t>KL </a:t>
            </a:r>
            <a:r>
              <a:rPr lang="vi-VN" b="0" dirty="0"/>
              <a:t>mua cổ phiếu, chứng chỉ quỹ đóng của nhà đầu tư nước ngoài được trừ vào </a:t>
            </a:r>
            <a:r>
              <a:rPr lang="en-US" b="0" dirty="0"/>
              <a:t>KL </a:t>
            </a:r>
            <a:r>
              <a:rPr lang="vi-VN" b="0" dirty="0"/>
              <a:t>được phép mua ngay sau khi lệnh mua được thực hiện; </a:t>
            </a:r>
            <a:r>
              <a:rPr lang="en-US" b="0" dirty="0"/>
              <a:t>KL </a:t>
            </a:r>
            <a:r>
              <a:rPr lang="vi-VN" b="0" dirty="0"/>
              <a:t>bán cổ phiếu, chứng chỉ quỹ đóng của nhà đầu tư nước ngoài được cộng vào </a:t>
            </a:r>
            <a:r>
              <a:rPr lang="en-US" b="0" dirty="0"/>
              <a:t>KL </a:t>
            </a:r>
            <a:r>
              <a:rPr lang="vi-VN" b="0" dirty="0"/>
              <a:t>cổ phiếu, chứng chỉ quỹ đóng được phép mua ngay sau khi kết thúc việc thanh toán giao dịch (T+2). </a:t>
            </a:r>
            <a:endParaRPr lang="en-US" b="0" dirty="0"/>
          </a:p>
          <a:p>
            <a:pPr algn="just"/>
            <a:r>
              <a:rPr lang="vi-VN" b="0" dirty="0"/>
              <a:t>Lệnh mua hoặc một phần lệnh mua cổ phiếu, chứng chỉ quỹ đóng của nhà đầu tư nước ngoài chưa được thực hiện sẽ tự động bị hủy nếu </a:t>
            </a:r>
            <a:r>
              <a:rPr lang="en-US" b="0" dirty="0"/>
              <a:t>KL </a:t>
            </a:r>
            <a:r>
              <a:rPr lang="vi-VN" b="0" dirty="0"/>
              <a:t>cổ phiếu, chứng chỉ quỹ đóng được phép mua đã hết hoặc không được thực hiện ngay khi nhập vào hệ thống giao dịch.</a:t>
            </a:r>
            <a:endParaRPr lang="en-US" b="0" dirty="0"/>
          </a:p>
        </p:txBody>
      </p:sp>
    </p:spTree>
    <p:extLst>
      <p:ext uri="{BB962C8B-B14F-4D97-AF65-F5344CB8AC3E}">
        <p14:creationId xmlns:p14="http://schemas.microsoft.com/office/powerpoint/2010/main" val="2533915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Trong thời gian giao dịch thỏa thuận: </a:t>
            </a:r>
            <a:endParaRPr lang="en-US" dirty="0"/>
          </a:p>
          <a:p>
            <a:pPr algn="just"/>
            <a:r>
              <a:rPr lang="vi-VN" b="0" dirty="0"/>
              <a:t>Khối lượng chứng khoán được phép mua của nhà đầu tư nước ngoài sẽ không thay đổi nếu giao dịch thỏa thuận được thực hiện giữa hai nhà đầu tư nước ngoài với nhau. </a:t>
            </a:r>
            <a:endParaRPr lang="en-US" b="0" dirty="0"/>
          </a:p>
        </p:txBody>
      </p:sp>
    </p:spTree>
    <p:extLst>
      <p:ext uri="{BB962C8B-B14F-4D97-AF65-F5344CB8AC3E}">
        <p14:creationId xmlns:p14="http://schemas.microsoft.com/office/powerpoint/2010/main" val="206155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Tổ</a:t>
            </a:r>
            <a:r>
              <a:rPr lang="en-US" dirty="0"/>
              <a:t> </a:t>
            </a:r>
            <a:r>
              <a:rPr lang="en-US" dirty="0" err="1"/>
              <a:t>chức</a:t>
            </a:r>
            <a:r>
              <a:rPr lang="en-US" dirty="0"/>
              <a:t> </a:t>
            </a:r>
            <a:r>
              <a:rPr lang="en-US" dirty="0" err="1"/>
              <a:t>sở</a:t>
            </a:r>
            <a:r>
              <a:rPr lang="en-US" dirty="0"/>
              <a:t> GDCK</a:t>
            </a:r>
          </a:p>
        </p:txBody>
      </p:sp>
      <p:sp>
        <p:nvSpPr>
          <p:cNvPr id="3" name="Content Placeholder 2"/>
          <p:cNvSpPr>
            <a:spLocks noGrp="1"/>
          </p:cNvSpPr>
          <p:nvPr>
            <p:ph idx="1"/>
          </p:nvPr>
        </p:nvSpPr>
        <p:spPr/>
        <p:txBody>
          <a:bodyPr/>
          <a:lstStyle/>
          <a:p>
            <a:pPr algn="just"/>
            <a:r>
              <a:rPr lang="en-US" dirty="0" err="1"/>
              <a:t>Khái</a:t>
            </a:r>
            <a:r>
              <a:rPr lang="en-US" dirty="0"/>
              <a:t> </a:t>
            </a:r>
            <a:r>
              <a:rPr lang="en-US" dirty="0" err="1"/>
              <a:t>niệm</a:t>
            </a:r>
            <a:r>
              <a:rPr lang="en-US" dirty="0"/>
              <a:t> SGDCK:</a:t>
            </a:r>
          </a:p>
          <a:p>
            <a:pPr algn="just">
              <a:buFont typeface="Arial" panose="020B0604020202020204" pitchFamily="34" charset="0"/>
              <a:buChar char="•"/>
            </a:pPr>
            <a:r>
              <a:rPr lang="en-US" b="0" dirty="0"/>
              <a:t>Là thị </a:t>
            </a:r>
            <a:r>
              <a:rPr lang="en-US" b="0" dirty="0" err="1"/>
              <a:t>trường</a:t>
            </a:r>
            <a:r>
              <a:rPr lang="en-US" b="0" dirty="0"/>
              <a:t> </a:t>
            </a:r>
            <a:r>
              <a:rPr lang="en-US" b="0" dirty="0" err="1"/>
              <a:t>giao</a:t>
            </a:r>
            <a:r>
              <a:rPr lang="en-US" b="0" dirty="0"/>
              <a:t> </a:t>
            </a:r>
            <a:r>
              <a:rPr lang="en-US" b="0" dirty="0" err="1"/>
              <a:t>dịch</a:t>
            </a:r>
            <a:r>
              <a:rPr lang="en-US" b="0" dirty="0"/>
              <a:t> </a:t>
            </a:r>
            <a:r>
              <a:rPr lang="en-US" b="0" dirty="0" err="1"/>
              <a:t>mua</a:t>
            </a:r>
            <a:r>
              <a:rPr lang="en-US" b="0" dirty="0"/>
              <a:t> </a:t>
            </a:r>
            <a:r>
              <a:rPr lang="en-US" b="0" dirty="0" err="1"/>
              <a:t>bán</a:t>
            </a:r>
            <a:r>
              <a:rPr lang="en-US" b="0" dirty="0"/>
              <a:t> </a:t>
            </a:r>
            <a:r>
              <a:rPr lang="en-US" b="0" dirty="0" err="1"/>
              <a:t>chứng</a:t>
            </a:r>
            <a:r>
              <a:rPr lang="en-US" b="0" dirty="0"/>
              <a:t> </a:t>
            </a:r>
            <a:r>
              <a:rPr lang="en-US" b="0" dirty="0" err="1"/>
              <a:t>khoán</a:t>
            </a:r>
            <a:r>
              <a:rPr lang="en-US" b="0" dirty="0"/>
              <a:t> </a:t>
            </a:r>
            <a:r>
              <a:rPr lang="en-US" b="0" dirty="0" err="1"/>
              <a:t>tại</a:t>
            </a:r>
            <a:r>
              <a:rPr lang="en-US" b="0" dirty="0"/>
              <a:t> 1 </a:t>
            </a:r>
            <a:r>
              <a:rPr lang="en-US" b="0" dirty="0" err="1"/>
              <a:t>địa</a:t>
            </a:r>
            <a:r>
              <a:rPr lang="en-US" b="0" dirty="0"/>
              <a:t> </a:t>
            </a:r>
            <a:r>
              <a:rPr lang="en-US" b="0" dirty="0" err="1"/>
              <a:t>điểm</a:t>
            </a:r>
            <a:r>
              <a:rPr lang="en-US" b="0" dirty="0"/>
              <a:t> </a:t>
            </a:r>
            <a:r>
              <a:rPr lang="en-US" b="0" dirty="0" err="1"/>
              <a:t>tập</a:t>
            </a:r>
            <a:r>
              <a:rPr lang="en-US" b="0" dirty="0"/>
              <a:t> </a:t>
            </a:r>
            <a:r>
              <a:rPr lang="en-US" b="0" dirty="0" err="1"/>
              <a:t>trung</a:t>
            </a:r>
            <a:r>
              <a:rPr lang="en-US" b="0" dirty="0"/>
              <a:t> </a:t>
            </a:r>
            <a:r>
              <a:rPr lang="en-US" b="0" dirty="0" err="1"/>
              <a:t>gọi</a:t>
            </a:r>
            <a:r>
              <a:rPr lang="en-US" b="0" dirty="0"/>
              <a:t> là </a:t>
            </a:r>
            <a:r>
              <a:rPr lang="en-US" b="0" dirty="0" err="1"/>
              <a:t>sàn</a:t>
            </a:r>
            <a:r>
              <a:rPr lang="en-US" b="0" dirty="0"/>
              <a:t> </a:t>
            </a:r>
            <a:r>
              <a:rPr lang="en-US" b="0" dirty="0" err="1"/>
              <a:t>giao</a:t>
            </a:r>
            <a:r>
              <a:rPr lang="en-US" b="0" dirty="0"/>
              <a:t> </a:t>
            </a:r>
            <a:r>
              <a:rPr lang="en-US" b="0" dirty="0" err="1"/>
              <a:t>dịch</a:t>
            </a:r>
            <a:r>
              <a:rPr lang="en-US" b="0" dirty="0"/>
              <a:t>.</a:t>
            </a:r>
          </a:p>
          <a:p>
            <a:pPr algn="just">
              <a:buFont typeface="Arial" panose="020B0604020202020204" pitchFamily="34" charset="0"/>
              <a:buChar char="•"/>
            </a:pPr>
            <a:r>
              <a:rPr lang="en-US" b="0" dirty="0"/>
              <a:t>Là </a:t>
            </a:r>
            <a:r>
              <a:rPr lang="en-US" b="0" dirty="0" err="1"/>
              <a:t>nơi</a:t>
            </a:r>
            <a:r>
              <a:rPr lang="en-US" b="0" dirty="0"/>
              <a:t> </a:t>
            </a:r>
            <a:r>
              <a:rPr lang="en-US" b="0" dirty="0" err="1"/>
              <a:t>giao</a:t>
            </a:r>
            <a:r>
              <a:rPr lang="en-US" b="0" dirty="0"/>
              <a:t> </a:t>
            </a:r>
            <a:r>
              <a:rPr lang="en-US" b="0" dirty="0" err="1"/>
              <a:t>dịch</a:t>
            </a:r>
            <a:r>
              <a:rPr lang="en-US" b="0" dirty="0"/>
              <a:t> </a:t>
            </a:r>
            <a:r>
              <a:rPr lang="en-US" b="0" dirty="0" err="1"/>
              <a:t>những</a:t>
            </a:r>
            <a:r>
              <a:rPr lang="en-US" b="0" dirty="0"/>
              <a:t> </a:t>
            </a:r>
            <a:r>
              <a:rPr lang="en-US" b="0" dirty="0" err="1"/>
              <a:t>chứng</a:t>
            </a:r>
            <a:r>
              <a:rPr lang="en-US" b="0" dirty="0"/>
              <a:t> </a:t>
            </a:r>
            <a:r>
              <a:rPr lang="en-US" b="0" dirty="0" err="1"/>
              <a:t>khoán</a:t>
            </a:r>
            <a:r>
              <a:rPr lang="en-US" b="0" dirty="0"/>
              <a:t> </a:t>
            </a:r>
            <a:r>
              <a:rPr lang="en-US" b="0" dirty="0" err="1"/>
              <a:t>đã</a:t>
            </a:r>
            <a:r>
              <a:rPr lang="en-US" b="0" dirty="0"/>
              <a:t> </a:t>
            </a:r>
            <a:r>
              <a:rPr lang="en-US" b="0" dirty="0" err="1"/>
              <a:t>được</a:t>
            </a:r>
            <a:r>
              <a:rPr lang="en-US" b="0" dirty="0"/>
              <a:t> </a:t>
            </a:r>
            <a:r>
              <a:rPr lang="en-US" b="0" dirty="0" err="1"/>
              <a:t>niêm</a:t>
            </a:r>
            <a:r>
              <a:rPr lang="en-US" b="0" dirty="0"/>
              <a:t> </a:t>
            </a:r>
            <a:r>
              <a:rPr lang="en-US" b="0" dirty="0" err="1"/>
              <a:t>yết</a:t>
            </a:r>
            <a:r>
              <a:rPr lang="en-US" b="0" dirty="0"/>
              <a:t> (</a:t>
            </a:r>
            <a:r>
              <a:rPr lang="en-US" b="0" dirty="0" err="1"/>
              <a:t>đủ</a:t>
            </a:r>
            <a:r>
              <a:rPr lang="en-US" b="0" dirty="0"/>
              <a:t> </a:t>
            </a:r>
            <a:r>
              <a:rPr lang="en-US" b="0" dirty="0" err="1"/>
              <a:t>điều</a:t>
            </a:r>
            <a:r>
              <a:rPr lang="en-US" b="0" dirty="0"/>
              <a:t> </a:t>
            </a:r>
            <a:r>
              <a:rPr lang="en-US" b="0" dirty="0" err="1"/>
              <a:t>kiện</a:t>
            </a:r>
            <a:r>
              <a:rPr lang="en-US" b="0" dirty="0"/>
              <a:t> </a:t>
            </a:r>
            <a:r>
              <a:rPr lang="en-US" b="0" dirty="0" err="1"/>
              <a:t>bán</a:t>
            </a:r>
            <a:r>
              <a:rPr lang="en-US" b="0" dirty="0"/>
              <a:t> </a:t>
            </a:r>
            <a:r>
              <a:rPr lang="en-US" b="0" dirty="0" err="1"/>
              <a:t>chứng</a:t>
            </a:r>
            <a:r>
              <a:rPr lang="en-US" b="0" dirty="0"/>
              <a:t> </a:t>
            </a:r>
            <a:r>
              <a:rPr lang="en-US" b="0" dirty="0" err="1"/>
              <a:t>khoán</a:t>
            </a:r>
            <a:r>
              <a:rPr lang="en-US" b="0" dirty="0"/>
              <a:t> qua </a:t>
            </a:r>
            <a:r>
              <a:rPr lang="en-US" b="0" dirty="0" err="1"/>
              <a:t>sở</a:t>
            </a:r>
            <a:r>
              <a:rPr lang="en-US" b="0" dirty="0"/>
              <a:t>)</a:t>
            </a:r>
          </a:p>
          <a:p>
            <a:pPr algn="just">
              <a:buFont typeface="Arial" panose="020B0604020202020204" pitchFamily="34" charset="0"/>
              <a:buChar char="•"/>
            </a:pPr>
            <a:r>
              <a:rPr lang="en-US" b="0" dirty="0"/>
              <a:t>Phương </a:t>
            </a:r>
            <a:r>
              <a:rPr lang="en-US" b="0" dirty="0" err="1"/>
              <a:t>thức</a:t>
            </a:r>
            <a:r>
              <a:rPr lang="en-US" b="0" dirty="0"/>
              <a:t> </a:t>
            </a:r>
            <a:r>
              <a:rPr lang="en-US" b="0" dirty="0" err="1"/>
              <a:t>giao</a:t>
            </a:r>
            <a:r>
              <a:rPr lang="en-US" b="0" dirty="0"/>
              <a:t> </a:t>
            </a:r>
            <a:r>
              <a:rPr lang="en-US" b="0" dirty="0" err="1"/>
              <a:t>dịch</a:t>
            </a:r>
            <a:r>
              <a:rPr lang="en-US" b="0" dirty="0"/>
              <a:t> </a:t>
            </a:r>
            <a:r>
              <a:rPr lang="en-US" b="0" dirty="0" err="1"/>
              <a:t>chủ</a:t>
            </a:r>
            <a:r>
              <a:rPr lang="en-US" b="0" dirty="0"/>
              <a:t> </a:t>
            </a:r>
            <a:r>
              <a:rPr lang="en-US" b="0" dirty="0" err="1"/>
              <a:t>yếu</a:t>
            </a:r>
            <a:r>
              <a:rPr lang="en-US" b="0" dirty="0"/>
              <a:t> là </a:t>
            </a:r>
            <a:r>
              <a:rPr lang="en-US" b="0" dirty="0" err="1"/>
              <a:t>đấu</a:t>
            </a:r>
            <a:r>
              <a:rPr lang="en-US" b="0" dirty="0"/>
              <a:t> </a:t>
            </a:r>
            <a:r>
              <a:rPr lang="en-US" b="0" dirty="0" err="1"/>
              <a:t>giá</a:t>
            </a:r>
            <a:r>
              <a:rPr lang="en-US" b="0" dirty="0"/>
              <a:t> </a:t>
            </a:r>
            <a:r>
              <a:rPr lang="en-US" b="0" dirty="0" err="1"/>
              <a:t>để</a:t>
            </a:r>
            <a:r>
              <a:rPr lang="en-US" b="0" dirty="0"/>
              <a:t> </a:t>
            </a:r>
            <a:r>
              <a:rPr lang="en-US" b="0" dirty="0" err="1"/>
              <a:t>hình</a:t>
            </a:r>
            <a:r>
              <a:rPr lang="en-US" b="0" dirty="0"/>
              <a:t> </a:t>
            </a:r>
            <a:r>
              <a:rPr lang="en-US" b="0" dirty="0" err="1"/>
              <a:t>thành</a:t>
            </a:r>
            <a:r>
              <a:rPr lang="en-US" b="0" dirty="0"/>
              <a:t> </a:t>
            </a:r>
            <a:r>
              <a:rPr lang="en-US" b="0" dirty="0" err="1"/>
              <a:t>giá</a:t>
            </a:r>
            <a:r>
              <a:rPr lang="en-US" b="0" dirty="0"/>
              <a:t> </a:t>
            </a:r>
            <a:r>
              <a:rPr lang="en-US" b="0" dirty="0" err="1"/>
              <a:t>cả</a:t>
            </a:r>
            <a:r>
              <a:rPr lang="en-US" b="0" dirty="0"/>
              <a:t> </a:t>
            </a:r>
            <a:r>
              <a:rPr lang="en-US" b="0" dirty="0" err="1"/>
              <a:t>cạnh</a:t>
            </a:r>
            <a:r>
              <a:rPr lang="en-US" b="0" dirty="0"/>
              <a:t> </a:t>
            </a:r>
            <a:r>
              <a:rPr lang="en-US" b="0" dirty="0" err="1"/>
              <a:t>tranh</a:t>
            </a:r>
            <a:r>
              <a:rPr lang="en-US" b="0" dirty="0"/>
              <a:t> tốt </a:t>
            </a:r>
            <a:r>
              <a:rPr lang="en-US" b="0" dirty="0" err="1"/>
              <a:t>nhất</a:t>
            </a:r>
            <a:r>
              <a:rPr lang="en-US" b="0" dirty="0"/>
              <a:t>.</a:t>
            </a:r>
          </a:p>
          <a:p>
            <a:pPr algn="just">
              <a:buFont typeface="Arial" panose="020B0604020202020204" pitchFamily="34" charset="0"/>
              <a:buChar char="•"/>
            </a:pPr>
            <a:r>
              <a:rPr lang="en-US" b="0" dirty="0" err="1"/>
              <a:t>Hoạt</a:t>
            </a:r>
            <a:r>
              <a:rPr lang="en-US" b="0" dirty="0"/>
              <a:t> </a:t>
            </a:r>
            <a:r>
              <a:rPr lang="en-US" b="0" dirty="0" err="1"/>
              <a:t>động</a:t>
            </a:r>
            <a:r>
              <a:rPr lang="en-US" b="0" dirty="0"/>
              <a:t> </a:t>
            </a:r>
            <a:r>
              <a:rPr lang="en-US" b="0" dirty="0" err="1"/>
              <a:t>trên</a:t>
            </a:r>
            <a:r>
              <a:rPr lang="en-US" b="0" dirty="0"/>
              <a:t> </a:t>
            </a:r>
            <a:r>
              <a:rPr lang="en-US" b="0" dirty="0" err="1"/>
              <a:t>sàn</a:t>
            </a:r>
            <a:r>
              <a:rPr lang="en-US" b="0" dirty="0"/>
              <a:t>  là các </a:t>
            </a:r>
            <a:r>
              <a:rPr lang="en-US" b="0" dirty="0" err="1"/>
              <a:t>công</a:t>
            </a:r>
            <a:r>
              <a:rPr lang="en-US" b="0" dirty="0"/>
              <a:t> ty </a:t>
            </a:r>
            <a:r>
              <a:rPr lang="en-US" b="0" dirty="0" err="1"/>
              <a:t>chứng</a:t>
            </a:r>
            <a:r>
              <a:rPr lang="en-US" b="0" dirty="0"/>
              <a:t> </a:t>
            </a:r>
            <a:r>
              <a:rPr lang="en-US" b="0" dirty="0" err="1"/>
              <a:t>khoán</a:t>
            </a:r>
            <a:r>
              <a:rPr lang="en-US" b="0" dirty="0"/>
              <a:t> </a:t>
            </a:r>
            <a:r>
              <a:rPr lang="en-US" b="0" dirty="0" err="1"/>
              <a:t>thành</a:t>
            </a:r>
            <a:r>
              <a:rPr lang="en-US" b="0" dirty="0"/>
              <a:t> </a:t>
            </a:r>
            <a:r>
              <a:rPr lang="en-US" b="0" dirty="0" err="1"/>
              <a:t>viên</a:t>
            </a:r>
            <a:r>
              <a:rPr lang="en-US" b="0" dirty="0"/>
              <a:t> </a:t>
            </a:r>
            <a:r>
              <a:rPr lang="en-US" b="0" dirty="0" err="1"/>
              <a:t>và</a:t>
            </a:r>
            <a:r>
              <a:rPr lang="en-US" b="0" dirty="0"/>
              <a:t> </a:t>
            </a:r>
            <a:r>
              <a:rPr lang="en-US" b="0" dirty="0" err="1"/>
              <a:t>trên</a:t>
            </a:r>
            <a:r>
              <a:rPr lang="en-US" b="0" dirty="0"/>
              <a:t> </a:t>
            </a:r>
            <a:r>
              <a:rPr lang="en-US" b="0" dirty="0" err="1"/>
              <a:t>cơ</a:t>
            </a:r>
            <a:r>
              <a:rPr lang="en-US" b="0" dirty="0"/>
              <a:t> </a:t>
            </a:r>
            <a:r>
              <a:rPr lang="en-US" b="0" dirty="0" err="1"/>
              <a:t>sở</a:t>
            </a:r>
            <a:r>
              <a:rPr lang="en-US" b="0" dirty="0"/>
              <a:t> </a:t>
            </a:r>
            <a:r>
              <a:rPr lang="en-US" b="0" dirty="0" err="1"/>
              <a:t>tuân</a:t>
            </a:r>
            <a:r>
              <a:rPr lang="en-US" b="0" dirty="0"/>
              <a:t> </a:t>
            </a:r>
            <a:r>
              <a:rPr lang="en-US" b="0" dirty="0" err="1"/>
              <a:t>thủ</a:t>
            </a:r>
            <a:r>
              <a:rPr lang="en-US" b="0" dirty="0"/>
              <a:t> </a:t>
            </a:r>
            <a:r>
              <a:rPr lang="en-US" b="0" dirty="0" err="1"/>
              <a:t>những</a:t>
            </a:r>
            <a:r>
              <a:rPr lang="en-US" b="0" dirty="0"/>
              <a:t> </a:t>
            </a:r>
            <a:r>
              <a:rPr lang="en-US" b="0" dirty="0" err="1"/>
              <a:t>quy</a:t>
            </a:r>
            <a:r>
              <a:rPr lang="en-US" b="0" dirty="0"/>
              <a:t> </a:t>
            </a:r>
            <a:r>
              <a:rPr lang="en-US" b="0" dirty="0" err="1"/>
              <a:t>định</a:t>
            </a:r>
            <a:r>
              <a:rPr lang="en-US" b="0" dirty="0"/>
              <a:t> </a:t>
            </a:r>
            <a:r>
              <a:rPr lang="en-US" b="0" dirty="0" err="1"/>
              <a:t>và</a:t>
            </a:r>
            <a:r>
              <a:rPr lang="en-US" b="0" dirty="0"/>
              <a:t> </a:t>
            </a:r>
            <a:r>
              <a:rPr lang="en-US" b="0" dirty="0" err="1"/>
              <a:t>nguyên</a:t>
            </a:r>
            <a:r>
              <a:rPr lang="en-US" b="0" dirty="0"/>
              <a:t> </a:t>
            </a:r>
            <a:r>
              <a:rPr lang="en-US" b="0" dirty="0" err="1"/>
              <a:t>tắt</a:t>
            </a:r>
            <a:r>
              <a:rPr lang="en-US" b="0" dirty="0"/>
              <a:t> </a:t>
            </a:r>
            <a:r>
              <a:rPr lang="en-US" b="0" dirty="0" err="1"/>
              <a:t>của</a:t>
            </a:r>
            <a:r>
              <a:rPr lang="en-US" b="0" dirty="0"/>
              <a:t> SGDCK.</a:t>
            </a:r>
          </a:p>
        </p:txBody>
      </p:sp>
    </p:spTree>
    <p:extLst>
      <p:ext uri="{BB962C8B-B14F-4D97-AF65-F5344CB8AC3E}">
        <p14:creationId xmlns:p14="http://schemas.microsoft.com/office/powerpoint/2010/main" val="2220963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Sở</a:t>
            </a:r>
            <a:r>
              <a:rPr lang="en-US" dirty="0"/>
              <a:t> </a:t>
            </a:r>
            <a:r>
              <a:rPr lang="en-US" dirty="0" err="1"/>
              <a:t>giao</a:t>
            </a:r>
            <a:r>
              <a:rPr lang="en-US" dirty="0"/>
              <a:t> </a:t>
            </a:r>
            <a:r>
              <a:rPr lang="en-US" dirty="0" err="1"/>
              <a:t>dịch</a:t>
            </a:r>
            <a:r>
              <a:rPr lang="en-US" dirty="0"/>
              <a:t> </a:t>
            </a:r>
            <a:r>
              <a:rPr lang="en-US" dirty="0" err="1"/>
              <a:t>chứng</a:t>
            </a:r>
            <a:r>
              <a:rPr lang="en-US" dirty="0"/>
              <a:t> </a:t>
            </a:r>
            <a:r>
              <a:rPr lang="en-US" dirty="0" err="1"/>
              <a:t>khoán</a:t>
            </a:r>
            <a:r>
              <a:rPr lang="en-US" dirty="0"/>
              <a:t> Hà </a:t>
            </a:r>
            <a:r>
              <a:rPr lang="en-US" dirty="0" err="1"/>
              <a:t>Nội</a:t>
            </a:r>
            <a:endParaRPr lang="en-US" dirty="0"/>
          </a:p>
        </p:txBody>
      </p:sp>
      <p:sp>
        <p:nvSpPr>
          <p:cNvPr id="3" name="Content Placeholder 2"/>
          <p:cNvSpPr>
            <a:spLocks noGrp="1"/>
          </p:cNvSpPr>
          <p:nvPr>
            <p:ph idx="1"/>
          </p:nvPr>
        </p:nvSpPr>
        <p:spPr/>
        <p:txBody>
          <a:bodyPr/>
          <a:lstStyle/>
          <a:p>
            <a:r>
              <a:rPr lang="en-US" dirty="0"/>
              <a:t>Thời </a:t>
            </a:r>
            <a:r>
              <a:rPr lang="en-US" dirty="0" err="1"/>
              <a:t>gian</a:t>
            </a:r>
            <a:r>
              <a:rPr lang="en-US" dirty="0"/>
              <a:t> </a:t>
            </a:r>
            <a:r>
              <a:rPr lang="en-US" dirty="0" err="1"/>
              <a:t>giao</a:t>
            </a:r>
            <a:r>
              <a:rPr lang="en-US" dirty="0"/>
              <a:t> </a:t>
            </a:r>
            <a:r>
              <a:rPr lang="en-US" dirty="0" err="1"/>
              <a:t>dịch</a:t>
            </a:r>
            <a:endParaRPr lang="en-US" dirty="0"/>
          </a:p>
        </p:txBody>
      </p:sp>
      <p:pic>
        <p:nvPicPr>
          <p:cNvPr id="1026" name="Picture 2" descr="quydinhgd5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54" y="1796491"/>
            <a:ext cx="10778589" cy="3064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625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Phương thức khớp lệnh</a:t>
            </a:r>
            <a:endParaRPr lang="en-US" dirty="0"/>
          </a:p>
        </p:txBody>
      </p:sp>
      <p:sp>
        <p:nvSpPr>
          <p:cNvPr id="3" name="Content Placeholder 2"/>
          <p:cNvSpPr>
            <a:spLocks noGrp="1"/>
          </p:cNvSpPr>
          <p:nvPr>
            <p:ph idx="1"/>
          </p:nvPr>
        </p:nvSpPr>
        <p:spPr/>
        <p:txBody>
          <a:bodyPr/>
          <a:lstStyle/>
          <a:p>
            <a:pPr algn="just"/>
            <a:r>
              <a:rPr lang="vi-VN" b="0" dirty="0"/>
              <a:t>Phương thức khớp lệnh bao gồm: Khớp lệnh liên tục và khớp lệnh định kỳ. </a:t>
            </a:r>
            <a:endParaRPr lang="en-US" b="0" dirty="0"/>
          </a:p>
          <a:p>
            <a:pPr marL="0" indent="0" algn="just">
              <a:buNone/>
            </a:pPr>
            <a:r>
              <a:rPr lang="en-US" b="0" dirty="0"/>
              <a:t>	</a:t>
            </a:r>
            <a:r>
              <a:rPr lang="vi-VN" b="0" dirty="0"/>
              <a:t>a) Phương thức khớp lệnh liên tục là phương thức giao dịch được hệ thống giao dịch thực hiện trên cơ sở so khớp các lệnh mua và lệnh bán chứng khoán ngay khi lệnh được nhập vào hệ thống giao dịch; </a:t>
            </a:r>
            <a:endParaRPr lang="en-US" b="0" dirty="0"/>
          </a:p>
          <a:p>
            <a:pPr marL="0" indent="0" algn="just">
              <a:buNone/>
            </a:pPr>
            <a:r>
              <a:rPr lang="en-US" b="0" dirty="0"/>
              <a:t>	</a:t>
            </a:r>
            <a:r>
              <a:rPr lang="vi-VN" b="0" dirty="0"/>
              <a:t>b) Phương thức khớp lệnh định kỳ là phương thức giao dịch được hệ thống giao dịch thực hiện trên cơ sở so khớp các lệnh mua và lệnh bán chứng khoán tại một thời điểm xác định; </a:t>
            </a:r>
            <a:endParaRPr lang="en-US" b="0" dirty="0"/>
          </a:p>
        </p:txBody>
      </p:sp>
    </p:spTree>
    <p:extLst>
      <p:ext uri="{BB962C8B-B14F-4D97-AF65-F5344CB8AC3E}">
        <p14:creationId xmlns:p14="http://schemas.microsoft.com/office/powerpoint/2010/main" val="2146744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Phương thức thoả thuận:</a:t>
            </a:r>
            <a:r>
              <a:rPr lang="vi-VN" b="0" dirty="0"/>
              <a:t> là phương thức giao dịch trong đó các điều kiện giao dịch được các bên tham gia thoả thuận với nhau và xác nhận thông qua hệ thống giao dịch;</a:t>
            </a:r>
            <a:endParaRPr lang="en-US" b="0" dirty="0"/>
          </a:p>
          <a:p>
            <a:pPr algn="just"/>
            <a:r>
              <a:rPr lang="vi-VN" dirty="0"/>
              <a:t>Nguyên tắc khớp lệnh</a:t>
            </a:r>
            <a:r>
              <a:rPr lang="en-US" dirty="0"/>
              <a:t>:</a:t>
            </a:r>
          </a:p>
          <a:p>
            <a:pPr marL="0" indent="0" algn="just">
              <a:buNone/>
            </a:pPr>
            <a:r>
              <a:rPr lang="en-US" dirty="0"/>
              <a:t>	</a:t>
            </a:r>
            <a:r>
              <a:rPr lang="vi-VN" dirty="0"/>
              <a:t>1. Ưu tiên về giá: </a:t>
            </a:r>
            <a:endParaRPr lang="en-US" dirty="0"/>
          </a:p>
          <a:p>
            <a:pPr marL="0" indent="0" algn="just">
              <a:buNone/>
            </a:pPr>
            <a:r>
              <a:rPr lang="en-US" b="0" dirty="0"/>
              <a:t>	</a:t>
            </a:r>
            <a:r>
              <a:rPr lang="vi-VN" b="0" dirty="0"/>
              <a:t>a) Lệnh mua có mức giá cao hơn được ưu tiên thực hiện trước; </a:t>
            </a:r>
            <a:endParaRPr lang="en-US" b="0" dirty="0"/>
          </a:p>
          <a:p>
            <a:pPr marL="0" indent="0" algn="just">
              <a:buNone/>
            </a:pPr>
            <a:r>
              <a:rPr lang="en-US" b="0" dirty="0"/>
              <a:t>	</a:t>
            </a:r>
            <a:r>
              <a:rPr lang="vi-VN" b="0" dirty="0"/>
              <a:t>b) Lệnh bán có mức giá thấp hơn được ưu tiên thực hiện trước. </a:t>
            </a:r>
            <a:endParaRPr lang="en-US" b="0" dirty="0"/>
          </a:p>
          <a:p>
            <a:pPr marL="0" indent="0" algn="just">
              <a:buNone/>
            </a:pPr>
            <a:r>
              <a:rPr lang="en-US" dirty="0"/>
              <a:t>	</a:t>
            </a:r>
            <a:r>
              <a:rPr lang="vi-VN" dirty="0"/>
              <a:t>2. Ưu tiên về thời gian: </a:t>
            </a:r>
            <a:r>
              <a:rPr lang="vi-VN" b="0" dirty="0"/>
              <a:t>Trường hợp các lệnh mua hoặc lệnh bán có cùng mức giá thì lệnh nhập vào hệ thống giao dịch trước sẽ được ưu tiên thực hiện trước.</a:t>
            </a:r>
            <a:endParaRPr lang="en-US" b="0" dirty="0"/>
          </a:p>
        </p:txBody>
      </p:sp>
    </p:spTree>
    <p:extLst>
      <p:ext uri="{BB962C8B-B14F-4D97-AF65-F5344CB8AC3E}">
        <p14:creationId xmlns:p14="http://schemas.microsoft.com/office/powerpoint/2010/main" val="8439136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Đơn vị giao dịch</a:t>
            </a:r>
          </a:p>
        </p:txBody>
      </p:sp>
      <p:sp>
        <p:nvSpPr>
          <p:cNvPr id="3" name="Content Placeholder 2"/>
          <p:cNvSpPr>
            <a:spLocks noGrp="1"/>
          </p:cNvSpPr>
          <p:nvPr>
            <p:ph idx="1"/>
          </p:nvPr>
        </p:nvSpPr>
        <p:spPr/>
        <p:txBody>
          <a:bodyPr/>
          <a:lstStyle/>
          <a:p>
            <a:pPr algn="just"/>
            <a:r>
              <a:rPr lang="en-US" b="0" dirty="0" err="1"/>
              <a:t>Đối</a:t>
            </a:r>
            <a:r>
              <a:rPr lang="en-US" b="0" dirty="0"/>
              <a:t> </a:t>
            </a:r>
            <a:r>
              <a:rPr lang="en-US" b="0" dirty="0" err="1"/>
              <a:t>với</a:t>
            </a:r>
            <a:r>
              <a:rPr lang="en-US" b="0" dirty="0"/>
              <a:t> </a:t>
            </a:r>
            <a:r>
              <a:rPr lang="en-US" b="0" dirty="0" err="1"/>
              <a:t>lô</a:t>
            </a:r>
            <a:r>
              <a:rPr lang="en-US" b="0" dirty="0"/>
              <a:t> </a:t>
            </a:r>
            <a:r>
              <a:rPr lang="en-US" b="0" dirty="0" err="1"/>
              <a:t>chẵn</a:t>
            </a:r>
            <a:r>
              <a:rPr lang="en-US" b="0" dirty="0"/>
              <a:t>: 100 </a:t>
            </a:r>
            <a:r>
              <a:rPr lang="en-US" b="0" dirty="0" err="1"/>
              <a:t>cổ</a:t>
            </a:r>
            <a:r>
              <a:rPr lang="en-US" b="0" dirty="0"/>
              <a:t> </a:t>
            </a:r>
            <a:r>
              <a:rPr lang="en-US" b="0" dirty="0" err="1"/>
              <a:t>phiếu</a:t>
            </a:r>
            <a:r>
              <a:rPr lang="en-US" b="0" dirty="0"/>
              <a:t>/ </a:t>
            </a:r>
            <a:r>
              <a:rPr lang="en-US" b="0" dirty="0" err="1"/>
              <a:t>trái</a:t>
            </a:r>
            <a:r>
              <a:rPr lang="en-US" b="0" dirty="0"/>
              <a:t> </a:t>
            </a:r>
            <a:r>
              <a:rPr lang="en-US" b="0" dirty="0" err="1"/>
              <a:t>phiếu</a:t>
            </a:r>
            <a:endParaRPr lang="en-US" b="0" dirty="0"/>
          </a:p>
          <a:p>
            <a:pPr algn="just"/>
            <a:r>
              <a:rPr lang="vi-VN" b="0" dirty="0"/>
              <a:t>Khối lượng giao dịch thỏa thuận: từ 5,000 cổ phiếu hoặc 1,000 trái phiếu trở lên. Không</a:t>
            </a:r>
            <a:r>
              <a:rPr lang="en-US" b="0" dirty="0"/>
              <a:t> </a:t>
            </a:r>
            <a:r>
              <a:rPr lang="vi-VN" b="0" dirty="0"/>
              <a:t>quy định đơn vị giao dịch đối với giao dịch thoả thuận.</a:t>
            </a:r>
          </a:p>
          <a:p>
            <a:pPr algn="just"/>
            <a:r>
              <a:rPr lang="vi-VN" b="0" dirty="0"/>
              <a:t>Đơn vị giao dịch lô lẻ có khối lượng từ 01 đến 99 cổ phiếu được thực hiện theo cả hai</a:t>
            </a:r>
            <a:r>
              <a:rPr lang="en-US" b="0" dirty="0"/>
              <a:t> </a:t>
            </a:r>
            <a:r>
              <a:rPr lang="vi-VN" b="0" dirty="0"/>
              <a:t>phương thức khớp lệnh liên tục và thỏa thuận.</a:t>
            </a:r>
          </a:p>
          <a:p>
            <a:pPr algn="just"/>
            <a:r>
              <a:rPr lang="vi-VN" b="0" dirty="0"/>
              <a:t>Giao dịch thỏa thuận và giao dịch lô lẻ không được phép thực hiện trong ngày giao dịch</a:t>
            </a:r>
            <a:r>
              <a:rPr lang="en-US" b="0" dirty="0"/>
              <a:t> </a:t>
            </a:r>
            <a:r>
              <a:rPr lang="en-US" b="0" dirty="0" err="1"/>
              <a:t>đầu</a:t>
            </a:r>
            <a:r>
              <a:rPr lang="en-US" b="0" dirty="0"/>
              <a:t> </a:t>
            </a:r>
            <a:r>
              <a:rPr lang="en-US" b="0" dirty="0" err="1"/>
              <a:t>tiên</a:t>
            </a:r>
            <a:r>
              <a:rPr lang="en-US" b="0" dirty="0"/>
              <a:t> </a:t>
            </a:r>
            <a:r>
              <a:rPr lang="en-US" b="0" dirty="0" err="1"/>
              <a:t>của</a:t>
            </a:r>
            <a:r>
              <a:rPr lang="en-US" b="0" dirty="0"/>
              <a:t> </a:t>
            </a:r>
            <a:r>
              <a:rPr lang="en-US" b="0" dirty="0" err="1"/>
              <a:t>cổ</a:t>
            </a:r>
            <a:r>
              <a:rPr lang="en-US" b="0" dirty="0"/>
              <a:t> </a:t>
            </a:r>
            <a:r>
              <a:rPr lang="en-US" b="0" dirty="0" err="1"/>
              <a:t>phiếu</a:t>
            </a:r>
            <a:r>
              <a:rPr lang="en-US" b="0" dirty="0"/>
              <a:t> mới </a:t>
            </a:r>
            <a:r>
              <a:rPr lang="en-US" b="0" dirty="0" err="1"/>
              <a:t>niêm</a:t>
            </a:r>
            <a:r>
              <a:rPr lang="en-US" b="0" dirty="0"/>
              <a:t> </a:t>
            </a:r>
            <a:r>
              <a:rPr lang="en-US" b="0" dirty="0" err="1"/>
              <a:t>yết</a:t>
            </a:r>
            <a:r>
              <a:rPr lang="en-US" b="0" dirty="0"/>
              <a:t> </a:t>
            </a:r>
            <a:r>
              <a:rPr lang="en-US" b="0" dirty="0" err="1"/>
              <a:t>hoặc</a:t>
            </a:r>
            <a:r>
              <a:rPr lang="en-US" b="0" dirty="0"/>
              <a:t> </a:t>
            </a:r>
            <a:r>
              <a:rPr lang="en-US" b="0" dirty="0" err="1"/>
              <a:t>ngày</a:t>
            </a:r>
            <a:r>
              <a:rPr lang="en-US" b="0" dirty="0"/>
              <a:t> </a:t>
            </a:r>
            <a:r>
              <a:rPr lang="en-US" b="0" dirty="0" err="1"/>
              <a:t>giao</a:t>
            </a:r>
            <a:r>
              <a:rPr lang="en-US" b="0" dirty="0"/>
              <a:t> </a:t>
            </a:r>
            <a:r>
              <a:rPr lang="en-US" b="0" dirty="0" err="1"/>
              <a:t>dịch</a:t>
            </a:r>
            <a:r>
              <a:rPr lang="en-US" b="0" dirty="0"/>
              <a:t> </a:t>
            </a:r>
            <a:r>
              <a:rPr lang="en-US" b="0" dirty="0" err="1"/>
              <a:t>trở</a:t>
            </a:r>
            <a:r>
              <a:rPr lang="en-US" b="0" dirty="0"/>
              <a:t> </a:t>
            </a:r>
            <a:r>
              <a:rPr lang="en-US" b="0" dirty="0" err="1"/>
              <a:t>lại</a:t>
            </a:r>
            <a:r>
              <a:rPr lang="en-US" b="0" dirty="0"/>
              <a:t> </a:t>
            </a:r>
            <a:r>
              <a:rPr lang="en-US" b="0" dirty="0" err="1"/>
              <a:t>sau</a:t>
            </a:r>
            <a:r>
              <a:rPr lang="en-US" b="0" dirty="0"/>
              <a:t> </a:t>
            </a:r>
            <a:r>
              <a:rPr lang="en-US" b="0" dirty="0" err="1"/>
              <a:t>khi</a:t>
            </a:r>
            <a:r>
              <a:rPr lang="en-US" b="0" dirty="0"/>
              <a:t> </a:t>
            </a:r>
            <a:r>
              <a:rPr lang="en-US" b="0" dirty="0" err="1"/>
              <a:t>bị</a:t>
            </a:r>
            <a:r>
              <a:rPr lang="en-US" b="0" dirty="0"/>
              <a:t> </a:t>
            </a:r>
            <a:r>
              <a:rPr lang="en-US" b="0" dirty="0" err="1"/>
              <a:t>tạm</a:t>
            </a:r>
            <a:r>
              <a:rPr lang="en-US" b="0" dirty="0"/>
              <a:t> </a:t>
            </a:r>
            <a:r>
              <a:rPr lang="en-US" b="0" dirty="0" err="1"/>
              <a:t>ngừng</a:t>
            </a:r>
            <a:r>
              <a:rPr lang="en-US" b="0" dirty="0"/>
              <a:t> </a:t>
            </a:r>
            <a:r>
              <a:rPr lang="en-US" b="0" dirty="0" err="1"/>
              <a:t>giao</a:t>
            </a:r>
            <a:r>
              <a:rPr lang="en-US" b="0" dirty="0"/>
              <a:t> </a:t>
            </a:r>
            <a:r>
              <a:rPr lang="vi-VN" b="0" dirty="0"/>
              <a:t>dịch 25 ngày cho đến khi có giá đóng cửa được xác lập.</a:t>
            </a:r>
            <a:endParaRPr lang="en-US" dirty="0"/>
          </a:p>
        </p:txBody>
      </p:sp>
    </p:spTree>
    <p:extLst>
      <p:ext uri="{BB962C8B-B14F-4D97-AF65-F5344CB8AC3E}">
        <p14:creationId xmlns:p14="http://schemas.microsoft.com/office/powerpoint/2010/main" val="2146889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a:t>Đơn vị yết giá giao dịch:</a:t>
            </a:r>
          </a:p>
          <a:p>
            <a:pPr marL="0" indent="0">
              <a:buNone/>
            </a:pPr>
            <a:r>
              <a:rPr lang="en-US" b="0" dirty="0"/>
              <a:t>	</a:t>
            </a:r>
            <a:r>
              <a:rPr lang="en-US" b="0" dirty="0" err="1"/>
              <a:t>Đối</a:t>
            </a:r>
            <a:r>
              <a:rPr lang="en-US" b="0" dirty="0"/>
              <a:t> </a:t>
            </a:r>
            <a:r>
              <a:rPr lang="en-US" b="0" dirty="0" err="1"/>
              <a:t>với</a:t>
            </a:r>
            <a:r>
              <a:rPr lang="en-US" b="0" dirty="0"/>
              <a:t> </a:t>
            </a:r>
            <a:r>
              <a:rPr lang="en-US" b="0" dirty="0" err="1"/>
              <a:t>cổ</a:t>
            </a:r>
            <a:r>
              <a:rPr lang="en-US" b="0" dirty="0"/>
              <a:t> </a:t>
            </a:r>
            <a:r>
              <a:rPr lang="en-US" b="0" dirty="0" err="1"/>
              <a:t>phiếu</a:t>
            </a:r>
            <a:r>
              <a:rPr lang="en-US" b="0" dirty="0"/>
              <a:t>: 100 </a:t>
            </a:r>
            <a:r>
              <a:rPr lang="en-US" b="0" dirty="0" err="1"/>
              <a:t>đồng</a:t>
            </a:r>
            <a:endParaRPr lang="en-US" b="0" dirty="0"/>
          </a:p>
          <a:p>
            <a:pPr marL="0" indent="0">
              <a:buNone/>
            </a:pPr>
            <a:r>
              <a:rPr lang="en-US" b="0" dirty="0"/>
              <a:t>	</a:t>
            </a:r>
            <a:r>
              <a:rPr lang="en-US" b="0" dirty="0" err="1"/>
              <a:t>Đối</a:t>
            </a:r>
            <a:r>
              <a:rPr lang="en-US" b="0" dirty="0"/>
              <a:t> </a:t>
            </a:r>
            <a:r>
              <a:rPr lang="en-US" b="0" dirty="0" err="1"/>
              <a:t>với</a:t>
            </a:r>
            <a:r>
              <a:rPr lang="en-US" b="0" dirty="0"/>
              <a:t> </a:t>
            </a:r>
            <a:r>
              <a:rPr lang="en-US" b="0" dirty="0" err="1"/>
              <a:t>giao</a:t>
            </a:r>
            <a:r>
              <a:rPr lang="en-US" b="0" dirty="0"/>
              <a:t> </a:t>
            </a:r>
            <a:r>
              <a:rPr lang="en-US" b="0" dirty="0" err="1"/>
              <a:t>dịch</a:t>
            </a:r>
            <a:r>
              <a:rPr lang="en-US" b="0" dirty="0"/>
              <a:t> </a:t>
            </a:r>
            <a:r>
              <a:rPr lang="en-US" b="0" dirty="0" err="1"/>
              <a:t>thỏa</a:t>
            </a:r>
            <a:r>
              <a:rPr lang="en-US" b="0" dirty="0"/>
              <a:t> </a:t>
            </a:r>
            <a:r>
              <a:rPr lang="en-US" b="0" dirty="0" err="1"/>
              <a:t>thuận</a:t>
            </a:r>
            <a:r>
              <a:rPr lang="en-US" b="0" dirty="0"/>
              <a:t> </a:t>
            </a:r>
            <a:r>
              <a:rPr lang="en-US" b="0" dirty="0" err="1"/>
              <a:t>và</a:t>
            </a:r>
            <a:r>
              <a:rPr lang="en-US" b="0" dirty="0"/>
              <a:t> </a:t>
            </a:r>
            <a:r>
              <a:rPr lang="en-US" b="0" dirty="0" err="1"/>
              <a:t>giao</a:t>
            </a:r>
            <a:r>
              <a:rPr lang="en-US" b="0" dirty="0"/>
              <a:t> </a:t>
            </a:r>
            <a:r>
              <a:rPr lang="en-US" b="0" dirty="0" err="1"/>
              <a:t>dịch</a:t>
            </a:r>
            <a:r>
              <a:rPr lang="en-US" b="0" dirty="0"/>
              <a:t> </a:t>
            </a:r>
            <a:r>
              <a:rPr lang="en-US" b="0" dirty="0" err="1"/>
              <a:t>trái</a:t>
            </a:r>
            <a:r>
              <a:rPr lang="en-US" b="0" dirty="0"/>
              <a:t> </a:t>
            </a:r>
            <a:r>
              <a:rPr lang="en-US" b="0" dirty="0" err="1"/>
              <a:t>phiếu</a:t>
            </a:r>
            <a:r>
              <a:rPr lang="en-US" b="0" dirty="0"/>
              <a:t>: không </a:t>
            </a:r>
            <a:r>
              <a:rPr lang="en-US" b="0" dirty="0" err="1"/>
              <a:t>quy</a:t>
            </a:r>
            <a:r>
              <a:rPr lang="en-US" b="0" dirty="0"/>
              <a:t> </a:t>
            </a:r>
            <a:r>
              <a:rPr lang="en-US" b="0" dirty="0" err="1"/>
              <a:t>định</a:t>
            </a:r>
            <a:endParaRPr lang="en-US" b="0" dirty="0"/>
          </a:p>
          <a:p>
            <a:pPr>
              <a:buFont typeface="Wingdings" panose="05000000000000000000" pitchFamily="2" charset="2"/>
              <a:buChar char="Ø"/>
            </a:pPr>
            <a:r>
              <a:rPr lang="en-US" dirty="0"/>
              <a:t>Biên </a:t>
            </a:r>
            <a:r>
              <a:rPr lang="en-US" dirty="0" err="1"/>
              <a:t>độ</a:t>
            </a:r>
            <a:r>
              <a:rPr lang="en-US" dirty="0"/>
              <a:t> </a:t>
            </a:r>
            <a:r>
              <a:rPr lang="en-US" dirty="0" err="1"/>
              <a:t>dao</a:t>
            </a:r>
            <a:r>
              <a:rPr lang="en-US" dirty="0"/>
              <a:t> </a:t>
            </a:r>
            <a:r>
              <a:rPr lang="en-US" dirty="0" err="1"/>
              <a:t>động</a:t>
            </a:r>
            <a:r>
              <a:rPr lang="en-US" dirty="0"/>
              <a:t> </a:t>
            </a:r>
            <a:r>
              <a:rPr lang="en-US" dirty="0" err="1"/>
              <a:t>giá</a:t>
            </a:r>
            <a:r>
              <a:rPr lang="en-US" dirty="0"/>
              <a:t>:</a:t>
            </a:r>
            <a:endParaRPr lang="en-US" b="0" dirty="0"/>
          </a:p>
          <a:p>
            <a:pPr marL="0" indent="0">
              <a:buNone/>
            </a:pPr>
            <a:r>
              <a:rPr lang="en-US" b="0" dirty="0"/>
              <a:t>	</a:t>
            </a:r>
            <a:r>
              <a:rPr lang="en-US" b="0" dirty="0" err="1"/>
              <a:t>Đối</a:t>
            </a:r>
            <a:r>
              <a:rPr lang="en-US" b="0" dirty="0"/>
              <a:t> </a:t>
            </a:r>
            <a:r>
              <a:rPr lang="en-US" b="0" dirty="0" err="1"/>
              <a:t>với</a:t>
            </a:r>
            <a:r>
              <a:rPr lang="en-US" b="0" dirty="0"/>
              <a:t> </a:t>
            </a:r>
            <a:r>
              <a:rPr lang="en-US" b="0" dirty="0" err="1"/>
              <a:t>cổ</a:t>
            </a:r>
            <a:r>
              <a:rPr lang="en-US" b="0" dirty="0"/>
              <a:t> </a:t>
            </a:r>
            <a:r>
              <a:rPr lang="en-US" b="0" dirty="0" err="1"/>
              <a:t>phiếu</a:t>
            </a:r>
            <a:r>
              <a:rPr lang="en-US" b="0" dirty="0"/>
              <a:t>: ± 10% so </a:t>
            </a:r>
            <a:r>
              <a:rPr lang="en-US" b="0" dirty="0" err="1"/>
              <a:t>với</a:t>
            </a:r>
            <a:r>
              <a:rPr lang="en-US" b="0" dirty="0"/>
              <a:t> </a:t>
            </a:r>
            <a:r>
              <a:rPr lang="en-US" b="0" dirty="0" err="1"/>
              <a:t>giá</a:t>
            </a:r>
            <a:r>
              <a:rPr lang="en-US" b="0" dirty="0"/>
              <a:t> </a:t>
            </a:r>
            <a:r>
              <a:rPr lang="en-US" b="0" dirty="0" err="1"/>
              <a:t>tham</a:t>
            </a:r>
            <a:r>
              <a:rPr lang="en-US" b="0" dirty="0"/>
              <a:t> </a:t>
            </a:r>
            <a:r>
              <a:rPr lang="en-US" b="0" dirty="0" err="1"/>
              <a:t>chiếu</a:t>
            </a:r>
            <a:endParaRPr lang="en-US" b="0" dirty="0"/>
          </a:p>
          <a:p>
            <a:pPr marL="0" indent="0">
              <a:buNone/>
            </a:pPr>
            <a:r>
              <a:rPr lang="en-US" b="0" dirty="0"/>
              <a:t>	</a:t>
            </a:r>
            <a:r>
              <a:rPr lang="en-US" b="0" dirty="0" err="1"/>
              <a:t>Đối</a:t>
            </a:r>
            <a:r>
              <a:rPr lang="en-US" b="0" dirty="0"/>
              <a:t> </a:t>
            </a:r>
            <a:r>
              <a:rPr lang="en-US" b="0" dirty="0" err="1"/>
              <a:t>với</a:t>
            </a:r>
            <a:r>
              <a:rPr lang="en-US" b="0" dirty="0"/>
              <a:t> </a:t>
            </a:r>
            <a:r>
              <a:rPr lang="en-US" b="0" dirty="0" err="1"/>
              <a:t>cổ</a:t>
            </a:r>
            <a:r>
              <a:rPr lang="en-US" b="0" dirty="0"/>
              <a:t> </a:t>
            </a:r>
            <a:r>
              <a:rPr lang="en-US" b="0" dirty="0" err="1"/>
              <a:t>phiếu</a:t>
            </a:r>
            <a:r>
              <a:rPr lang="en-US" b="0" dirty="0"/>
              <a:t> </a:t>
            </a:r>
            <a:r>
              <a:rPr lang="en-US" b="0" dirty="0" err="1"/>
              <a:t>giao</a:t>
            </a:r>
            <a:r>
              <a:rPr lang="en-US" b="0" dirty="0"/>
              <a:t> </a:t>
            </a:r>
            <a:r>
              <a:rPr lang="en-US" b="0" dirty="0" err="1"/>
              <a:t>dịch</a:t>
            </a:r>
            <a:r>
              <a:rPr lang="en-US" b="0" dirty="0"/>
              <a:t> </a:t>
            </a:r>
            <a:r>
              <a:rPr lang="en-US" b="0" dirty="0" err="1"/>
              <a:t>ngày</a:t>
            </a:r>
            <a:r>
              <a:rPr lang="en-US" b="0" dirty="0"/>
              <a:t> </a:t>
            </a:r>
            <a:r>
              <a:rPr lang="en-US" b="0" dirty="0" err="1"/>
              <a:t>đầu</a:t>
            </a:r>
            <a:r>
              <a:rPr lang="en-US" b="0" dirty="0"/>
              <a:t> </a:t>
            </a:r>
            <a:r>
              <a:rPr lang="en-US" b="0" dirty="0" err="1"/>
              <a:t>tiên</a:t>
            </a:r>
            <a:r>
              <a:rPr lang="en-US" b="0" dirty="0"/>
              <a:t> </a:t>
            </a:r>
            <a:r>
              <a:rPr lang="en-US" b="0" dirty="0" err="1"/>
              <a:t>hoặc</a:t>
            </a:r>
            <a:r>
              <a:rPr lang="en-US" b="0" dirty="0"/>
              <a:t> không </a:t>
            </a:r>
            <a:r>
              <a:rPr lang="en-US" b="0" dirty="0" err="1"/>
              <a:t>có</a:t>
            </a:r>
            <a:r>
              <a:rPr lang="en-US" b="0" dirty="0"/>
              <a:t> </a:t>
            </a:r>
            <a:r>
              <a:rPr lang="en-US" b="0" dirty="0" err="1"/>
              <a:t>giao</a:t>
            </a:r>
            <a:r>
              <a:rPr lang="en-US" b="0" dirty="0"/>
              <a:t> </a:t>
            </a:r>
            <a:r>
              <a:rPr lang="en-US" b="0" dirty="0" err="1"/>
              <a:t>dịch</a:t>
            </a:r>
            <a:r>
              <a:rPr lang="en-US" b="0" dirty="0"/>
              <a:t> </a:t>
            </a:r>
            <a:r>
              <a:rPr lang="en-US" b="0" dirty="0" err="1"/>
              <a:t>trên</a:t>
            </a:r>
            <a:r>
              <a:rPr lang="en-US" b="0" dirty="0"/>
              <a:t> 25 </a:t>
            </a:r>
            <a:r>
              <a:rPr lang="en-US" b="0" dirty="0" err="1"/>
              <a:t>phiên</a:t>
            </a:r>
            <a:r>
              <a:rPr lang="en-US" b="0" dirty="0"/>
              <a:t> </a:t>
            </a:r>
            <a:r>
              <a:rPr lang="en-US" b="0" dirty="0" err="1"/>
              <a:t>giao</a:t>
            </a:r>
            <a:r>
              <a:rPr lang="en-US" b="0" dirty="0"/>
              <a:t> </a:t>
            </a:r>
            <a:r>
              <a:rPr lang="en-US" b="0" dirty="0" err="1"/>
              <a:t>dịch</a:t>
            </a:r>
            <a:r>
              <a:rPr lang="en-US" b="0" dirty="0"/>
              <a:t> </a:t>
            </a:r>
            <a:r>
              <a:rPr lang="en-US" b="0" dirty="0" err="1"/>
              <a:t>liên</a:t>
            </a:r>
            <a:r>
              <a:rPr lang="en-US" b="0" dirty="0"/>
              <a:t> </a:t>
            </a:r>
            <a:r>
              <a:rPr lang="en-US" b="0" dirty="0" err="1"/>
              <a:t>tiếp</a:t>
            </a:r>
            <a:r>
              <a:rPr lang="en-US" b="0" dirty="0"/>
              <a:t>: ± 30% so </a:t>
            </a:r>
            <a:r>
              <a:rPr lang="en-US" b="0" dirty="0" err="1"/>
              <a:t>với</a:t>
            </a:r>
            <a:r>
              <a:rPr lang="en-US" b="0" dirty="0"/>
              <a:t> </a:t>
            </a:r>
            <a:r>
              <a:rPr lang="en-US" b="0" dirty="0" err="1"/>
              <a:t>giá</a:t>
            </a:r>
            <a:r>
              <a:rPr lang="en-US" b="0" dirty="0"/>
              <a:t> </a:t>
            </a:r>
            <a:r>
              <a:rPr lang="en-US" b="0" dirty="0" err="1"/>
              <a:t>tham</a:t>
            </a:r>
            <a:r>
              <a:rPr lang="en-US" b="0" dirty="0"/>
              <a:t> </a:t>
            </a:r>
            <a:r>
              <a:rPr lang="en-US" b="0" dirty="0" err="1"/>
              <a:t>chiếu</a:t>
            </a:r>
            <a:r>
              <a:rPr lang="en-US" b="0" dirty="0"/>
              <a:t>.</a:t>
            </a:r>
          </a:p>
          <a:p>
            <a:pPr marL="0" indent="0">
              <a:buNone/>
            </a:pPr>
            <a:r>
              <a:rPr lang="en-US" b="0" dirty="0"/>
              <a:t>	</a:t>
            </a:r>
            <a:r>
              <a:rPr lang="en-US" b="0" dirty="0" err="1"/>
              <a:t>Đối</a:t>
            </a:r>
            <a:r>
              <a:rPr lang="en-US" b="0" dirty="0"/>
              <a:t> </a:t>
            </a:r>
            <a:r>
              <a:rPr lang="en-US" b="0" dirty="0" err="1"/>
              <a:t>với</a:t>
            </a:r>
            <a:r>
              <a:rPr lang="en-US" b="0" dirty="0"/>
              <a:t> </a:t>
            </a:r>
            <a:r>
              <a:rPr lang="en-US" b="0" dirty="0" err="1"/>
              <a:t>trái</a:t>
            </a:r>
            <a:r>
              <a:rPr lang="en-US" b="0" dirty="0"/>
              <a:t> </a:t>
            </a:r>
            <a:r>
              <a:rPr lang="en-US" b="0" dirty="0" err="1"/>
              <a:t>phiếu</a:t>
            </a:r>
            <a:r>
              <a:rPr lang="en-US" b="0" dirty="0"/>
              <a:t>: không </a:t>
            </a:r>
            <a:r>
              <a:rPr lang="en-US" b="0" dirty="0" err="1"/>
              <a:t>quy</a:t>
            </a:r>
            <a:r>
              <a:rPr lang="en-US" b="0" dirty="0"/>
              <a:t> </a:t>
            </a:r>
            <a:r>
              <a:rPr lang="en-US" b="0" dirty="0" err="1"/>
              <a:t>định</a:t>
            </a:r>
            <a:endParaRPr lang="en-US" dirty="0"/>
          </a:p>
        </p:txBody>
      </p:sp>
    </p:spTree>
    <p:extLst>
      <p:ext uri="{BB962C8B-B14F-4D97-AF65-F5344CB8AC3E}">
        <p14:creationId xmlns:p14="http://schemas.microsoft.com/office/powerpoint/2010/main" val="3930016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Giới hạn dao động giá</a:t>
            </a:r>
            <a:endParaRPr lang="en-US" dirty="0"/>
          </a:p>
        </p:txBody>
      </p:sp>
      <p:sp>
        <p:nvSpPr>
          <p:cNvPr id="3" name="Content Placeholder 2"/>
          <p:cNvSpPr>
            <a:spLocks noGrp="1"/>
          </p:cNvSpPr>
          <p:nvPr>
            <p:ph idx="1"/>
          </p:nvPr>
        </p:nvSpPr>
        <p:spPr/>
        <p:txBody>
          <a:bodyPr/>
          <a:lstStyle/>
          <a:p>
            <a:pPr marL="0" indent="0">
              <a:buNone/>
            </a:pPr>
            <a:r>
              <a:rPr lang="vi-VN" dirty="0"/>
              <a:t>1. Giới hạn dao động giá đối với cổ phiếu được xác định như sau: </a:t>
            </a:r>
            <a:endParaRPr lang="en-US" dirty="0"/>
          </a:p>
          <a:p>
            <a:pPr>
              <a:buFont typeface="Arial" panose="020B0604020202020204" pitchFamily="34" charset="0"/>
              <a:buChar char="•"/>
            </a:pPr>
            <a:r>
              <a:rPr lang="vi-VN" b="0" dirty="0"/>
              <a:t>Giá trần = Giá tham chiếu + (Giá tham chiếu x Biên độ dao động giá). </a:t>
            </a:r>
            <a:endParaRPr lang="en-US" b="0" dirty="0"/>
          </a:p>
          <a:p>
            <a:pPr>
              <a:buFont typeface="Arial" panose="020B0604020202020204" pitchFamily="34" charset="0"/>
              <a:buChar char="•"/>
            </a:pPr>
            <a:r>
              <a:rPr lang="vi-VN" b="0" dirty="0"/>
              <a:t>Giá sàn= Giá tham chiếu – (Giá tham chiếu x Biên độ dao động giá). </a:t>
            </a:r>
            <a:endParaRPr lang="en-US" b="0" dirty="0"/>
          </a:p>
          <a:p>
            <a:pPr marL="0" indent="0">
              <a:buNone/>
            </a:pPr>
            <a:r>
              <a:rPr lang="vi-VN" dirty="0"/>
              <a:t>2. Trường hợp sau khi tính toán, giá trần và giá sàn bằng giá tham chiếu, giới hạn dao động giá được xác định lại như sau: </a:t>
            </a:r>
            <a:endParaRPr lang="en-US" dirty="0"/>
          </a:p>
          <a:p>
            <a:pPr>
              <a:buFont typeface="Arial" panose="020B0604020202020204" pitchFamily="34" charset="0"/>
              <a:buChar char="•"/>
            </a:pPr>
            <a:r>
              <a:rPr lang="vi-VN" b="0" dirty="0"/>
              <a:t>Giá trần điều chỉnh = Giá tham chiếu + 01 đơn vị yết giá </a:t>
            </a:r>
            <a:endParaRPr lang="en-US" b="0" dirty="0"/>
          </a:p>
          <a:p>
            <a:pPr>
              <a:buFont typeface="Arial" panose="020B0604020202020204" pitchFamily="34" charset="0"/>
              <a:buChar char="•"/>
            </a:pPr>
            <a:r>
              <a:rPr lang="vi-VN" b="0" dirty="0"/>
              <a:t>Giá sàn điều chỉnh = Giá tham chiếu – 01 đơn vị yết giá. </a:t>
            </a:r>
            <a:endParaRPr lang="en-US" b="0" dirty="0"/>
          </a:p>
        </p:txBody>
      </p:sp>
    </p:spTree>
    <p:extLst>
      <p:ext uri="{BB962C8B-B14F-4D97-AF65-F5344CB8AC3E}">
        <p14:creationId xmlns:p14="http://schemas.microsoft.com/office/powerpoint/2010/main" val="656371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vi-VN" dirty="0"/>
              <a:t>3. Trường hợp giá tham chiếu bằng 100 đồng, giới hạn dao động giá được xác định lại như sau: </a:t>
            </a:r>
            <a:endParaRPr lang="en-US" dirty="0"/>
          </a:p>
          <a:p>
            <a:pPr>
              <a:buFont typeface="Arial" panose="020B0604020202020204" pitchFamily="34" charset="0"/>
              <a:buChar char="•"/>
            </a:pPr>
            <a:r>
              <a:rPr lang="vi-VN" b="0" dirty="0"/>
              <a:t>Giá trần điều chỉnh = Giá tham chiếu + 01 đơn vị yết giá </a:t>
            </a:r>
            <a:endParaRPr lang="en-US" b="0" dirty="0"/>
          </a:p>
          <a:p>
            <a:pPr>
              <a:buFont typeface="Arial" panose="020B0604020202020204" pitchFamily="34" charset="0"/>
              <a:buChar char="•"/>
            </a:pPr>
            <a:r>
              <a:rPr lang="vi-VN" b="0" dirty="0"/>
              <a:t>Giá sàn điều chỉnh = Giá tham chiếu. </a:t>
            </a:r>
            <a:endParaRPr lang="en-US" b="0" dirty="0"/>
          </a:p>
          <a:p>
            <a:pPr algn="just">
              <a:buFont typeface="Wingdings" panose="05000000000000000000" pitchFamily="2" charset="2"/>
              <a:buChar char="Ø"/>
            </a:pPr>
            <a:r>
              <a:rPr lang="en-US" dirty="0"/>
              <a:t>Giá </a:t>
            </a:r>
            <a:r>
              <a:rPr lang="en-US" dirty="0" err="1"/>
              <a:t>tham</a:t>
            </a:r>
            <a:r>
              <a:rPr lang="en-US" dirty="0"/>
              <a:t> </a:t>
            </a:r>
            <a:r>
              <a:rPr lang="en-US" dirty="0" err="1"/>
              <a:t>chiếu</a:t>
            </a:r>
            <a:r>
              <a:rPr lang="en-US" dirty="0"/>
              <a:t>: </a:t>
            </a:r>
            <a:r>
              <a:rPr lang="vi-VN" b="0" dirty="0"/>
              <a:t>Giá tham chiếu được xác định bằng giá đóng cửa của ngày giao dịch liền kề trước đó.</a:t>
            </a:r>
            <a:endParaRPr lang="en-US" dirty="0"/>
          </a:p>
          <a:p>
            <a:pPr>
              <a:buFont typeface="Arial" panose="020B0604020202020204" pitchFamily="34" charset="0"/>
              <a:buChar char="•"/>
            </a:pPr>
            <a:endParaRPr lang="en-US" b="0" dirty="0"/>
          </a:p>
        </p:txBody>
      </p:sp>
    </p:spTree>
    <p:extLst>
      <p:ext uri="{BB962C8B-B14F-4D97-AF65-F5344CB8AC3E}">
        <p14:creationId xmlns:p14="http://schemas.microsoft.com/office/powerpoint/2010/main" val="195568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r>
              <a:rPr lang="en-US" b="0" dirty="0" err="1"/>
              <a:t>Lệnh</a:t>
            </a:r>
            <a:r>
              <a:rPr lang="en-US" b="0" dirty="0"/>
              <a:t> </a:t>
            </a:r>
            <a:r>
              <a:rPr lang="en-US" b="0" dirty="0" err="1"/>
              <a:t>giới</a:t>
            </a:r>
            <a:r>
              <a:rPr lang="en-US" b="0" dirty="0"/>
              <a:t> </a:t>
            </a:r>
            <a:r>
              <a:rPr lang="en-US" b="0" dirty="0" err="1"/>
              <a:t>hạn</a:t>
            </a:r>
            <a:r>
              <a:rPr lang="en-US" b="0" dirty="0"/>
              <a:t> </a:t>
            </a:r>
            <a:r>
              <a:rPr lang="en-US" b="0" dirty="0" err="1"/>
              <a:t>có</a:t>
            </a:r>
            <a:r>
              <a:rPr lang="en-US" b="0" dirty="0"/>
              <a:t> </a:t>
            </a:r>
            <a:r>
              <a:rPr lang="en-US" b="0" dirty="0" err="1"/>
              <a:t>hiệu</a:t>
            </a:r>
            <a:r>
              <a:rPr lang="en-US" b="0" dirty="0"/>
              <a:t> </a:t>
            </a:r>
            <a:r>
              <a:rPr lang="en-US" b="0" dirty="0" err="1"/>
              <a:t>lực</a:t>
            </a:r>
            <a:r>
              <a:rPr lang="en-US" b="0" dirty="0"/>
              <a:t> </a:t>
            </a:r>
            <a:r>
              <a:rPr lang="en-US" b="0" dirty="0" err="1"/>
              <a:t>kể</a:t>
            </a:r>
            <a:r>
              <a:rPr lang="en-US" b="0" dirty="0"/>
              <a:t> </a:t>
            </a:r>
            <a:r>
              <a:rPr lang="en-US" b="0" dirty="0" err="1"/>
              <a:t>từ</a:t>
            </a:r>
            <a:r>
              <a:rPr lang="en-US" b="0" dirty="0"/>
              <a:t> </a:t>
            </a:r>
            <a:r>
              <a:rPr lang="en-US" b="0" dirty="0" err="1"/>
              <a:t>khi</a:t>
            </a:r>
            <a:r>
              <a:rPr lang="en-US" b="0" dirty="0"/>
              <a:t> </a:t>
            </a:r>
            <a:r>
              <a:rPr lang="en-US" b="0" dirty="0" err="1"/>
              <a:t>nhập</a:t>
            </a:r>
            <a:r>
              <a:rPr lang="en-US" b="0" dirty="0"/>
              <a:t> </a:t>
            </a:r>
            <a:r>
              <a:rPr lang="en-US" b="0" dirty="0" err="1"/>
              <a:t>vào</a:t>
            </a:r>
            <a:r>
              <a:rPr lang="en-US" b="0" dirty="0"/>
              <a:t> </a:t>
            </a:r>
            <a:r>
              <a:rPr lang="en-US" b="0" dirty="0" err="1"/>
              <a:t>hệ</a:t>
            </a:r>
            <a:r>
              <a:rPr lang="en-US" b="0" dirty="0"/>
              <a:t> </a:t>
            </a:r>
            <a:r>
              <a:rPr lang="en-US" b="0" dirty="0" err="1"/>
              <a:t>thống</a:t>
            </a:r>
            <a:r>
              <a:rPr lang="en-US" b="0" dirty="0"/>
              <a:t> </a:t>
            </a:r>
            <a:r>
              <a:rPr lang="en-US" b="0" dirty="0" err="1"/>
              <a:t>giao</a:t>
            </a:r>
            <a:r>
              <a:rPr lang="en-US" b="0" dirty="0"/>
              <a:t> </a:t>
            </a:r>
            <a:r>
              <a:rPr lang="en-US" b="0" dirty="0" err="1"/>
              <a:t>dịch</a:t>
            </a:r>
            <a:r>
              <a:rPr lang="en-US" b="0" dirty="0"/>
              <a:t> </a:t>
            </a:r>
            <a:r>
              <a:rPr lang="en-US" b="0" dirty="0" err="1"/>
              <a:t>cho</a:t>
            </a:r>
            <a:r>
              <a:rPr lang="en-US" b="0" dirty="0"/>
              <a:t> </a:t>
            </a:r>
            <a:r>
              <a:rPr lang="en-US" b="0" dirty="0" err="1"/>
              <a:t>đến</a:t>
            </a:r>
            <a:r>
              <a:rPr lang="en-US" b="0" dirty="0"/>
              <a:t> </a:t>
            </a:r>
            <a:r>
              <a:rPr lang="en-US" b="0" dirty="0" err="1"/>
              <a:t>khi</a:t>
            </a:r>
            <a:r>
              <a:rPr lang="en-US" b="0" dirty="0"/>
              <a:t> </a:t>
            </a:r>
            <a:r>
              <a:rPr lang="en-US" b="0" dirty="0" err="1"/>
              <a:t>kết</a:t>
            </a:r>
            <a:r>
              <a:rPr lang="en-US" b="0" dirty="0"/>
              <a:t> </a:t>
            </a:r>
            <a:r>
              <a:rPr lang="en-US" b="0" dirty="0" err="1"/>
              <a:t>thúc</a:t>
            </a:r>
            <a:r>
              <a:rPr lang="en-US" b="0" dirty="0"/>
              <a:t> </a:t>
            </a:r>
            <a:r>
              <a:rPr lang="en-US" b="0" dirty="0" err="1"/>
              <a:t>ngày</a:t>
            </a:r>
            <a:r>
              <a:rPr lang="en-US" b="0" dirty="0"/>
              <a:t> </a:t>
            </a:r>
            <a:r>
              <a:rPr lang="en-US" b="0" dirty="0" err="1"/>
              <a:t>giao</a:t>
            </a:r>
            <a:r>
              <a:rPr lang="en-US" b="0" dirty="0"/>
              <a:t> </a:t>
            </a:r>
            <a:r>
              <a:rPr lang="en-US" b="0" dirty="0" err="1"/>
              <a:t>dịch</a:t>
            </a:r>
            <a:r>
              <a:rPr lang="en-US" b="0" dirty="0"/>
              <a:t> </a:t>
            </a:r>
            <a:r>
              <a:rPr lang="en-US" b="0" dirty="0" err="1"/>
              <a:t>hoặc</a:t>
            </a:r>
            <a:r>
              <a:rPr lang="en-US" b="0" dirty="0"/>
              <a:t> </a:t>
            </a:r>
            <a:r>
              <a:rPr lang="en-US" b="0" dirty="0" err="1"/>
              <a:t>cho</a:t>
            </a:r>
            <a:r>
              <a:rPr lang="en-US" b="0" dirty="0"/>
              <a:t> </a:t>
            </a:r>
            <a:r>
              <a:rPr lang="en-US" b="0" dirty="0" err="1"/>
              <a:t>đến</a:t>
            </a:r>
            <a:r>
              <a:rPr lang="en-US" b="0" dirty="0"/>
              <a:t> </a:t>
            </a:r>
            <a:r>
              <a:rPr lang="en-US" b="0" dirty="0" err="1"/>
              <a:t>khi</a:t>
            </a:r>
            <a:r>
              <a:rPr lang="en-US" b="0" dirty="0"/>
              <a:t> </a:t>
            </a:r>
            <a:r>
              <a:rPr lang="en-US" b="0" dirty="0" err="1"/>
              <a:t>lệnh</a:t>
            </a:r>
            <a:r>
              <a:rPr lang="en-US" b="0" dirty="0"/>
              <a:t> </a:t>
            </a:r>
            <a:r>
              <a:rPr lang="en-US" b="0" dirty="0" err="1"/>
              <a:t>bị</a:t>
            </a:r>
            <a:r>
              <a:rPr lang="en-US" b="0" dirty="0"/>
              <a:t> </a:t>
            </a:r>
            <a:r>
              <a:rPr lang="en-US" b="0" dirty="0" err="1"/>
              <a:t>hủy</a:t>
            </a:r>
            <a:r>
              <a:rPr lang="en-US" b="0" dirty="0"/>
              <a:t> </a:t>
            </a:r>
            <a:r>
              <a:rPr lang="en-US" b="0" dirty="0" err="1"/>
              <a:t>bỏ</a:t>
            </a:r>
            <a:r>
              <a:rPr lang="en-US" b="0" dirty="0"/>
              <a:t>.</a:t>
            </a:r>
          </a:p>
          <a:p>
            <a:r>
              <a:rPr lang="vi-VN" b="0" dirty="0"/>
              <a:t>Lệnh thị trường chỉ được nhập vào hệ thống giao dịch trong phiên khớp lệnh liên tục:</a:t>
            </a:r>
          </a:p>
          <a:p>
            <a:pPr>
              <a:buFont typeface="Arial" panose="020B0604020202020204" pitchFamily="34" charset="0"/>
              <a:buChar char="•"/>
            </a:pPr>
            <a:r>
              <a:rPr lang="vi-VN" b="0" dirty="0"/>
              <a:t>Lệnh thị trường giới hạn (viết tắt là MTL) có đặc điểm như lệnh MP tại sàn HOSE</a:t>
            </a:r>
          </a:p>
          <a:p>
            <a:pPr>
              <a:buFont typeface="Arial" panose="020B0604020202020204" pitchFamily="34" charset="0"/>
              <a:buChar char="•"/>
            </a:pPr>
            <a:r>
              <a:rPr lang="vi-VN" b="0" dirty="0"/>
              <a:t>Lệnh thị trường khớp toàn bộ hoặc hủy (viết tắt là MOK) là lệnh thị trường nếu không</a:t>
            </a:r>
            <a:r>
              <a:rPr lang="en-US" b="0" dirty="0"/>
              <a:t> </a:t>
            </a:r>
            <a:r>
              <a:rPr lang="vi-VN" b="0" dirty="0"/>
              <a:t>được thực hiện toàn bộ thì bị hủy trên hệ thống giao dịch sau khi nhập</a:t>
            </a:r>
          </a:p>
          <a:p>
            <a:pPr>
              <a:buFont typeface="Arial" panose="020B0604020202020204" pitchFamily="34" charset="0"/>
              <a:buChar char="•"/>
            </a:pPr>
            <a:r>
              <a:rPr lang="vi-VN" b="0" dirty="0"/>
              <a:t>Lệnh thị trường khớp và hủy (viết tắt là MAK) là lệnh thị trường có thể thực hiện toàn bộ</a:t>
            </a:r>
            <a:r>
              <a:rPr lang="en-US" b="0" dirty="0"/>
              <a:t> </a:t>
            </a:r>
            <a:r>
              <a:rPr lang="en-US" b="0" dirty="0" err="1"/>
              <a:t>hoặc</a:t>
            </a:r>
            <a:r>
              <a:rPr lang="en-US" b="0" dirty="0"/>
              <a:t> </a:t>
            </a:r>
            <a:r>
              <a:rPr lang="en-US" b="0" dirty="0" err="1"/>
              <a:t>một</a:t>
            </a:r>
            <a:r>
              <a:rPr lang="en-US" b="0" dirty="0"/>
              <a:t> </a:t>
            </a:r>
            <a:r>
              <a:rPr lang="en-US" b="0" dirty="0" err="1"/>
              <a:t>phần</a:t>
            </a:r>
            <a:r>
              <a:rPr lang="en-US" b="0" dirty="0"/>
              <a:t>, </a:t>
            </a:r>
            <a:r>
              <a:rPr lang="en-US" b="0" dirty="0" err="1"/>
              <a:t>phần</a:t>
            </a:r>
            <a:r>
              <a:rPr lang="en-US" b="0" dirty="0"/>
              <a:t> </a:t>
            </a:r>
            <a:r>
              <a:rPr lang="en-US" b="0" dirty="0" err="1"/>
              <a:t>còn</a:t>
            </a:r>
            <a:r>
              <a:rPr lang="en-US" b="0" dirty="0"/>
              <a:t> </a:t>
            </a:r>
            <a:r>
              <a:rPr lang="en-US" b="0" dirty="0" err="1"/>
              <a:t>lại</a:t>
            </a:r>
            <a:r>
              <a:rPr lang="en-US" b="0" dirty="0"/>
              <a:t> </a:t>
            </a:r>
            <a:r>
              <a:rPr lang="en-US" b="0" dirty="0" err="1"/>
              <a:t>của</a:t>
            </a:r>
            <a:r>
              <a:rPr lang="en-US" b="0" dirty="0"/>
              <a:t> </a:t>
            </a:r>
            <a:r>
              <a:rPr lang="en-US" b="0" dirty="0" err="1"/>
              <a:t>lệnh</a:t>
            </a:r>
            <a:r>
              <a:rPr lang="en-US" b="0" dirty="0"/>
              <a:t> </a:t>
            </a:r>
            <a:r>
              <a:rPr lang="en-US" b="0" dirty="0" err="1"/>
              <a:t>sẽ</a:t>
            </a:r>
            <a:r>
              <a:rPr lang="en-US" b="0" dirty="0"/>
              <a:t> </a:t>
            </a:r>
            <a:r>
              <a:rPr lang="en-US" b="0" dirty="0" err="1"/>
              <a:t>bị</a:t>
            </a:r>
            <a:r>
              <a:rPr lang="en-US" b="0" dirty="0"/>
              <a:t> </a:t>
            </a:r>
            <a:r>
              <a:rPr lang="en-US" b="0" dirty="0" err="1"/>
              <a:t>hủy</a:t>
            </a:r>
            <a:r>
              <a:rPr lang="en-US" b="0" dirty="0"/>
              <a:t> </a:t>
            </a:r>
            <a:r>
              <a:rPr lang="en-US" b="0" dirty="0" err="1"/>
              <a:t>ngay</a:t>
            </a:r>
            <a:r>
              <a:rPr lang="en-US" b="0" dirty="0"/>
              <a:t> </a:t>
            </a:r>
            <a:r>
              <a:rPr lang="en-US" b="0" dirty="0" err="1"/>
              <a:t>sau</a:t>
            </a:r>
            <a:r>
              <a:rPr lang="en-US" b="0" dirty="0"/>
              <a:t> </a:t>
            </a:r>
            <a:r>
              <a:rPr lang="en-US" b="0" dirty="0" err="1"/>
              <a:t>khi</a:t>
            </a:r>
            <a:r>
              <a:rPr lang="en-US" b="0" dirty="0"/>
              <a:t> </a:t>
            </a:r>
            <a:r>
              <a:rPr lang="en-US" b="0" dirty="0" err="1"/>
              <a:t>khớp</a:t>
            </a:r>
            <a:r>
              <a:rPr lang="en-US" b="0" dirty="0"/>
              <a:t> </a:t>
            </a:r>
            <a:r>
              <a:rPr lang="en-US" b="0" dirty="0" err="1"/>
              <a:t>lệnh</a:t>
            </a:r>
            <a:r>
              <a:rPr lang="en-US" b="0" dirty="0"/>
              <a:t>.</a:t>
            </a:r>
          </a:p>
          <a:p>
            <a:pPr>
              <a:buFont typeface="Wingdings" panose="05000000000000000000" pitchFamily="2" charset="2"/>
              <a:buChar char="Ø"/>
            </a:pPr>
            <a:r>
              <a:rPr lang="en-US" b="0" dirty="0" err="1"/>
              <a:t>Lệnh</a:t>
            </a:r>
            <a:r>
              <a:rPr lang="en-US" b="0" dirty="0"/>
              <a:t> ATC </a:t>
            </a:r>
            <a:r>
              <a:rPr lang="en-US" b="0" dirty="0" err="1"/>
              <a:t>có</a:t>
            </a:r>
            <a:r>
              <a:rPr lang="en-US" b="0" dirty="0"/>
              <a:t> </a:t>
            </a:r>
            <a:r>
              <a:rPr lang="en-US" b="0" dirty="0" err="1"/>
              <a:t>hiệu</a:t>
            </a:r>
            <a:r>
              <a:rPr lang="en-US" b="0" dirty="0"/>
              <a:t> </a:t>
            </a:r>
            <a:r>
              <a:rPr lang="en-US" b="0" dirty="0" err="1"/>
              <a:t>lực</a:t>
            </a:r>
            <a:r>
              <a:rPr lang="en-US" b="0" dirty="0"/>
              <a:t> </a:t>
            </a:r>
            <a:r>
              <a:rPr lang="en-US" b="0" dirty="0" err="1"/>
              <a:t>trong</a:t>
            </a:r>
            <a:r>
              <a:rPr lang="en-US" b="0" dirty="0"/>
              <a:t> </a:t>
            </a:r>
            <a:r>
              <a:rPr lang="en-US" b="0" dirty="0" err="1"/>
              <a:t>phiên</a:t>
            </a:r>
            <a:r>
              <a:rPr lang="en-US" b="0" dirty="0"/>
              <a:t> </a:t>
            </a:r>
            <a:r>
              <a:rPr lang="en-US" b="0" dirty="0" err="1"/>
              <a:t>khớp</a:t>
            </a:r>
            <a:r>
              <a:rPr lang="en-US" b="0" dirty="0"/>
              <a:t> </a:t>
            </a:r>
            <a:r>
              <a:rPr lang="en-US" b="0" dirty="0" err="1"/>
              <a:t>lệnh</a:t>
            </a:r>
            <a:r>
              <a:rPr lang="en-US" b="0" dirty="0"/>
              <a:t> </a:t>
            </a:r>
            <a:r>
              <a:rPr lang="en-US" b="0" dirty="0" err="1"/>
              <a:t>định</a:t>
            </a:r>
            <a:r>
              <a:rPr lang="en-US" b="0" dirty="0"/>
              <a:t> </a:t>
            </a:r>
            <a:r>
              <a:rPr lang="en-US" b="0" dirty="0" err="1"/>
              <a:t>kỳ</a:t>
            </a:r>
            <a:r>
              <a:rPr lang="en-US" b="0" dirty="0"/>
              <a:t> </a:t>
            </a:r>
            <a:r>
              <a:rPr lang="en-US" b="0" dirty="0" err="1"/>
              <a:t>đóng</a:t>
            </a:r>
            <a:r>
              <a:rPr lang="en-US" b="0" dirty="0"/>
              <a:t> </a:t>
            </a:r>
            <a:r>
              <a:rPr lang="en-US" b="0" dirty="0" err="1"/>
              <a:t>cửa</a:t>
            </a:r>
            <a:endParaRPr lang="en-US" dirty="0"/>
          </a:p>
        </p:txBody>
      </p:sp>
    </p:spTree>
    <p:extLst>
      <p:ext uri="{BB962C8B-B14F-4D97-AF65-F5344CB8AC3E}">
        <p14:creationId xmlns:p14="http://schemas.microsoft.com/office/powerpoint/2010/main" val="30217337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a:t>
            </a:r>
            <a:r>
              <a:rPr lang="en-US" dirty="0"/>
              <a:t>/</a:t>
            </a:r>
            <a:r>
              <a:rPr lang="en-US" dirty="0" err="1"/>
              <a:t>Hủy</a:t>
            </a:r>
            <a:r>
              <a:rPr lang="en-US" dirty="0"/>
              <a:t> </a:t>
            </a:r>
            <a:r>
              <a:rPr lang="en-US" dirty="0" err="1"/>
              <a:t>lệnh</a:t>
            </a:r>
            <a:endParaRPr lang="en-US" dirty="0"/>
          </a:p>
        </p:txBody>
      </p:sp>
      <p:sp>
        <p:nvSpPr>
          <p:cNvPr id="3" name="Content Placeholder 2"/>
          <p:cNvSpPr>
            <a:spLocks noGrp="1"/>
          </p:cNvSpPr>
          <p:nvPr>
            <p:ph idx="1"/>
          </p:nvPr>
        </p:nvSpPr>
        <p:spPr/>
        <p:txBody>
          <a:bodyPr/>
          <a:lstStyle/>
          <a:p>
            <a:pPr algn="just"/>
            <a:r>
              <a:rPr lang="vi-VN" b="0" dirty="0"/>
              <a:t>Việc sửa giá/khối lượng, hủy lệnh giao dịch chỉ có hiệu lực đối với lệnh gốc chưa được</a:t>
            </a:r>
            <a:r>
              <a:rPr lang="en-US" b="0" dirty="0"/>
              <a:t> </a:t>
            </a:r>
            <a:r>
              <a:rPr lang="vi-VN" b="0" dirty="0"/>
              <a:t>thực hiện hoặc phần còn lại của lệnh chưa được thực hiện.</a:t>
            </a:r>
          </a:p>
          <a:p>
            <a:pPr marL="0" indent="0" algn="just">
              <a:buNone/>
            </a:pPr>
            <a:r>
              <a:rPr lang="vi-VN" b="0" dirty="0"/>
              <a:t>o Trường hợp sửa khối lượng tăng: Thứ tự ưu tiên của lệnh sau khi sửa được tính kể từ</a:t>
            </a:r>
            <a:r>
              <a:rPr lang="en-US" b="0" dirty="0"/>
              <a:t> </a:t>
            </a:r>
            <a:r>
              <a:rPr lang="vi-VN" b="0" dirty="0"/>
              <a:t>khi lệnh sửa được nhập vào hệ thống giao dịch.</a:t>
            </a:r>
          </a:p>
          <a:p>
            <a:pPr marL="0" indent="0" algn="just">
              <a:buNone/>
            </a:pPr>
            <a:r>
              <a:rPr lang="vi-VN" b="0" dirty="0"/>
              <a:t>o Trường hợp sửa khối lượng giảm: Thứ tự ưu tiên của lệnh không thay đổi.</a:t>
            </a:r>
          </a:p>
          <a:p>
            <a:pPr algn="just"/>
            <a:r>
              <a:rPr lang="vi-VN" b="0" dirty="0"/>
              <a:t>Lệnh ATC được nhập vào hệ thống không được phép sửa và hủy.</a:t>
            </a:r>
            <a:endParaRPr lang="en-US" dirty="0"/>
          </a:p>
        </p:txBody>
      </p:sp>
    </p:spTree>
    <p:extLst>
      <p:ext uri="{BB962C8B-B14F-4D97-AF65-F5344CB8AC3E}">
        <p14:creationId xmlns:p14="http://schemas.microsoft.com/office/powerpoint/2010/main" val="81188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Sàn</a:t>
            </a:r>
            <a:r>
              <a:rPr lang="en-US" dirty="0"/>
              <a:t> </a:t>
            </a:r>
            <a:r>
              <a:rPr lang="en-US" dirty="0" err="1"/>
              <a:t>Upcome</a:t>
            </a:r>
            <a:endParaRPr lang="en-US" dirty="0"/>
          </a:p>
        </p:txBody>
      </p:sp>
      <p:sp>
        <p:nvSpPr>
          <p:cNvPr id="3" name="Content Placeholder 2"/>
          <p:cNvSpPr>
            <a:spLocks noGrp="1"/>
          </p:cNvSpPr>
          <p:nvPr>
            <p:ph idx="1"/>
          </p:nvPr>
        </p:nvSpPr>
        <p:spPr/>
        <p:txBody>
          <a:bodyPr/>
          <a:lstStyle/>
          <a:p>
            <a:pPr algn="just"/>
            <a:r>
              <a:rPr lang="vi-VN" b="0" dirty="0"/>
              <a:t>UPCoM là thị trường giao dịch chứng khoán của các công ty chưa niêm yết hoặc đã bị hủy niêm yết trên SGDCK/ TTGDCK đã đăng ký và được chấp thuận giao dịch trên UPCoM.</a:t>
            </a:r>
            <a:endParaRPr lang="en-US" dirty="0"/>
          </a:p>
          <a:p>
            <a:r>
              <a:rPr lang="en-US" dirty="0"/>
              <a:t>Thời </a:t>
            </a:r>
            <a:r>
              <a:rPr lang="en-US" dirty="0" err="1"/>
              <a:t>gian</a:t>
            </a:r>
            <a:r>
              <a:rPr lang="en-US" dirty="0"/>
              <a:t> Giao </a:t>
            </a:r>
            <a:r>
              <a:rPr lang="en-US" dirty="0" err="1"/>
              <a:t>dịch</a:t>
            </a:r>
            <a:r>
              <a:rPr lang="en-US" dirty="0"/>
              <a:t>: </a:t>
            </a:r>
            <a:r>
              <a:rPr lang="en-US" b="0" dirty="0"/>
              <a:t>5 </a:t>
            </a:r>
            <a:r>
              <a:rPr lang="en-US" b="0" dirty="0" err="1"/>
              <a:t>ngày</a:t>
            </a:r>
            <a:r>
              <a:rPr lang="en-US" b="0" dirty="0"/>
              <a:t>, </a:t>
            </a:r>
            <a:r>
              <a:rPr lang="en-US" b="0" dirty="0" err="1"/>
              <a:t>từ</a:t>
            </a:r>
            <a:r>
              <a:rPr lang="en-US" b="0" dirty="0"/>
              <a:t> </a:t>
            </a:r>
            <a:r>
              <a:rPr lang="en-US" b="0" dirty="0" err="1"/>
              <a:t>Thứ</a:t>
            </a:r>
            <a:r>
              <a:rPr lang="en-US" b="0" dirty="0"/>
              <a:t> Hai </a:t>
            </a:r>
            <a:r>
              <a:rPr lang="en-US" b="0" dirty="0" err="1"/>
              <a:t>đến</a:t>
            </a:r>
            <a:r>
              <a:rPr lang="en-US" b="0" dirty="0"/>
              <a:t> </a:t>
            </a:r>
            <a:r>
              <a:rPr lang="en-US" b="0" dirty="0" err="1"/>
              <a:t>Thứ</a:t>
            </a:r>
            <a:r>
              <a:rPr lang="en-US" b="0" dirty="0"/>
              <a:t> Sáu </a:t>
            </a:r>
            <a:r>
              <a:rPr lang="en-US" b="0" dirty="0" err="1"/>
              <a:t>hàng</a:t>
            </a:r>
            <a:r>
              <a:rPr lang="en-US" b="0" dirty="0"/>
              <a:t> </a:t>
            </a:r>
            <a:r>
              <a:rPr lang="en-US" b="0" dirty="0" err="1"/>
              <a:t>tuần</a:t>
            </a:r>
            <a:r>
              <a:rPr lang="en-US" b="0" dirty="0"/>
              <a:t> (không </a:t>
            </a:r>
            <a:r>
              <a:rPr lang="en-US" b="0" dirty="0" err="1"/>
              <a:t>kể</a:t>
            </a:r>
            <a:r>
              <a:rPr lang="en-US" b="0" dirty="0"/>
              <a:t> các </a:t>
            </a:r>
            <a:r>
              <a:rPr lang="en-US" b="0" dirty="0" err="1"/>
              <a:t>ngày</a:t>
            </a:r>
            <a:r>
              <a:rPr lang="en-US" b="0" dirty="0"/>
              <a:t> </a:t>
            </a:r>
            <a:r>
              <a:rPr lang="en-US" b="0" dirty="0" err="1"/>
              <a:t>lễ</a:t>
            </a:r>
            <a:r>
              <a:rPr lang="en-US" b="0" dirty="0"/>
              <a:t> </a:t>
            </a:r>
            <a:r>
              <a:rPr lang="en-US" b="0" dirty="0" err="1"/>
              <a:t>tết</a:t>
            </a:r>
            <a:r>
              <a:rPr lang="en-US" b="0" dirty="0"/>
              <a:t>)</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2703168"/>
              </p:ext>
            </p:extLst>
          </p:nvPr>
        </p:nvGraphicFramePr>
        <p:xfrm>
          <a:off x="837127" y="4031094"/>
          <a:ext cx="10702342" cy="2452080"/>
        </p:xfrm>
        <a:graphic>
          <a:graphicData uri="http://schemas.openxmlformats.org/drawingml/2006/table">
            <a:tbl>
              <a:tblPr/>
              <a:tblGrid>
                <a:gridCol w="5351171">
                  <a:extLst>
                    <a:ext uri="{9D8B030D-6E8A-4147-A177-3AD203B41FA5}">
                      <a16:colId xmlns:a16="http://schemas.microsoft.com/office/drawing/2014/main" val="20000"/>
                    </a:ext>
                  </a:extLst>
                </a:gridCol>
                <a:gridCol w="5351171">
                  <a:extLst>
                    <a:ext uri="{9D8B030D-6E8A-4147-A177-3AD203B41FA5}">
                      <a16:colId xmlns:a16="http://schemas.microsoft.com/office/drawing/2014/main" val="20001"/>
                    </a:ext>
                  </a:extLst>
                </a:gridCol>
              </a:tblGrid>
              <a:tr h="755938">
                <a:tc>
                  <a:txBody>
                    <a:bodyPr/>
                    <a:lstStyle/>
                    <a:p>
                      <a:pPr algn="l"/>
                      <a:r>
                        <a:rPr lang="vi-VN" b="1" dirty="0">
                          <a:solidFill>
                            <a:srgbClr val="FFFFFF"/>
                          </a:solidFill>
                          <a:effectLst/>
                          <a:latin typeface="Roboto Condensed"/>
                        </a:rPr>
                        <a:t>Phương Thức Giao Dịch</a:t>
                      </a:r>
                    </a:p>
                  </a:txBody>
                  <a:tcPr marL="95250" marR="95250" marT="95250" marB="95250" anchor="ctr">
                    <a:lnL>
                      <a:noFill/>
                    </a:lnL>
                    <a:lnR>
                      <a:noFill/>
                    </a:lnR>
                    <a:lnT>
                      <a:noFill/>
                    </a:lnT>
                    <a:lnB>
                      <a:noFill/>
                    </a:lnB>
                    <a:solidFill>
                      <a:srgbClr val="648ABB"/>
                    </a:solidFill>
                  </a:tcPr>
                </a:tc>
                <a:tc>
                  <a:txBody>
                    <a:bodyPr/>
                    <a:lstStyle/>
                    <a:p>
                      <a:pPr algn="l"/>
                      <a:r>
                        <a:rPr lang="en-US" b="1" dirty="0">
                          <a:solidFill>
                            <a:srgbClr val="FFFFFF"/>
                          </a:solidFill>
                          <a:effectLst/>
                          <a:latin typeface="Roboto Condensed"/>
                        </a:rPr>
                        <a:t>Giờ Giao </a:t>
                      </a:r>
                      <a:r>
                        <a:rPr lang="en-US" b="1" dirty="0" err="1">
                          <a:solidFill>
                            <a:srgbClr val="FFFFFF"/>
                          </a:solidFill>
                          <a:effectLst/>
                          <a:latin typeface="Roboto Condensed"/>
                        </a:rPr>
                        <a:t>Dịch</a:t>
                      </a:r>
                      <a:endParaRPr lang="en-US" b="1" dirty="0">
                        <a:solidFill>
                          <a:srgbClr val="FFFFFF"/>
                        </a:solidFill>
                        <a:effectLst/>
                        <a:latin typeface="Roboto Condensed"/>
                      </a:endParaRPr>
                    </a:p>
                  </a:txBody>
                  <a:tcPr marL="95250" marR="95250" marT="95250" marB="95250" anchor="ctr">
                    <a:lnL>
                      <a:noFill/>
                    </a:lnL>
                    <a:lnR>
                      <a:noFill/>
                    </a:lnR>
                    <a:lnT>
                      <a:noFill/>
                    </a:lnT>
                    <a:lnB>
                      <a:noFill/>
                    </a:lnB>
                    <a:solidFill>
                      <a:srgbClr val="648ABB"/>
                    </a:solidFill>
                  </a:tcPr>
                </a:tc>
                <a:extLst>
                  <a:ext uri="{0D108BD9-81ED-4DB2-BD59-A6C34878D82A}">
                    <a16:rowId xmlns:a16="http://schemas.microsoft.com/office/drawing/2014/main" val="10000"/>
                  </a:ext>
                </a:extLst>
              </a:tr>
              <a:tr h="441797">
                <a:tc>
                  <a:txBody>
                    <a:bodyPr/>
                    <a:lstStyle/>
                    <a:p>
                      <a:pPr fontAlgn="t"/>
                      <a:r>
                        <a:rPr lang="en-US" dirty="0" err="1">
                          <a:effectLst/>
                        </a:rPr>
                        <a:t>Khớp</a:t>
                      </a:r>
                      <a:r>
                        <a:rPr lang="en-US" dirty="0">
                          <a:effectLst/>
                        </a:rPr>
                        <a:t> </a:t>
                      </a:r>
                      <a:r>
                        <a:rPr lang="en-US" dirty="0" err="1">
                          <a:effectLst/>
                        </a:rPr>
                        <a:t>lệnh</a:t>
                      </a:r>
                      <a:r>
                        <a:rPr lang="en-US" dirty="0">
                          <a:effectLst/>
                        </a:rPr>
                        <a:t> </a:t>
                      </a:r>
                      <a:r>
                        <a:rPr lang="en-US" dirty="0" err="1">
                          <a:effectLst/>
                        </a:rPr>
                        <a:t>liên</a:t>
                      </a:r>
                      <a:r>
                        <a:rPr lang="en-US" dirty="0">
                          <a:effectLst/>
                        </a:rPr>
                        <a:t> </a:t>
                      </a:r>
                      <a:r>
                        <a:rPr lang="en-US" dirty="0" err="1">
                          <a:effectLst/>
                        </a:rPr>
                        <a:t>tục</a:t>
                      </a:r>
                      <a:r>
                        <a:rPr lang="en-US" dirty="0">
                          <a:effectLst/>
                        </a:rPr>
                        <a:t> I </a:t>
                      </a:r>
                      <a:r>
                        <a:rPr lang="en-US" dirty="0" err="1">
                          <a:effectLst/>
                        </a:rPr>
                        <a:t>và</a:t>
                      </a:r>
                      <a:r>
                        <a:rPr lang="en-US" dirty="0">
                          <a:effectLst/>
                        </a:rPr>
                        <a:t> </a:t>
                      </a:r>
                      <a:r>
                        <a:rPr lang="en-US" dirty="0" err="1">
                          <a:effectLst/>
                        </a:rPr>
                        <a:t>thỏa</a:t>
                      </a:r>
                      <a:r>
                        <a:rPr lang="en-US" dirty="0">
                          <a:effectLst/>
                        </a:rPr>
                        <a:t> </a:t>
                      </a:r>
                      <a:r>
                        <a:rPr lang="en-US" dirty="0" err="1">
                          <a:effectLst/>
                        </a:rPr>
                        <a:t>thuận</a:t>
                      </a:r>
                      <a:endParaRPr lang="en-US" dirty="0">
                        <a:effectLst/>
                      </a:endParaRPr>
                    </a:p>
                  </a:txBody>
                  <a:tcPr marL="95250" marR="95250" marT="95250" marB="95250">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fontAlgn="t"/>
                      <a:r>
                        <a:rPr lang="en-US">
                          <a:effectLst/>
                        </a:rPr>
                        <a:t>9h00’ đến 11h30’</a:t>
                      </a:r>
                    </a:p>
                  </a:txBody>
                  <a:tcPr marL="95250" marR="95250" marT="95250" marB="95250">
                    <a:lnL>
                      <a:noFill/>
                    </a:lnL>
                    <a:lnR>
                      <a:noFill/>
                    </a:lnR>
                    <a:lnT>
                      <a:noFill/>
                    </a:lnT>
                    <a:lnB w="9525"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75384">
                <a:tc>
                  <a:txBody>
                    <a:bodyPr/>
                    <a:lstStyle/>
                    <a:p>
                      <a:pPr fontAlgn="t"/>
                      <a:r>
                        <a:rPr lang="en-US">
                          <a:effectLst/>
                        </a:rPr>
                        <a:t>Nghỉ giữa phiên</a:t>
                      </a:r>
                    </a:p>
                  </a:txBody>
                  <a:tcPr marL="95250" marR="95250" marT="95250" marB="95250">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fontAlgn="t"/>
                      <a:r>
                        <a:rPr lang="en-US">
                          <a:effectLst/>
                        </a:rPr>
                        <a:t>11h30’ đến 13h00’</a:t>
                      </a:r>
                    </a:p>
                  </a:txBody>
                  <a:tcPr marL="95250" marR="95250" marT="95250" marB="95250">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5938">
                <a:tc>
                  <a:txBody>
                    <a:bodyPr/>
                    <a:lstStyle/>
                    <a:p>
                      <a:pPr fontAlgn="t"/>
                      <a:r>
                        <a:rPr lang="en-US" dirty="0" err="1">
                          <a:effectLst/>
                        </a:rPr>
                        <a:t>Khớp</a:t>
                      </a:r>
                      <a:r>
                        <a:rPr lang="en-US" dirty="0">
                          <a:effectLst/>
                        </a:rPr>
                        <a:t> </a:t>
                      </a:r>
                      <a:r>
                        <a:rPr lang="en-US" dirty="0" err="1">
                          <a:effectLst/>
                        </a:rPr>
                        <a:t>lệnh</a:t>
                      </a:r>
                      <a:r>
                        <a:rPr lang="en-US" dirty="0">
                          <a:effectLst/>
                        </a:rPr>
                        <a:t> </a:t>
                      </a:r>
                      <a:r>
                        <a:rPr lang="en-US" dirty="0" err="1">
                          <a:effectLst/>
                        </a:rPr>
                        <a:t>liên</a:t>
                      </a:r>
                      <a:r>
                        <a:rPr lang="en-US" dirty="0">
                          <a:effectLst/>
                        </a:rPr>
                        <a:t> </a:t>
                      </a:r>
                      <a:r>
                        <a:rPr lang="en-US" dirty="0" err="1">
                          <a:effectLst/>
                        </a:rPr>
                        <a:t>tục</a:t>
                      </a:r>
                      <a:r>
                        <a:rPr lang="en-US" dirty="0">
                          <a:effectLst/>
                        </a:rPr>
                        <a:t> II </a:t>
                      </a:r>
                      <a:r>
                        <a:rPr lang="en-US" dirty="0" err="1">
                          <a:effectLst/>
                        </a:rPr>
                        <a:t>và</a:t>
                      </a:r>
                      <a:r>
                        <a:rPr lang="en-US" dirty="0">
                          <a:effectLst/>
                        </a:rPr>
                        <a:t> </a:t>
                      </a:r>
                      <a:r>
                        <a:rPr lang="en-US" dirty="0" err="1">
                          <a:effectLst/>
                        </a:rPr>
                        <a:t>thỏa</a:t>
                      </a:r>
                      <a:r>
                        <a:rPr lang="en-US" dirty="0">
                          <a:effectLst/>
                        </a:rPr>
                        <a:t> </a:t>
                      </a:r>
                      <a:r>
                        <a:rPr lang="en-US" dirty="0" err="1">
                          <a:effectLst/>
                        </a:rPr>
                        <a:t>thuận</a:t>
                      </a:r>
                      <a:endParaRPr lang="en-US" dirty="0">
                        <a:effectLst/>
                      </a:endParaRPr>
                    </a:p>
                  </a:txBody>
                  <a:tcPr marL="95250" marR="95250" marT="95250" marB="95250">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fontAlgn="t"/>
                      <a:r>
                        <a:rPr lang="en-US" dirty="0">
                          <a:effectLst/>
                        </a:rPr>
                        <a:t>13h00’ </a:t>
                      </a:r>
                      <a:r>
                        <a:rPr lang="en-US" dirty="0" err="1">
                          <a:effectLst/>
                        </a:rPr>
                        <a:t>đến</a:t>
                      </a:r>
                      <a:r>
                        <a:rPr lang="en-US" dirty="0">
                          <a:effectLst/>
                        </a:rPr>
                        <a:t> 15h00’</a:t>
                      </a:r>
                    </a:p>
                  </a:txBody>
                  <a:tcPr marL="95250" marR="95250" marT="95250" marB="95250">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9027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Hình</a:t>
            </a:r>
            <a:r>
              <a:rPr lang="en-US" dirty="0"/>
              <a:t> </a:t>
            </a:r>
            <a:r>
              <a:rPr lang="en-US" dirty="0" err="1"/>
              <a:t>thức</a:t>
            </a:r>
            <a:r>
              <a:rPr lang="en-US" dirty="0"/>
              <a:t> </a:t>
            </a:r>
            <a:r>
              <a:rPr lang="en-US" dirty="0" err="1"/>
              <a:t>sở</a:t>
            </a:r>
            <a:r>
              <a:rPr lang="en-US" dirty="0"/>
              <a:t> </a:t>
            </a:r>
            <a:r>
              <a:rPr lang="en-US" dirty="0" err="1"/>
              <a:t>hữu</a:t>
            </a:r>
            <a:endParaRPr lang="en-US" dirty="0"/>
          </a:p>
        </p:txBody>
      </p:sp>
      <p:sp>
        <p:nvSpPr>
          <p:cNvPr id="3" name="Content Placeholder 2"/>
          <p:cNvSpPr>
            <a:spLocks noGrp="1"/>
          </p:cNvSpPr>
          <p:nvPr>
            <p:ph idx="1"/>
          </p:nvPr>
        </p:nvSpPr>
        <p:spPr/>
        <p:txBody>
          <a:bodyPr/>
          <a:lstStyle/>
          <a:p>
            <a:pPr algn="just"/>
            <a:r>
              <a:rPr lang="en-US" b="0" dirty="0"/>
              <a:t>SGDCK là </a:t>
            </a:r>
            <a:r>
              <a:rPr lang="en-US" b="0" dirty="0" err="1"/>
              <a:t>tổ</a:t>
            </a:r>
            <a:r>
              <a:rPr lang="en-US" b="0" dirty="0"/>
              <a:t> </a:t>
            </a:r>
            <a:r>
              <a:rPr lang="en-US" b="0" dirty="0" err="1"/>
              <a:t>chức</a:t>
            </a:r>
            <a:r>
              <a:rPr lang="en-US" b="0" dirty="0"/>
              <a:t> </a:t>
            </a:r>
            <a:r>
              <a:rPr lang="en-US" b="0" dirty="0" err="1"/>
              <a:t>có</a:t>
            </a:r>
            <a:r>
              <a:rPr lang="en-US" b="0" dirty="0"/>
              <a:t> </a:t>
            </a:r>
            <a:r>
              <a:rPr lang="en-US" b="0" dirty="0" err="1"/>
              <a:t>tư</a:t>
            </a:r>
            <a:r>
              <a:rPr lang="en-US" b="0" dirty="0"/>
              <a:t> </a:t>
            </a:r>
            <a:r>
              <a:rPr lang="en-US" b="0" dirty="0" err="1"/>
              <a:t>cách</a:t>
            </a:r>
            <a:r>
              <a:rPr lang="en-US" b="0" dirty="0"/>
              <a:t> </a:t>
            </a:r>
            <a:r>
              <a:rPr lang="en-US" b="0" dirty="0" err="1"/>
              <a:t>pháp</a:t>
            </a:r>
            <a:r>
              <a:rPr lang="en-US" b="0" dirty="0"/>
              <a:t> </a:t>
            </a:r>
            <a:r>
              <a:rPr lang="en-US" b="0" dirty="0" err="1"/>
              <a:t>nhân</a:t>
            </a:r>
            <a:r>
              <a:rPr lang="en-US" b="0" dirty="0"/>
              <a:t> </a:t>
            </a:r>
            <a:r>
              <a:rPr lang="en-US" b="0" dirty="0" err="1"/>
              <a:t>thành</a:t>
            </a:r>
            <a:r>
              <a:rPr lang="en-US" b="0" dirty="0"/>
              <a:t> </a:t>
            </a:r>
            <a:r>
              <a:rPr lang="en-US" b="0" dirty="0" err="1"/>
              <a:t>lập</a:t>
            </a:r>
            <a:r>
              <a:rPr lang="en-US" b="0" dirty="0"/>
              <a:t> </a:t>
            </a:r>
            <a:r>
              <a:rPr lang="en-US" b="0" dirty="0" err="1"/>
              <a:t>theo</a:t>
            </a:r>
            <a:r>
              <a:rPr lang="en-US" b="0" dirty="0"/>
              <a:t> </a:t>
            </a:r>
            <a:r>
              <a:rPr lang="en-US" b="0" dirty="0" err="1"/>
              <a:t>quy</a:t>
            </a:r>
            <a:r>
              <a:rPr lang="en-US" b="0" dirty="0"/>
              <a:t> </a:t>
            </a:r>
            <a:r>
              <a:rPr lang="en-US" b="0" dirty="0" err="1"/>
              <a:t>định</a:t>
            </a:r>
            <a:r>
              <a:rPr lang="en-US" b="0" dirty="0"/>
              <a:t> </a:t>
            </a:r>
            <a:r>
              <a:rPr lang="en-US" b="0" dirty="0" err="1"/>
              <a:t>của</a:t>
            </a:r>
            <a:r>
              <a:rPr lang="en-US" b="0" dirty="0"/>
              <a:t> </a:t>
            </a:r>
            <a:r>
              <a:rPr lang="en-US" b="0" dirty="0" err="1"/>
              <a:t>pháp</a:t>
            </a:r>
            <a:r>
              <a:rPr lang="en-US" b="0" dirty="0"/>
              <a:t> </a:t>
            </a:r>
            <a:r>
              <a:rPr lang="en-US" b="0" dirty="0" err="1"/>
              <a:t>luật</a:t>
            </a:r>
            <a:r>
              <a:rPr lang="en-US" b="0" dirty="0"/>
              <a:t>.</a:t>
            </a:r>
          </a:p>
          <a:p>
            <a:pPr algn="just"/>
            <a:r>
              <a:rPr lang="en-US" b="0" dirty="0" err="1"/>
              <a:t>Một</a:t>
            </a:r>
            <a:r>
              <a:rPr lang="en-US" b="0" dirty="0"/>
              <a:t> </a:t>
            </a:r>
            <a:r>
              <a:rPr lang="en-US" b="0" dirty="0" err="1"/>
              <a:t>số</a:t>
            </a:r>
            <a:r>
              <a:rPr lang="en-US" b="0" dirty="0"/>
              <a:t> </a:t>
            </a:r>
            <a:r>
              <a:rPr lang="en-US" b="0" dirty="0" err="1"/>
              <a:t>hình</a:t>
            </a:r>
            <a:r>
              <a:rPr lang="en-US" b="0" dirty="0"/>
              <a:t> </a:t>
            </a:r>
            <a:r>
              <a:rPr lang="en-US" b="0" dirty="0" err="1"/>
              <a:t>thức</a:t>
            </a:r>
            <a:r>
              <a:rPr lang="en-US" b="0" dirty="0"/>
              <a:t> </a:t>
            </a:r>
            <a:r>
              <a:rPr lang="en-US" b="0" dirty="0" err="1"/>
              <a:t>tổ</a:t>
            </a:r>
            <a:r>
              <a:rPr lang="en-US" b="0" dirty="0"/>
              <a:t> </a:t>
            </a:r>
            <a:r>
              <a:rPr lang="en-US" b="0" dirty="0" err="1"/>
              <a:t>chức</a:t>
            </a:r>
            <a:r>
              <a:rPr lang="en-US" b="0" dirty="0"/>
              <a:t> </a:t>
            </a:r>
            <a:r>
              <a:rPr lang="en-US" b="0" dirty="0" err="1"/>
              <a:t>chủ</a:t>
            </a:r>
            <a:r>
              <a:rPr lang="en-US" b="0" dirty="0"/>
              <a:t> </a:t>
            </a:r>
            <a:r>
              <a:rPr lang="en-US" b="0" dirty="0" err="1"/>
              <a:t>yếu</a:t>
            </a:r>
            <a:r>
              <a:rPr lang="en-US" b="0" dirty="0"/>
              <a:t> </a:t>
            </a:r>
            <a:r>
              <a:rPr lang="en-US" b="0" dirty="0" err="1"/>
              <a:t>của</a:t>
            </a:r>
            <a:r>
              <a:rPr lang="en-US" b="0" dirty="0"/>
              <a:t> SGDCK:</a:t>
            </a:r>
          </a:p>
          <a:p>
            <a:pPr algn="just">
              <a:buFont typeface="Arial" panose="020B0604020202020204" pitchFamily="34" charset="0"/>
              <a:buChar char="•"/>
            </a:pPr>
            <a:r>
              <a:rPr lang="en-US" b="0" dirty="0" err="1"/>
              <a:t>Hình</a:t>
            </a:r>
            <a:r>
              <a:rPr lang="en-US" b="0" dirty="0"/>
              <a:t> </a:t>
            </a:r>
            <a:r>
              <a:rPr lang="en-US" b="0" dirty="0" err="1"/>
              <a:t>thức</a:t>
            </a:r>
            <a:r>
              <a:rPr lang="en-US" b="0" dirty="0"/>
              <a:t> </a:t>
            </a:r>
            <a:r>
              <a:rPr lang="en-US" b="0" dirty="0" err="1"/>
              <a:t>sở</a:t>
            </a:r>
            <a:r>
              <a:rPr lang="en-US" b="0" dirty="0"/>
              <a:t> </a:t>
            </a:r>
            <a:r>
              <a:rPr lang="en-US" b="0" dirty="0" err="1"/>
              <a:t>hữu</a:t>
            </a:r>
            <a:r>
              <a:rPr lang="en-US" b="0" dirty="0"/>
              <a:t> </a:t>
            </a:r>
            <a:r>
              <a:rPr lang="en-US" b="0" dirty="0" err="1"/>
              <a:t>thành</a:t>
            </a:r>
            <a:r>
              <a:rPr lang="en-US" b="0" dirty="0"/>
              <a:t> </a:t>
            </a:r>
            <a:r>
              <a:rPr lang="en-US" b="0" dirty="0" err="1"/>
              <a:t>viên</a:t>
            </a:r>
            <a:r>
              <a:rPr lang="en-US" b="0" dirty="0"/>
              <a:t>: SDGCK do các </a:t>
            </a:r>
            <a:r>
              <a:rPr lang="en-US" b="0" dirty="0" err="1"/>
              <a:t>thành</a:t>
            </a:r>
            <a:r>
              <a:rPr lang="en-US" b="0" dirty="0"/>
              <a:t> </a:t>
            </a:r>
            <a:r>
              <a:rPr lang="en-US" b="0" dirty="0" err="1"/>
              <a:t>viên</a:t>
            </a:r>
            <a:r>
              <a:rPr lang="en-US" b="0" dirty="0"/>
              <a:t> là các </a:t>
            </a:r>
            <a:r>
              <a:rPr lang="en-US" b="0" dirty="0" err="1"/>
              <a:t>cty</a:t>
            </a:r>
            <a:r>
              <a:rPr lang="en-US" b="0" dirty="0"/>
              <a:t> </a:t>
            </a:r>
            <a:r>
              <a:rPr lang="en-US" b="0" dirty="0" err="1"/>
              <a:t>chứng</a:t>
            </a:r>
            <a:r>
              <a:rPr lang="en-US" b="0" dirty="0"/>
              <a:t> </a:t>
            </a:r>
            <a:r>
              <a:rPr lang="en-US" b="0" dirty="0" err="1"/>
              <a:t>khoán</a:t>
            </a:r>
            <a:r>
              <a:rPr lang="en-US" b="0" dirty="0"/>
              <a:t>  </a:t>
            </a:r>
            <a:r>
              <a:rPr lang="en-US" b="0" dirty="0" err="1"/>
              <a:t>sở</a:t>
            </a:r>
            <a:r>
              <a:rPr lang="en-US" b="0" dirty="0"/>
              <a:t> </a:t>
            </a:r>
            <a:r>
              <a:rPr lang="en-US" b="0" dirty="0" err="1"/>
              <a:t>hữu</a:t>
            </a:r>
            <a:r>
              <a:rPr lang="en-US" b="0" dirty="0"/>
              <a:t>, </a:t>
            </a:r>
            <a:r>
              <a:rPr lang="en-US" b="0" dirty="0" err="1"/>
              <a:t>được</a:t>
            </a:r>
            <a:r>
              <a:rPr lang="en-US" b="0" dirty="0"/>
              <a:t> </a:t>
            </a:r>
            <a:r>
              <a:rPr lang="en-US" b="0" dirty="0" err="1"/>
              <a:t>tổ</a:t>
            </a:r>
            <a:r>
              <a:rPr lang="en-US" b="0" dirty="0"/>
              <a:t> </a:t>
            </a:r>
            <a:r>
              <a:rPr lang="en-US" b="0" dirty="0" err="1"/>
              <a:t>chức</a:t>
            </a:r>
            <a:r>
              <a:rPr lang="en-US" b="0" dirty="0"/>
              <a:t> </a:t>
            </a:r>
            <a:r>
              <a:rPr lang="en-US" b="0" dirty="0" err="1"/>
              <a:t>như</a:t>
            </a:r>
            <a:r>
              <a:rPr lang="en-US" b="0" dirty="0"/>
              <a:t> 1 </a:t>
            </a:r>
            <a:r>
              <a:rPr lang="en-US" b="0" dirty="0" err="1"/>
              <a:t>cty</a:t>
            </a:r>
            <a:r>
              <a:rPr lang="en-US" b="0" dirty="0"/>
              <a:t> </a:t>
            </a:r>
            <a:r>
              <a:rPr lang="en-US" b="0" dirty="0" err="1"/>
              <a:t>trách</a:t>
            </a:r>
            <a:r>
              <a:rPr lang="en-US" b="0" dirty="0"/>
              <a:t> </a:t>
            </a:r>
            <a:r>
              <a:rPr lang="en-US" b="0" dirty="0" err="1"/>
              <a:t>nhiệm</a:t>
            </a:r>
            <a:r>
              <a:rPr lang="en-US" b="0" dirty="0"/>
              <a:t> </a:t>
            </a:r>
            <a:r>
              <a:rPr lang="en-US" b="0" dirty="0" err="1"/>
              <a:t>hữu</a:t>
            </a:r>
            <a:r>
              <a:rPr lang="en-US" b="0" dirty="0"/>
              <a:t> </a:t>
            </a:r>
            <a:r>
              <a:rPr lang="en-US" b="0" dirty="0" err="1"/>
              <a:t>hạn</a:t>
            </a:r>
            <a:r>
              <a:rPr lang="en-US" b="0" dirty="0"/>
              <a:t>, </a:t>
            </a:r>
            <a:r>
              <a:rPr lang="en-US" b="0" dirty="0" err="1"/>
              <a:t>có</a:t>
            </a:r>
            <a:r>
              <a:rPr lang="en-US" b="0" dirty="0"/>
              <a:t> </a:t>
            </a:r>
            <a:r>
              <a:rPr lang="en-US" b="0" dirty="0" err="1"/>
              <a:t>hội</a:t>
            </a:r>
            <a:r>
              <a:rPr lang="en-US" b="0" dirty="0"/>
              <a:t> </a:t>
            </a:r>
            <a:r>
              <a:rPr lang="en-US" b="0" dirty="0" err="1"/>
              <a:t>đồng</a:t>
            </a:r>
            <a:r>
              <a:rPr lang="en-US" b="0" dirty="0"/>
              <a:t> </a:t>
            </a:r>
            <a:r>
              <a:rPr lang="en-US" b="0" dirty="0" err="1"/>
              <a:t>quản</a:t>
            </a:r>
            <a:r>
              <a:rPr lang="en-US" b="0" dirty="0"/>
              <a:t> </a:t>
            </a:r>
            <a:r>
              <a:rPr lang="en-US" b="0" dirty="0" err="1"/>
              <a:t>trị</a:t>
            </a:r>
            <a:r>
              <a:rPr lang="en-US" b="0" dirty="0"/>
              <a:t>.</a:t>
            </a:r>
          </a:p>
          <a:p>
            <a:pPr algn="just">
              <a:buFont typeface="Arial" panose="020B0604020202020204" pitchFamily="34" charset="0"/>
              <a:buChar char="•"/>
            </a:pPr>
            <a:r>
              <a:rPr lang="en-US" b="0" dirty="0" err="1"/>
              <a:t>Hình</a:t>
            </a:r>
            <a:r>
              <a:rPr lang="en-US" b="0" dirty="0"/>
              <a:t> </a:t>
            </a:r>
            <a:r>
              <a:rPr lang="en-US" b="0" dirty="0" err="1"/>
              <a:t>thức</a:t>
            </a:r>
            <a:r>
              <a:rPr lang="en-US" b="0" dirty="0"/>
              <a:t> </a:t>
            </a:r>
            <a:r>
              <a:rPr lang="en-US" b="0" dirty="0" err="1"/>
              <a:t>cty</a:t>
            </a:r>
            <a:r>
              <a:rPr lang="en-US" b="0" dirty="0"/>
              <a:t> </a:t>
            </a:r>
            <a:r>
              <a:rPr lang="en-US" b="0" dirty="0" err="1"/>
              <a:t>cổ</a:t>
            </a:r>
            <a:r>
              <a:rPr lang="en-US" b="0" dirty="0"/>
              <a:t> </a:t>
            </a:r>
            <a:r>
              <a:rPr lang="en-US" b="0" dirty="0" err="1"/>
              <a:t>phần</a:t>
            </a:r>
            <a:r>
              <a:rPr lang="en-US" b="0" dirty="0"/>
              <a:t>: SDGCK </a:t>
            </a:r>
            <a:r>
              <a:rPr lang="en-US" b="0" dirty="0" err="1"/>
              <a:t>được</a:t>
            </a:r>
            <a:r>
              <a:rPr lang="en-US" b="0" dirty="0"/>
              <a:t> </a:t>
            </a:r>
            <a:r>
              <a:rPr lang="en-US" b="0" dirty="0" err="1"/>
              <a:t>tổ</a:t>
            </a:r>
            <a:r>
              <a:rPr lang="en-US" b="0" dirty="0"/>
              <a:t> </a:t>
            </a:r>
            <a:r>
              <a:rPr lang="en-US" b="0" dirty="0" err="1"/>
              <a:t>chức</a:t>
            </a:r>
            <a:r>
              <a:rPr lang="en-US" b="0" dirty="0"/>
              <a:t> </a:t>
            </a:r>
            <a:r>
              <a:rPr lang="en-US" b="0" dirty="0" err="1"/>
              <a:t>dưới</a:t>
            </a:r>
            <a:r>
              <a:rPr lang="en-US" b="0" dirty="0"/>
              <a:t> </a:t>
            </a:r>
            <a:r>
              <a:rPr lang="en-US" b="0" dirty="0" err="1"/>
              <a:t>dạng</a:t>
            </a:r>
            <a:r>
              <a:rPr lang="en-US" b="0" dirty="0"/>
              <a:t> 1 </a:t>
            </a:r>
            <a:r>
              <a:rPr lang="en-US" b="0" dirty="0" err="1"/>
              <a:t>cty</a:t>
            </a:r>
            <a:r>
              <a:rPr lang="en-US" b="0" dirty="0"/>
              <a:t> </a:t>
            </a:r>
            <a:r>
              <a:rPr lang="en-US" b="0" dirty="0" err="1"/>
              <a:t>cổ</a:t>
            </a:r>
            <a:r>
              <a:rPr lang="en-US" b="0" dirty="0"/>
              <a:t> </a:t>
            </a:r>
            <a:r>
              <a:rPr lang="en-US" b="0" dirty="0" err="1"/>
              <a:t>phần</a:t>
            </a:r>
            <a:r>
              <a:rPr lang="en-US" b="0" dirty="0"/>
              <a:t> do các </a:t>
            </a:r>
            <a:r>
              <a:rPr lang="en-US" b="0" dirty="0" err="1"/>
              <a:t>cty</a:t>
            </a:r>
            <a:r>
              <a:rPr lang="en-US" b="0" dirty="0"/>
              <a:t> </a:t>
            </a:r>
            <a:r>
              <a:rPr lang="en-US" b="0" dirty="0" err="1"/>
              <a:t>chứng</a:t>
            </a:r>
            <a:r>
              <a:rPr lang="en-US" b="0" dirty="0"/>
              <a:t> </a:t>
            </a:r>
            <a:r>
              <a:rPr lang="en-US" b="0" dirty="0" err="1"/>
              <a:t>khoán</a:t>
            </a:r>
            <a:r>
              <a:rPr lang="en-US" b="0" dirty="0"/>
              <a:t> </a:t>
            </a:r>
            <a:r>
              <a:rPr lang="en-US" b="0" dirty="0" err="1"/>
              <a:t>thành</a:t>
            </a:r>
            <a:r>
              <a:rPr lang="en-US" b="0" dirty="0"/>
              <a:t> </a:t>
            </a:r>
            <a:r>
              <a:rPr lang="en-US" b="0" dirty="0" err="1"/>
              <a:t>viên</a:t>
            </a:r>
            <a:r>
              <a:rPr lang="en-US" b="0" dirty="0"/>
              <a:t>, </a:t>
            </a:r>
            <a:r>
              <a:rPr lang="en-US" b="0" dirty="0" err="1"/>
              <a:t>ngân</a:t>
            </a:r>
            <a:r>
              <a:rPr lang="en-US" b="0" dirty="0"/>
              <a:t> </a:t>
            </a:r>
            <a:r>
              <a:rPr lang="en-US" b="0" dirty="0" err="1"/>
              <a:t>hàng</a:t>
            </a:r>
            <a:r>
              <a:rPr lang="en-US" b="0" dirty="0"/>
              <a:t>, </a:t>
            </a:r>
            <a:r>
              <a:rPr lang="en-US" b="0" dirty="0" err="1"/>
              <a:t>cty</a:t>
            </a:r>
            <a:r>
              <a:rPr lang="en-US" b="0" dirty="0"/>
              <a:t> </a:t>
            </a:r>
            <a:r>
              <a:rPr lang="en-US" b="0" dirty="0" err="1"/>
              <a:t>tài</a:t>
            </a:r>
            <a:r>
              <a:rPr lang="en-US" b="0" dirty="0"/>
              <a:t> </a:t>
            </a:r>
            <a:r>
              <a:rPr lang="en-US" b="0" dirty="0" err="1"/>
              <a:t>chính</a:t>
            </a:r>
            <a:r>
              <a:rPr lang="en-US" b="0" dirty="0"/>
              <a:t>,…</a:t>
            </a:r>
            <a:r>
              <a:rPr lang="en-US" b="0" dirty="0" err="1"/>
              <a:t>sở</a:t>
            </a:r>
            <a:r>
              <a:rPr lang="en-US" b="0" dirty="0"/>
              <a:t> </a:t>
            </a:r>
            <a:r>
              <a:rPr lang="en-US" b="0" dirty="0" err="1"/>
              <a:t>hữu</a:t>
            </a:r>
            <a:r>
              <a:rPr lang="en-US" b="0" dirty="0"/>
              <a:t> </a:t>
            </a:r>
            <a:r>
              <a:rPr lang="en-US" b="0" dirty="0" err="1"/>
              <a:t>và</a:t>
            </a:r>
            <a:r>
              <a:rPr lang="en-US" b="0" dirty="0"/>
              <a:t> </a:t>
            </a:r>
            <a:r>
              <a:rPr lang="en-US" b="0" dirty="0" err="1"/>
              <a:t>hoạt</a:t>
            </a:r>
            <a:r>
              <a:rPr lang="en-US" b="0" dirty="0"/>
              <a:t> </a:t>
            </a:r>
            <a:r>
              <a:rPr lang="en-US" b="0" dirty="0" err="1"/>
              <a:t>động</a:t>
            </a:r>
            <a:r>
              <a:rPr lang="en-US" b="0" dirty="0"/>
              <a:t> </a:t>
            </a:r>
            <a:r>
              <a:rPr lang="en-US" b="0" dirty="0" err="1"/>
              <a:t>với</a:t>
            </a:r>
            <a:r>
              <a:rPr lang="en-US" b="0" dirty="0"/>
              <a:t> </a:t>
            </a:r>
            <a:r>
              <a:rPr lang="en-US" b="0" dirty="0" err="1"/>
              <a:t>mục</a:t>
            </a:r>
            <a:r>
              <a:rPr lang="en-US" b="0" dirty="0"/>
              <a:t> </a:t>
            </a:r>
            <a:r>
              <a:rPr lang="en-US" b="0" dirty="0" err="1"/>
              <a:t>tiêu</a:t>
            </a:r>
            <a:r>
              <a:rPr lang="en-US" b="0" dirty="0"/>
              <a:t> </a:t>
            </a:r>
            <a:r>
              <a:rPr lang="en-US" b="0" dirty="0" err="1"/>
              <a:t>lợi</a:t>
            </a:r>
            <a:r>
              <a:rPr lang="en-US" b="0" dirty="0"/>
              <a:t> </a:t>
            </a:r>
            <a:r>
              <a:rPr lang="en-US" b="0" dirty="0" err="1"/>
              <a:t>nhuận</a:t>
            </a:r>
            <a:r>
              <a:rPr lang="en-US" b="0" dirty="0"/>
              <a:t> </a:t>
            </a:r>
            <a:r>
              <a:rPr lang="en-US" b="0" dirty="0" err="1"/>
              <a:t>theo</a:t>
            </a:r>
            <a:r>
              <a:rPr lang="en-US" b="0" dirty="0"/>
              <a:t> </a:t>
            </a:r>
            <a:r>
              <a:rPr lang="en-US" b="0" dirty="0" err="1"/>
              <a:t>quy</a:t>
            </a:r>
            <a:r>
              <a:rPr lang="en-US" b="0" dirty="0"/>
              <a:t> </a:t>
            </a:r>
            <a:r>
              <a:rPr lang="en-US" b="0" dirty="0" err="1"/>
              <a:t>định</a:t>
            </a:r>
            <a:r>
              <a:rPr lang="en-US" b="0" dirty="0"/>
              <a:t>.</a:t>
            </a:r>
          </a:p>
          <a:p>
            <a:pPr algn="just">
              <a:buFont typeface="Arial" panose="020B0604020202020204" pitchFamily="34" charset="0"/>
              <a:buChar char="•"/>
            </a:pPr>
            <a:r>
              <a:rPr lang="en-US" b="0" dirty="0" err="1"/>
              <a:t>Hình</a:t>
            </a:r>
            <a:r>
              <a:rPr lang="en-US" b="0" dirty="0"/>
              <a:t> </a:t>
            </a:r>
            <a:r>
              <a:rPr lang="en-US" b="0" dirty="0" err="1"/>
              <a:t>thức</a:t>
            </a:r>
            <a:r>
              <a:rPr lang="en-US" b="0" dirty="0"/>
              <a:t> </a:t>
            </a:r>
            <a:r>
              <a:rPr lang="en-US" b="0" dirty="0" err="1"/>
              <a:t>sở</a:t>
            </a:r>
            <a:r>
              <a:rPr lang="en-US" b="0" dirty="0"/>
              <a:t> </a:t>
            </a:r>
            <a:r>
              <a:rPr lang="en-US" b="0" dirty="0" err="1"/>
              <a:t>hữu</a:t>
            </a:r>
            <a:r>
              <a:rPr lang="en-US" b="0" dirty="0"/>
              <a:t> </a:t>
            </a:r>
            <a:r>
              <a:rPr lang="en-US" b="0" dirty="0" err="1"/>
              <a:t>nhà</a:t>
            </a:r>
            <a:r>
              <a:rPr lang="en-US" b="0" dirty="0"/>
              <a:t> </a:t>
            </a:r>
            <a:r>
              <a:rPr lang="en-US" b="0" dirty="0" err="1"/>
              <a:t>nước</a:t>
            </a:r>
            <a:r>
              <a:rPr lang="en-US" b="0" dirty="0"/>
              <a:t>: SDGCK do </a:t>
            </a:r>
            <a:r>
              <a:rPr lang="en-US" b="0" dirty="0" err="1"/>
              <a:t>nhà</a:t>
            </a:r>
            <a:r>
              <a:rPr lang="en-US" b="0" dirty="0"/>
              <a:t> </a:t>
            </a:r>
            <a:r>
              <a:rPr lang="en-US" b="0" dirty="0" err="1"/>
              <a:t>nước</a:t>
            </a:r>
            <a:r>
              <a:rPr lang="en-US" b="0" dirty="0"/>
              <a:t> </a:t>
            </a:r>
            <a:r>
              <a:rPr lang="en-US" b="0" dirty="0" err="1"/>
              <a:t>sở</a:t>
            </a:r>
            <a:r>
              <a:rPr lang="en-US" b="0" dirty="0"/>
              <a:t> </a:t>
            </a:r>
            <a:r>
              <a:rPr lang="en-US" b="0" dirty="0" err="1"/>
              <a:t>hữu</a:t>
            </a:r>
            <a:r>
              <a:rPr lang="en-US" b="0" dirty="0"/>
              <a:t>.</a:t>
            </a:r>
          </a:p>
        </p:txBody>
      </p:sp>
    </p:spTree>
    <p:extLst>
      <p:ext uri="{BB962C8B-B14F-4D97-AF65-F5344CB8AC3E}">
        <p14:creationId xmlns:p14="http://schemas.microsoft.com/office/powerpoint/2010/main" val="3541818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Phương thức giao dịch:</a:t>
            </a:r>
            <a:r>
              <a:rPr lang="en-US" dirty="0"/>
              <a:t> </a:t>
            </a:r>
          </a:p>
          <a:p>
            <a:pPr algn="just">
              <a:buFont typeface="Arial" panose="020B0604020202020204" pitchFamily="34" charset="0"/>
              <a:buChar char="•"/>
            </a:pPr>
            <a:r>
              <a:rPr lang="vi-VN" b="0" dirty="0"/>
              <a:t>Phương thức khớp lệnh liên tục</a:t>
            </a:r>
            <a:r>
              <a:rPr lang="en-US" b="0" dirty="0"/>
              <a:t>, </a:t>
            </a:r>
          </a:p>
          <a:p>
            <a:pPr algn="just">
              <a:buFont typeface="Arial" panose="020B0604020202020204" pitchFamily="34" charset="0"/>
              <a:buChar char="•"/>
            </a:pPr>
            <a:r>
              <a:rPr lang="vi-VN" b="0" dirty="0"/>
              <a:t>Phương thức thỏa thuận</a:t>
            </a:r>
            <a:endParaRPr lang="en-US" b="0" dirty="0"/>
          </a:p>
          <a:p>
            <a:r>
              <a:rPr lang="vi-VN" dirty="0"/>
              <a:t>Nguyên tắc khớp lệnh</a:t>
            </a:r>
            <a:r>
              <a:rPr lang="en-US" dirty="0"/>
              <a:t>: </a:t>
            </a:r>
          </a:p>
          <a:p>
            <a:pPr>
              <a:buFont typeface="Arial" panose="020B0604020202020204" pitchFamily="34" charset="0"/>
              <a:buChar char="•"/>
            </a:pPr>
            <a:r>
              <a:rPr lang="vi-VN" b="0" dirty="0"/>
              <a:t>Ưu tiên về giá</a:t>
            </a:r>
            <a:r>
              <a:rPr lang="en-US" b="0" dirty="0"/>
              <a:t>; </a:t>
            </a:r>
          </a:p>
          <a:p>
            <a:pPr>
              <a:buFont typeface="Arial" panose="020B0604020202020204" pitchFamily="34" charset="0"/>
              <a:buChar char="•"/>
            </a:pPr>
            <a:r>
              <a:rPr lang="vi-VN" b="0" dirty="0"/>
              <a:t>Ưu tiên về thời gian</a:t>
            </a:r>
            <a:endParaRPr lang="en-US" b="0" dirty="0"/>
          </a:p>
          <a:p>
            <a:endParaRPr lang="vi-VN" b="0" dirty="0"/>
          </a:p>
          <a:p>
            <a:pPr algn="just"/>
            <a:endParaRPr lang="vi-VN" b="0" dirty="0"/>
          </a:p>
        </p:txBody>
      </p:sp>
    </p:spTree>
    <p:extLst>
      <p:ext uri="{BB962C8B-B14F-4D97-AF65-F5344CB8AC3E}">
        <p14:creationId xmlns:p14="http://schemas.microsoft.com/office/powerpoint/2010/main" val="767413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Ký quỹ giao dịch</a:t>
            </a:r>
            <a:endParaRPr lang="vi-VN" b="0" dirty="0"/>
          </a:p>
        </p:txBody>
      </p:sp>
      <p:sp>
        <p:nvSpPr>
          <p:cNvPr id="3" name="Content Placeholder 2"/>
          <p:cNvSpPr>
            <a:spLocks noGrp="1"/>
          </p:cNvSpPr>
          <p:nvPr>
            <p:ph idx="1"/>
          </p:nvPr>
        </p:nvSpPr>
        <p:spPr/>
        <p:txBody>
          <a:bodyPr/>
          <a:lstStyle/>
          <a:p>
            <a:pPr algn="just"/>
            <a:r>
              <a:rPr lang="vi-VN" b="0" dirty="0"/>
              <a:t>Khi đặt lệnh bán chứng khoán, nhà đầu tư phải có đủ số lượng chứng khoán đặt bán trên tài khoản giao dịch chứng khoán mở tại thành viên.</a:t>
            </a:r>
          </a:p>
          <a:p>
            <a:pPr algn="just"/>
            <a:r>
              <a:rPr lang="vi-VN" b="0" dirty="0"/>
              <a:t>Khi đặt lệnh mua chứng khoán, nhà đầu tư thực hiện ký quỹ tiền giao dịch theo mức thoả thuận với thành viên và phải đảm bảo khả năng thanh toán giao dịch đúng thời hạn quy định.</a:t>
            </a:r>
          </a:p>
          <a:p>
            <a:pPr algn="just"/>
            <a:endParaRPr lang="en-US" dirty="0"/>
          </a:p>
        </p:txBody>
      </p:sp>
    </p:spTree>
    <p:extLst>
      <p:ext uri="{BB962C8B-B14F-4D97-AF65-F5344CB8AC3E}">
        <p14:creationId xmlns:p14="http://schemas.microsoft.com/office/powerpoint/2010/main" val="1288820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vi-VN" dirty="0"/>
              <a:t>Đơn vị giao dịch</a:t>
            </a:r>
          </a:p>
        </p:txBody>
      </p:sp>
      <p:sp>
        <p:nvSpPr>
          <p:cNvPr id="3" name="Content Placeholder 2"/>
          <p:cNvSpPr>
            <a:spLocks noGrp="1"/>
          </p:cNvSpPr>
          <p:nvPr>
            <p:ph idx="1"/>
          </p:nvPr>
        </p:nvSpPr>
        <p:spPr/>
        <p:txBody>
          <a:bodyPr/>
          <a:lstStyle/>
          <a:p>
            <a:pPr algn="just"/>
            <a:r>
              <a:rPr lang="vi-VN" b="0" dirty="0"/>
              <a:t>Đối với lô chẵn: 100 cổ phiếu/trái phiếu</a:t>
            </a:r>
          </a:p>
          <a:p>
            <a:pPr algn="just"/>
            <a:r>
              <a:rPr lang="vi-VN" b="0" dirty="0"/>
              <a:t>Đơn vị giao dịch lô lẻ có khối lượng từ 01 đến 99 cổ phiếu được thực hiện theo cả hai phương thức khớp lệnh và thỏa thuận.</a:t>
            </a:r>
          </a:p>
          <a:p>
            <a:pPr algn="just"/>
            <a:r>
              <a:rPr lang="vi-VN" b="0" dirty="0"/>
              <a:t>Không quy định đơn vị giao dịch đối với giao dịch thoả thuận.</a:t>
            </a:r>
          </a:p>
          <a:p>
            <a:pPr algn="just"/>
            <a:r>
              <a:rPr lang="vi-VN" b="0" dirty="0"/>
              <a:t>Giao dịch thỏa thuận và giao dịch lô lẻ không được phép thực hiện trong ngày giao dịch đầu tiên của cổ phiếu mới niêm yết hoặc ngày giao dịch trở lại sau khi bị tạm ngừng giao dịch 25 ngày cho đến khi có giá tham chiếu được xác lập từ kết quả của phương thức khớp lệnh liên tục.</a:t>
            </a:r>
          </a:p>
        </p:txBody>
      </p:sp>
    </p:spTree>
    <p:extLst>
      <p:ext uri="{BB962C8B-B14F-4D97-AF65-F5344CB8AC3E}">
        <p14:creationId xmlns:p14="http://schemas.microsoft.com/office/powerpoint/2010/main" val="479611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a:t>Đơn vị yết giá</a:t>
            </a:r>
          </a:p>
          <a:p>
            <a:pPr>
              <a:buFont typeface="Arial" panose="020B0604020202020204" pitchFamily="34" charset="0"/>
              <a:buChar char="•"/>
            </a:pPr>
            <a:r>
              <a:rPr lang="vi-VN" b="0" dirty="0"/>
              <a:t>Đơn vị yết giá đối với cổ phiếu: 100 đồng</a:t>
            </a:r>
          </a:p>
          <a:p>
            <a:pPr>
              <a:buFont typeface="Arial" panose="020B0604020202020204" pitchFamily="34" charset="0"/>
              <a:buChar char="•"/>
            </a:pPr>
            <a:r>
              <a:rPr lang="vi-VN" b="0" dirty="0"/>
              <a:t>Không quy định đơn vị yết giá đối với trái phiếu và giao dịch thỏa thuận</a:t>
            </a:r>
          </a:p>
          <a:p>
            <a:r>
              <a:rPr lang="vi-VN" dirty="0"/>
              <a:t>Biên độ dao động</a:t>
            </a:r>
          </a:p>
          <a:p>
            <a:pPr>
              <a:buFont typeface="Arial" panose="020B0604020202020204" pitchFamily="34" charset="0"/>
              <a:buChar char="•"/>
            </a:pPr>
            <a:r>
              <a:rPr lang="vi-VN" b="0" dirty="0"/>
              <a:t>Đối với cổ phiếu: ± 15%</a:t>
            </a:r>
            <a:r>
              <a:rPr lang="en-US" b="0" dirty="0"/>
              <a:t>; </a:t>
            </a:r>
            <a:r>
              <a:rPr lang="vi-VN" b="0" dirty="0"/>
              <a:t>Đối với trái phiếu: không quy định</a:t>
            </a:r>
          </a:p>
          <a:p>
            <a:pPr algn="just">
              <a:buFont typeface="Arial" panose="020B0604020202020204" pitchFamily="34" charset="0"/>
              <a:buChar char="•"/>
            </a:pPr>
            <a:r>
              <a:rPr lang="vi-VN" b="0" dirty="0"/>
              <a:t>Đối với cổ phiếu mới đăng ký giao dịch trong ngày giao dịch đầu tiên và cổ phiếu không có giao dịch trên 25 phiên giao dịch liên tiếp, trong ngày đầu tiên giao dịch trở lại, biên độ dao động giá được áp dụng là ± 40% so với giá tham chiếu.</a:t>
            </a:r>
          </a:p>
        </p:txBody>
      </p:sp>
    </p:spTree>
    <p:extLst>
      <p:ext uri="{BB962C8B-B14F-4D97-AF65-F5344CB8AC3E}">
        <p14:creationId xmlns:p14="http://schemas.microsoft.com/office/powerpoint/2010/main" val="26586387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Giá tham chiếu:</a:t>
            </a:r>
          </a:p>
          <a:p>
            <a:pPr marL="0" indent="0" algn="just">
              <a:buNone/>
            </a:pPr>
            <a:r>
              <a:rPr lang="en-US" b="0" dirty="0"/>
              <a:t>	</a:t>
            </a:r>
            <a:r>
              <a:rPr lang="vi-VN" b="0" dirty="0"/>
              <a:t>Giá tham chiếu là bình quân gia quyền của các giá giao dịch thực hiện theo phương thức khớp lệnh liên tục của ngày giao dịch gần nhất trước đó.</a:t>
            </a:r>
          </a:p>
          <a:p>
            <a:pPr algn="just"/>
            <a:r>
              <a:rPr lang="vi-VN" dirty="0"/>
              <a:t>Lệnh giao dịch:</a:t>
            </a:r>
          </a:p>
          <a:p>
            <a:pPr marL="0" indent="0" algn="just">
              <a:buNone/>
            </a:pPr>
            <a:r>
              <a:rPr lang="en-US" b="0" dirty="0"/>
              <a:t>	</a:t>
            </a:r>
            <a:r>
              <a:rPr lang="vi-VN" b="0" dirty="0"/>
              <a:t>Lệnh giao dịch là lệnh giới hạn (LO). Lệnh giới hạn có hiệu lực kể từ khi được nhập vào hệ thống đăng ký giao dịch cho đến khi bị huỷ bỏ hoặc đến khi kết thúc thời gian giao dịch.</a:t>
            </a:r>
          </a:p>
        </p:txBody>
      </p:sp>
    </p:spTree>
    <p:extLst>
      <p:ext uri="{BB962C8B-B14F-4D97-AF65-F5344CB8AC3E}">
        <p14:creationId xmlns:p14="http://schemas.microsoft.com/office/powerpoint/2010/main" val="34669806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Sửa, hủy lệnh trong phiên giao dịch</a:t>
            </a:r>
          </a:p>
        </p:txBody>
      </p:sp>
      <p:sp>
        <p:nvSpPr>
          <p:cNvPr id="3" name="Content Placeholder 2"/>
          <p:cNvSpPr>
            <a:spLocks noGrp="1"/>
          </p:cNvSpPr>
          <p:nvPr>
            <p:ph idx="1"/>
          </p:nvPr>
        </p:nvSpPr>
        <p:spPr/>
        <p:txBody>
          <a:bodyPr/>
          <a:lstStyle/>
          <a:p>
            <a:pPr algn="just"/>
            <a:r>
              <a:rPr lang="vi-VN" b="0" dirty="0"/>
              <a:t>Việc sửa giá/ khối lượng và huỷ lệnh chỉ có hiệu lực đối với lệnh gốc chưa được thực hiện hoặc phần còn lại của lệnh gốc chưa được thực hiện.</a:t>
            </a:r>
          </a:p>
          <a:p>
            <a:pPr lvl="1" algn="just">
              <a:buFont typeface="Wingdings" panose="05000000000000000000" pitchFamily="2" charset="2"/>
              <a:buChar char="§"/>
            </a:pPr>
            <a:r>
              <a:rPr lang="vi-VN" dirty="0"/>
              <a:t>Trường hợp sửa khối lượng tăng: Thứ tự ưu tiên của lệnh sau khi sửa được tính kể từ khi lệnh sửa được nhập vào hệ thống giao dịch.</a:t>
            </a:r>
          </a:p>
          <a:p>
            <a:pPr lvl="1" algn="just">
              <a:buFont typeface="Wingdings" panose="05000000000000000000" pitchFamily="2" charset="2"/>
              <a:buChar char="§"/>
            </a:pPr>
            <a:r>
              <a:rPr lang="vi-VN" dirty="0"/>
              <a:t>Trường hợp sửa khối lượng giảm: Thứ tự ưu tiên của lệnh không thay đổi.</a:t>
            </a:r>
          </a:p>
        </p:txBody>
      </p:sp>
    </p:spTree>
    <p:extLst>
      <p:ext uri="{BB962C8B-B14F-4D97-AF65-F5344CB8AC3E}">
        <p14:creationId xmlns:p14="http://schemas.microsoft.com/office/powerpoint/2010/main" val="42633512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Thị </a:t>
            </a:r>
            <a:r>
              <a:rPr lang="en-US" dirty="0" err="1"/>
              <a:t>trường</a:t>
            </a:r>
            <a:r>
              <a:rPr lang="en-US" dirty="0"/>
              <a:t> Phi </a:t>
            </a:r>
            <a:r>
              <a:rPr lang="en-US" dirty="0" err="1"/>
              <a:t>tập</a:t>
            </a:r>
            <a:r>
              <a:rPr lang="en-US" dirty="0"/>
              <a:t> </a:t>
            </a:r>
            <a:r>
              <a:rPr lang="en-US" dirty="0" err="1"/>
              <a:t>trung</a:t>
            </a:r>
            <a:r>
              <a:rPr lang="en-US" dirty="0"/>
              <a:t> (OTC)</a:t>
            </a:r>
          </a:p>
        </p:txBody>
      </p:sp>
      <p:sp>
        <p:nvSpPr>
          <p:cNvPr id="3" name="Content Placeholder 2"/>
          <p:cNvSpPr>
            <a:spLocks noGrp="1"/>
          </p:cNvSpPr>
          <p:nvPr>
            <p:ph idx="1"/>
          </p:nvPr>
        </p:nvSpPr>
        <p:spPr/>
        <p:txBody>
          <a:bodyPr/>
          <a:lstStyle/>
          <a:p>
            <a:pPr algn="just"/>
            <a:r>
              <a:rPr lang="vi-VN" b="0" dirty="0"/>
              <a:t>Thị trường OTC hay còn gọi là thị trường phi tập trung, là thị trường được tổ chức không dựa vào một mặt bằng giao dịch cố định như thị trường sàn giao dịch (thị trường giao dịch tập trung), mà dựa vào một hệ thống vận hành theo cơ chế chào giá cạnh tranh và thương lượng thông qua sự trợ giúp của các phương tiện thông tin.</a:t>
            </a:r>
            <a:endParaRPr lang="en-US" dirty="0"/>
          </a:p>
        </p:txBody>
      </p:sp>
      <p:pic>
        <p:nvPicPr>
          <p:cNvPr id="3074" name="Picture 2" descr="https://image.tinnhanhchungkhoan.vn/w660/Uploaded/2018/2016_09_29/1h_ld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015" y="3366070"/>
            <a:ext cx="7794356" cy="298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598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fontAlgn="base"/>
            <a:r>
              <a:rPr lang="vi-VN" b="0" dirty="0"/>
              <a:t>Thị trường OTC không có một không gian giao dịch tập trung. Thị trường này thường được các CTCK cùng nhau duy trì, việc giao dịch và thông tin được dựa vào hệ thống điện thoại và Internet với sự trợ giúp của các thiết bị đầu cuối.</a:t>
            </a:r>
          </a:p>
          <a:p>
            <a:pPr algn="just" fontAlgn="base"/>
            <a:r>
              <a:rPr lang="vi-VN" b="0" dirty="0"/>
              <a:t>Tính thanh khoản của các loại chứng khoán trên thị trường OTC thường thấp hơn thị trường giao dịch tập trung, chứa đựng nhiều rủi ro hơn, song cũng có thể đem lại nhiều lợi nhuận hơn.</a:t>
            </a:r>
          </a:p>
        </p:txBody>
      </p:sp>
    </p:spTree>
    <p:extLst>
      <p:ext uri="{BB962C8B-B14F-4D97-AF65-F5344CB8AC3E}">
        <p14:creationId xmlns:p14="http://schemas.microsoft.com/office/powerpoint/2010/main" val="11097343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vi-VN" dirty="0"/>
              <a:t>Một số đặc trưng cơ bản</a:t>
            </a:r>
          </a:p>
        </p:txBody>
      </p:sp>
      <p:sp>
        <p:nvSpPr>
          <p:cNvPr id="3" name="Content Placeholder 2"/>
          <p:cNvSpPr>
            <a:spLocks noGrp="1"/>
          </p:cNvSpPr>
          <p:nvPr>
            <p:ph idx="1"/>
          </p:nvPr>
        </p:nvSpPr>
        <p:spPr/>
        <p:txBody>
          <a:bodyPr/>
          <a:lstStyle/>
          <a:p>
            <a:pPr algn="just" fontAlgn="base"/>
            <a:r>
              <a:rPr lang="vi-VN" b="0" dirty="0"/>
              <a:t>NĐT và tổ chức của các NĐT: việc tham gia thị trường OTC rất đơn giản. Tuy nhiên, hoạt động của các NĐT trên thị trường không phải là độc lập, mà thường lập thành các nhóm, hội, diễn đàn để trao đổi thông tin với nhau.</a:t>
            </a:r>
          </a:p>
          <a:p>
            <a:pPr algn="just" fontAlgn="base"/>
            <a:r>
              <a:rPr lang="vi-VN" b="0" dirty="0"/>
              <a:t>Hàng hoá của thị trường: là các loại cổ phiếu của các DN cổ phần, có triển vọng phát triển, chuẩn bị niêm yết trên thị trường giao dịch tập trung hoặc có những lợi thế thương mại riêng biệt.</a:t>
            </a:r>
          </a:p>
          <a:p>
            <a:pPr algn="just" fontAlgn="base"/>
            <a:r>
              <a:rPr lang="vi-VN" b="0" dirty="0"/>
              <a:t>Việc mua bán cổ phiếu trên thị trường OTC được thực hiện theo phương thức “thuận mua, vừa bán”</a:t>
            </a:r>
            <a:r>
              <a:rPr lang="en-US" b="0" dirty="0"/>
              <a:t>. </a:t>
            </a:r>
            <a:r>
              <a:rPr lang="vi-VN" b="0" dirty="0"/>
              <a:t>Nói chung, cơ chế mua - bán các loại chứng khoán trên thị trường OTC theo cơ chế thị trường.</a:t>
            </a:r>
          </a:p>
        </p:txBody>
      </p:sp>
    </p:spTree>
    <p:extLst>
      <p:ext uri="{BB962C8B-B14F-4D97-AF65-F5344CB8AC3E}">
        <p14:creationId xmlns:p14="http://schemas.microsoft.com/office/powerpoint/2010/main" val="29664493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vi-VN" dirty="0"/>
              <a:t>Phương thức mua bán, giao dịch</a:t>
            </a:r>
          </a:p>
        </p:txBody>
      </p:sp>
      <p:sp>
        <p:nvSpPr>
          <p:cNvPr id="3" name="Content Placeholder 2"/>
          <p:cNvSpPr>
            <a:spLocks noGrp="1"/>
          </p:cNvSpPr>
          <p:nvPr>
            <p:ph idx="1"/>
          </p:nvPr>
        </p:nvSpPr>
        <p:spPr/>
        <p:txBody>
          <a:bodyPr/>
          <a:lstStyle/>
          <a:p>
            <a:pPr algn="just" fontAlgn="base"/>
            <a:r>
              <a:rPr lang="vi-VN" b="0" dirty="0"/>
              <a:t>Bên mua và bên bán trực tiếp gặp nhau để thương lượng, quyết định việc mua - bán chứng khoán. Đây là phương thức phổ biến hiện nay tại Việt Nam.</a:t>
            </a:r>
          </a:p>
          <a:p>
            <a:pPr algn="just" fontAlgn="base"/>
            <a:r>
              <a:rPr lang="vi-VN" b="0" dirty="0"/>
              <a:t>Bên mua và bên bán có thể giao dịch thông qua các nhà môi giới chứng khoán. </a:t>
            </a:r>
            <a:endParaRPr lang="en-US" b="0" dirty="0"/>
          </a:p>
          <a:p>
            <a:pPr marL="0" indent="0" algn="just" fontAlgn="base">
              <a:buNone/>
            </a:pPr>
            <a:r>
              <a:rPr lang="en-US" b="0" dirty="0"/>
              <a:t>	</a:t>
            </a:r>
            <a:r>
              <a:rPr lang="vi-VN" b="0" dirty="0"/>
              <a:t>Hiện nay, phương thức này ít phổ biến hơn, nhưng xu hướng phát triển của thị trường thì trong tương lai, phương thức này sẽ chiếm ưu thế hơn so với phương thức trực tiếp mua - bán.</a:t>
            </a:r>
          </a:p>
        </p:txBody>
      </p:sp>
    </p:spTree>
    <p:extLst>
      <p:ext uri="{BB962C8B-B14F-4D97-AF65-F5344CB8AC3E}">
        <p14:creationId xmlns:p14="http://schemas.microsoft.com/office/powerpoint/2010/main" val="335136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Tổ</a:t>
            </a:r>
            <a:r>
              <a:rPr lang="en-US" dirty="0"/>
              <a:t> </a:t>
            </a:r>
            <a:r>
              <a:rPr lang="en-US" dirty="0" err="1"/>
              <a:t>chức</a:t>
            </a:r>
            <a:r>
              <a:rPr lang="en-US" dirty="0"/>
              <a:t> SGDCK</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6173126"/>
              </p:ext>
            </p:extLst>
          </p:nvPr>
        </p:nvGraphicFramePr>
        <p:xfrm>
          <a:off x="458788" y="1058863"/>
          <a:ext cx="11342687" cy="52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6220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Thu thập thông tin của các loại cổ phiếu</a:t>
            </a:r>
            <a:endParaRPr lang="en-US" dirty="0"/>
          </a:p>
        </p:txBody>
      </p:sp>
      <p:sp>
        <p:nvSpPr>
          <p:cNvPr id="3" name="Content Placeholder 2"/>
          <p:cNvSpPr>
            <a:spLocks noGrp="1"/>
          </p:cNvSpPr>
          <p:nvPr>
            <p:ph idx="1"/>
          </p:nvPr>
        </p:nvSpPr>
        <p:spPr/>
        <p:txBody>
          <a:bodyPr/>
          <a:lstStyle/>
          <a:p>
            <a:pPr algn="just"/>
            <a:r>
              <a:rPr lang="en-US" dirty="0"/>
              <a:t>Đ</a:t>
            </a:r>
            <a:r>
              <a:rPr lang="vi-VN" dirty="0"/>
              <a:t>ể mua chứng khoán trên thị trường OTC, NĐT thường tìm kiếm thông tin từ các nguồn như:</a:t>
            </a:r>
            <a:endParaRPr lang="en-US" dirty="0"/>
          </a:p>
          <a:p>
            <a:pPr algn="just">
              <a:buFont typeface="Arial" panose="020B0604020202020204" pitchFamily="34" charset="0"/>
              <a:buChar char="•"/>
            </a:pPr>
            <a:r>
              <a:rPr lang="en-US" b="0" dirty="0"/>
              <a:t>Thông tin </a:t>
            </a:r>
            <a:r>
              <a:rPr lang="en-US" b="0" dirty="0" err="1"/>
              <a:t>từ</a:t>
            </a:r>
            <a:r>
              <a:rPr lang="en-US" b="0" dirty="0"/>
              <a:t> các </a:t>
            </a:r>
            <a:r>
              <a:rPr lang="en-US" b="0" dirty="0" err="1"/>
              <a:t>báo</a:t>
            </a:r>
            <a:r>
              <a:rPr lang="en-US" b="0" dirty="0"/>
              <a:t> </a:t>
            </a:r>
            <a:r>
              <a:rPr lang="en-US" b="0" dirty="0" err="1"/>
              <a:t>cáo</a:t>
            </a:r>
            <a:r>
              <a:rPr lang="en-US" b="0" dirty="0"/>
              <a:t> </a:t>
            </a:r>
            <a:r>
              <a:rPr lang="en-US" b="0" dirty="0" err="1"/>
              <a:t>tài</a:t>
            </a:r>
            <a:r>
              <a:rPr lang="en-US" b="0" dirty="0"/>
              <a:t> </a:t>
            </a:r>
            <a:r>
              <a:rPr lang="en-US" b="0" dirty="0" err="1"/>
              <a:t>chính</a:t>
            </a:r>
            <a:r>
              <a:rPr lang="en-US" b="0" dirty="0"/>
              <a:t> (BCTC): BCTC </a:t>
            </a:r>
            <a:r>
              <a:rPr lang="en-US" b="0" dirty="0" err="1"/>
              <a:t>chưa</a:t>
            </a:r>
            <a:r>
              <a:rPr lang="en-US" b="0" dirty="0"/>
              <a:t> qua </a:t>
            </a:r>
            <a:r>
              <a:rPr lang="en-US" b="0" dirty="0" err="1"/>
              <a:t>kiểm</a:t>
            </a:r>
            <a:r>
              <a:rPr lang="en-US" b="0" dirty="0"/>
              <a:t> </a:t>
            </a:r>
            <a:r>
              <a:rPr lang="en-US" b="0"/>
              <a:t>toán</a:t>
            </a:r>
            <a:endParaRPr lang="en-US" b="0" dirty="0"/>
          </a:p>
          <a:p>
            <a:pPr algn="just">
              <a:buFont typeface="Arial" panose="020B0604020202020204" pitchFamily="34" charset="0"/>
              <a:buChar char="•"/>
            </a:pPr>
            <a:r>
              <a:rPr lang="vi-VN" b="0" dirty="0"/>
              <a:t>Thu thập thông tin qua các cơ quan chức năng</a:t>
            </a:r>
            <a:r>
              <a:rPr lang="en-US" b="0" dirty="0"/>
              <a:t>: </a:t>
            </a:r>
            <a:r>
              <a:rPr lang="en-US" b="0" dirty="0" err="1"/>
              <a:t>Sở</a:t>
            </a:r>
            <a:r>
              <a:rPr lang="en-US" b="0" dirty="0"/>
              <a:t> </a:t>
            </a:r>
            <a:r>
              <a:rPr lang="en-US" b="0" dirty="0" err="1"/>
              <a:t>kế</a:t>
            </a:r>
            <a:r>
              <a:rPr lang="en-US" b="0" dirty="0"/>
              <a:t> </a:t>
            </a:r>
            <a:r>
              <a:rPr lang="en-US" b="0" dirty="0" err="1"/>
              <a:t>hoạch</a:t>
            </a:r>
            <a:r>
              <a:rPr lang="en-US" b="0" dirty="0"/>
              <a:t> </a:t>
            </a:r>
            <a:r>
              <a:rPr lang="en-US" b="0" dirty="0" err="1"/>
              <a:t>đầu</a:t>
            </a:r>
            <a:r>
              <a:rPr lang="en-US" b="0" dirty="0"/>
              <a:t> </a:t>
            </a:r>
            <a:r>
              <a:rPr lang="en-US" b="0" dirty="0" err="1"/>
              <a:t>tư</a:t>
            </a:r>
            <a:r>
              <a:rPr lang="en-US" b="0" dirty="0"/>
              <a:t>, </a:t>
            </a:r>
            <a:r>
              <a:rPr lang="vi-VN" b="0" dirty="0"/>
              <a:t>Trung tâm Thông tin tín dụng (CIC) thuộc Ngân hàng Nhà nước</a:t>
            </a:r>
            <a:r>
              <a:rPr lang="en-US" b="0" dirty="0"/>
              <a:t>…</a:t>
            </a:r>
          </a:p>
          <a:p>
            <a:pPr algn="just">
              <a:buFont typeface="Arial" panose="020B0604020202020204" pitchFamily="34" charset="0"/>
              <a:buChar char="•"/>
            </a:pPr>
            <a:r>
              <a:rPr lang="vi-VN" b="0" dirty="0"/>
              <a:t>Thu thập thông tin từ các phương tiện thông tin đại chúng</a:t>
            </a:r>
            <a:r>
              <a:rPr lang="en-US" b="0" dirty="0"/>
              <a:t>.</a:t>
            </a:r>
          </a:p>
          <a:p>
            <a:pPr algn="just">
              <a:buFont typeface="Arial" panose="020B0604020202020204" pitchFamily="34" charset="0"/>
              <a:buChar char="•"/>
            </a:pPr>
            <a:r>
              <a:rPr lang="en-US" b="0" dirty="0"/>
              <a:t>Thu </a:t>
            </a:r>
            <a:r>
              <a:rPr lang="en-US" b="0" dirty="0" err="1"/>
              <a:t>thập</a:t>
            </a:r>
            <a:r>
              <a:rPr lang="en-US" b="0" dirty="0"/>
              <a:t> </a:t>
            </a:r>
            <a:r>
              <a:rPr lang="en-US" b="0" dirty="0" err="1"/>
              <a:t>thông</a:t>
            </a:r>
            <a:r>
              <a:rPr lang="en-US" b="0" dirty="0"/>
              <a:t> tin </a:t>
            </a:r>
            <a:r>
              <a:rPr lang="en-US" b="0" dirty="0" err="1"/>
              <a:t>từ</a:t>
            </a:r>
            <a:r>
              <a:rPr lang="en-US" b="0" dirty="0"/>
              <a:t> các </a:t>
            </a:r>
            <a:r>
              <a:rPr lang="en-US" b="0" dirty="0" err="1"/>
              <a:t>nguồn</a:t>
            </a:r>
            <a:r>
              <a:rPr lang="en-US" b="0" dirty="0"/>
              <a:t> </a:t>
            </a:r>
            <a:r>
              <a:rPr lang="en-US" b="0" dirty="0" err="1"/>
              <a:t>khác</a:t>
            </a:r>
            <a:r>
              <a:rPr lang="en-US" b="0" dirty="0"/>
              <a:t>: </a:t>
            </a:r>
            <a:r>
              <a:rPr lang="en-US" b="0" dirty="0" err="1"/>
              <a:t>thông</a:t>
            </a:r>
            <a:r>
              <a:rPr lang="en-US" b="0" dirty="0"/>
              <a:t> tin </a:t>
            </a:r>
            <a:r>
              <a:rPr lang="en-US" b="0" dirty="0" err="1"/>
              <a:t>từ</a:t>
            </a:r>
            <a:r>
              <a:rPr lang="en-US" b="0" dirty="0"/>
              <a:t> </a:t>
            </a:r>
            <a:r>
              <a:rPr lang="en-US" b="0" dirty="0" err="1"/>
              <a:t>những</a:t>
            </a:r>
            <a:r>
              <a:rPr lang="en-US" b="0" dirty="0"/>
              <a:t> </a:t>
            </a:r>
            <a:r>
              <a:rPr lang="en-US" b="0" dirty="0" err="1"/>
              <a:t>hội</a:t>
            </a:r>
            <a:r>
              <a:rPr lang="en-US" b="0" dirty="0"/>
              <a:t>, </a:t>
            </a:r>
            <a:r>
              <a:rPr lang="en-US" b="0" dirty="0" err="1"/>
              <a:t>nhóm</a:t>
            </a:r>
            <a:r>
              <a:rPr lang="en-US" b="0" dirty="0"/>
              <a:t> </a:t>
            </a:r>
            <a:r>
              <a:rPr lang="en-US" b="0" dirty="0" err="1"/>
              <a:t>kinh</a:t>
            </a:r>
            <a:r>
              <a:rPr lang="en-US" b="0" dirty="0"/>
              <a:t> </a:t>
            </a:r>
            <a:r>
              <a:rPr lang="en-US" b="0" dirty="0" err="1"/>
              <a:t>doanh</a:t>
            </a:r>
            <a:r>
              <a:rPr lang="en-US" b="0" dirty="0"/>
              <a:t> </a:t>
            </a:r>
            <a:r>
              <a:rPr lang="en-US" b="0" dirty="0" err="1"/>
              <a:t>chứng</a:t>
            </a:r>
            <a:r>
              <a:rPr lang="en-US" b="0" dirty="0"/>
              <a:t> </a:t>
            </a:r>
            <a:r>
              <a:rPr lang="en-US" b="0" dirty="0" err="1"/>
              <a:t>khoán</a:t>
            </a:r>
            <a:r>
              <a:rPr lang="en-US" b="0" dirty="0"/>
              <a:t>, </a:t>
            </a:r>
            <a:r>
              <a:rPr lang="en-US" b="0" dirty="0" err="1"/>
              <a:t>thông</a:t>
            </a:r>
            <a:r>
              <a:rPr lang="en-US" b="0" dirty="0"/>
              <a:t> tin không </a:t>
            </a:r>
            <a:r>
              <a:rPr lang="en-US" b="0" dirty="0" err="1"/>
              <a:t>chính</a:t>
            </a:r>
            <a:r>
              <a:rPr lang="en-US" b="0" dirty="0"/>
              <a:t> </a:t>
            </a:r>
            <a:r>
              <a:rPr lang="en-US" b="0" dirty="0" err="1"/>
              <a:t>thức</a:t>
            </a:r>
            <a:r>
              <a:rPr lang="en-US" b="0" dirty="0"/>
              <a:t> </a:t>
            </a:r>
            <a:r>
              <a:rPr lang="en-US" b="0" dirty="0" err="1"/>
              <a:t>từ</a:t>
            </a:r>
            <a:r>
              <a:rPr lang="en-US" b="0" dirty="0"/>
              <a:t> </a:t>
            </a:r>
            <a:r>
              <a:rPr lang="en-US" b="0" dirty="0" err="1"/>
              <a:t>bên</a:t>
            </a:r>
            <a:r>
              <a:rPr lang="en-US" b="0" dirty="0"/>
              <a:t> </a:t>
            </a:r>
            <a:r>
              <a:rPr lang="en-US" b="0" dirty="0" err="1"/>
              <a:t>trong</a:t>
            </a:r>
            <a:r>
              <a:rPr lang="en-US" b="0" dirty="0"/>
              <a:t> DN… </a:t>
            </a:r>
            <a:endParaRPr lang="en-US" dirty="0"/>
          </a:p>
        </p:txBody>
      </p:sp>
    </p:spTree>
    <p:extLst>
      <p:ext uri="{BB962C8B-B14F-4D97-AF65-F5344CB8AC3E}">
        <p14:creationId xmlns:p14="http://schemas.microsoft.com/office/powerpoint/2010/main" val="197490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Những rủi ro thường gặp khi mua bán cổ phiếu OTC</a:t>
            </a:r>
            <a:endParaRPr lang="en-US" dirty="0"/>
          </a:p>
        </p:txBody>
      </p:sp>
      <p:sp>
        <p:nvSpPr>
          <p:cNvPr id="3" name="Content Placeholder 2"/>
          <p:cNvSpPr>
            <a:spLocks noGrp="1"/>
          </p:cNvSpPr>
          <p:nvPr>
            <p:ph idx="1"/>
          </p:nvPr>
        </p:nvSpPr>
        <p:spPr/>
        <p:txBody>
          <a:bodyPr/>
          <a:lstStyle/>
          <a:p>
            <a:r>
              <a:rPr lang="en-US" b="0" dirty="0" err="1"/>
              <a:t>Tranh</a:t>
            </a:r>
            <a:r>
              <a:rPr lang="en-US" b="0" dirty="0"/>
              <a:t> </a:t>
            </a:r>
            <a:r>
              <a:rPr lang="en-US" b="0" dirty="0" err="1"/>
              <a:t>chấp</a:t>
            </a:r>
            <a:r>
              <a:rPr lang="en-US" b="0" dirty="0"/>
              <a:t> hay </a:t>
            </a:r>
            <a:r>
              <a:rPr lang="en-US" b="0" dirty="0" err="1"/>
              <a:t>thiệt</a:t>
            </a:r>
            <a:r>
              <a:rPr lang="en-US" b="0" dirty="0"/>
              <a:t> </a:t>
            </a:r>
            <a:r>
              <a:rPr lang="en-US" b="0" dirty="0" err="1"/>
              <a:t>hại</a:t>
            </a:r>
            <a:r>
              <a:rPr lang="en-US" b="0" dirty="0"/>
              <a:t> </a:t>
            </a:r>
            <a:r>
              <a:rPr lang="en-US" b="0" dirty="0" err="1"/>
              <a:t>về</a:t>
            </a:r>
            <a:r>
              <a:rPr lang="en-US" b="0" dirty="0"/>
              <a:t> </a:t>
            </a:r>
            <a:r>
              <a:rPr lang="en-US" b="0" dirty="0" err="1"/>
              <a:t>quyền</a:t>
            </a:r>
            <a:r>
              <a:rPr lang="en-US" b="0" dirty="0"/>
              <a:t> </a:t>
            </a:r>
            <a:r>
              <a:rPr lang="en-US" b="0" dirty="0" err="1"/>
              <a:t>mua</a:t>
            </a:r>
            <a:r>
              <a:rPr lang="en-US" b="0" dirty="0"/>
              <a:t> </a:t>
            </a:r>
            <a:r>
              <a:rPr lang="en-US" b="0" dirty="0" err="1"/>
              <a:t>cổ</a:t>
            </a:r>
            <a:r>
              <a:rPr lang="en-US" b="0" dirty="0"/>
              <a:t> </a:t>
            </a:r>
            <a:r>
              <a:rPr lang="en-US" b="0" dirty="0" err="1"/>
              <a:t>phiếu</a:t>
            </a:r>
            <a:r>
              <a:rPr lang="en-US" b="0" dirty="0"/>
              <a:t> (CP) mới </a:t>
            </a:r>
            <a:r>
              <a:rPr lang="en-US" b="0" dirty="0" err="1"/>
              <a:t>tăng</a:t>
            </a:r>
            <a:r>
              <a:rPr lang="en-US" b="0" dirty="0"/>
              <a:t> </a:t>
            </a:r>
            <a:r>
              <a:rPr lang="en-US" b="0" dirty="0" err="1"/>
              <a:t>vốn</a:t>
            </a:r>
            <a:r>
              <a:rPr lang="en-US" b="0" dirty="0"/>
              <a:t>.</a:t>
            </a:r>
          </a:p>
          <a:p>
            <a:r>
              <a:rPr lang="en-US" b="0" dirty="0" err="1"/>
              <a:t>Tranh</a:t>
            </a:r>
            <a:r>
              <a:rPr lang="en-US" b="0" dirty="0"/>
              <a:t> </a:t>
            </a:r>
            <a:r>
              <a:rPr lang="en-US" b="0" dirty="0" err="1"/>
              <a:t>chấp</a:t>
            </a:r>
            <a:r>
              <a:rPr lang="en-US" b="0" dirty="0"/>
              <a:t> hay </a:t>
            </a:r>
            <a:r>
              <a:rPr lang="en-US" b="0" dirty="0" err="1"/>
              <a:t>thiệt</a:t>
            </a:r>
            <a:r>
              <a:rPr lang="en-US" b="0" dirty="0"/>
              <a:t> </a:t>
            </a:r>
            <a:r>
              <a:rPr lang="en-US" b="0" dirty="0" err="1"/>
              <a:t>hại</a:t>
            </a:r>
            <a:r>
              <a:rPr lang="en-US" b="0" dirty="0"/>
              <a:t> </a:t>
            </a:r>
            <a:r>
              <a:rPr lang="en-US" b="0" dirty="0" err="1"/>
              <a:t>về</a:t>
            </a:r>
            <a:r>
              <a:rPr lang="en-US" b="0" dirty="0"/>
              <a:t> </a:t>
            </a:r>
            <a:r>
              <a:rPr lang="en-US" b="0" dirty="0" err="1"/>
              <a:t>cổ</a:t>
            </a:r>
            <a:r>
              <a:rPr lang="en-US" b="0" dirty="0"/>
              <a:t> </a:t>
            </a:r>
            <a:r>
              <a:rPr lang="en-US" b="0" dirty="0" err="1"/>
              <a:t>tức</a:t>
            </a:r>
            <a:r>
              <a:rPr lang="en-US" b="0" dirty="0"/>
              <a:t>.</a:t>
            </a:r>
          </a:p>
          <a:p>
            <a:r>
              <a:rPr lang="en-US" b="0" dirty="0"/>
              <a:t>R</a:t>
            </a:r>
            <a:r>
              <a:rPr lang="vi-VN" b="0" dirty="0"/>
              <a:t>ủi ro trong mua bán CP chưa được chuyển nhượng.</a:t>
            </a:r>
            <a:endParaRPr lang="en-US" b="0" dirty="0"/>
          </a:p>
          <a:p>
            <a:r>
              <a:rPr lang="en-US" b="0" dirty="0"/>
              <a:t>R</a:t>
            </a:r>
            <a:r>
              <a:rPr lang="vi-VN" b="0" dirty="0"/>
              <a:t>ủi ro trong giao dịch nhận chuyển nhượng quyền mua. </a:t>
            </a:r>
            <a:endParaRPr lang="en-US" dirty="0"/>
          </a:p>
        </p:txBody>
      </p:sp>
    </p:spTree>
    <p:extLst>
      <p:ext uri="{BB962C8B-B14F-4D97-AF65-F5344CB8AC3E}">
        <p14:creationId xmlns:p14="http://schemas.microsoft.com/office/powerpoint/2010/main" val="2361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Hoạt</a:t>
            </a:r>
            <a:r>
              <a:rPr lang="en-US" dirty="0"/>
              <a:t> </a:t>
            </a:r>
            <a:r>
              <a:rPr lang="en-US" dirty="0" err="1"/>
              <a:t>động</a:t>
            </a:r>
            <a:r>
              <a:rPr lang="en-US" dirty="0"/>
              <a:t> </a:t>
            </a:r>
            <a:r>
              <a:rPr lang="en-US" dirty="0" err="1"/>
              <a:t>của</a:t>
            </a:r>
            <a:r>
              <a:rPr lang="en-US" dirty="0"/>
              <a:t> </a:t>
            </a:r>
            <a:r>
              <a:rPr lang="en-US" dirty="0" err="1"/>
              <a:t>sở</a:t>
            </a:r>
            <a:r>
              <a:rPr lang="en-US" dirty="0"/>
              <a:t> </a:t>
            </a:r>
            <a:r>
              <a:rPr lang="en-US" dirty="0" err="1"/>
              <a:t>giao</a:t>
            </a:r>
            <a:r>
              <a:rPr lang="en-US" dirty="0"/>
              <a:t> </a:t>
            </a:r>
            <a:r>
              <a:rPr lang="en-US" dirty="0" err="1"/>
              <a:t>dịch</a:t>
            </a:r>
            <a:r>
              <a:rPr lang="en-US" dirty="0"/>
              <a:t> </a:t>
            </a:r>
            <a:r>
              <a:rPr lang="en-US" dirty="0" err="1"/>
              <a:t>chứng</a:t>
            </a:r>
            <a:r>
              <a:rPr lang="en-US" dirty="0"/>
              <a:t> </a:t>
            </a:r>
            <a:r>
              <a:rPr lang="en-US" dirty="0" err="1"/>
              <a:t>khoán</a:t>
            </a:r>
            <a:endParaRPr lang="en-US" dirty="0"/>
          </a:p>
        </p:txBody>
      </p:sp>
      <p:sp>
        <p:nvSpPr>
          <p:cNvPr id="3" name="Content Placeholder 2"/>
          <p:cNvSpPr>
            <a:spLocks noGrp="1"/>
          </p:cNvSpPr>
          <p:nvPr>
            <p:ph idx="1"/>
          </p:nvPr>
        </p:nvSpPr>
        <p:spPr/>
        <p:txBody>
          <a:bodyPr/>
          <a:lstStyle/>
          <a:p>
            <a:r>
              <a:rPr lang="en-US" dirty="0" err="1"/>
              <a:t>Kỹ</a:t>
            </a:r>
            <a:r>
              <a:rPr lang="en-US" dirty="0"/>
              <a:t> </a:t>
            </a:r>
            <a:r>
              <a:rPr lang="en-US" dirty="0" err="1"/>
              <a:t>thuật</a:t>
            </a:r>
            <a:r>
              <a:rPr lang="en-US" dirty="0"/>
              <a:t> </a:t>
            </a:r>
            <a:r>
              <a:rPr lang="en-US" dirty="0" err="1"/>
              <a:t>giao</a:t>
            </a:r>
            <a:r>
              <a:rPr lang="en-US" dirty="0"/>
              <a:t> </a:t>
            </a:r>
            <a:r>
              <a:rPr lang="en-US" dirty="0" err="1"/>
              <a:t>dịch</a:t>
            </a:r>
            <a:endParaRPr lang="en-US" dirty="0"/>
          </a:p>
          <a:p>
            <a:pPr algn="just">
              <a:buFont typeface="Arial" panose="020B0604020202020204" pitchFamily="34" charset="0"/>
              <a:buChar char="•"/>
            </a:pPr>
            <a:r>
              <a:rPr lang="en-US" b="0" dirty="0"/>
              <a:t>Hệ </a:t>
            </a:r>
            <a:r>
              <a:rPr lang="en-US" b="0" dirty="0" err="1"/>
              <a:t>thống</a:t>
            </a:r>
            <a:r>
              <a:rPr lang="en-US" b="0" dirty="0"/>
              <a:t> </a:t>
            </a:r>
            <a:r>
              <a:rPr lang="en-US" b="0" dirty="0" err="1"/>
              <a:t>giao</a:t>
            </a:r>
            <a:r>
              <a:rPr lang="en-US" b="0" dirty="0"/>
              <a:t> </a:t>
            </a:r>
            <a:r>
              <a:rPr lang="en-US" b="0" dirty="0" err="1"/>
              <a:t>dịch</a:t>
            </a:r>
            <a:r>
              <a:rPr lang="en-US" b="0" dirty="0"/>
              <a:t> </a:t>
            </a:r>
            <a:r>
              <a:rPr lang="en-US" b="0" dirty="0" err="1"/>
              <a:t>thủ</a:t>
            </a:r>
            <a:r>
              <a:rPr lang="en-US" b="0" dirty="0"/>
              <a:t> </a:t>
            </a:r>
            <a:r>
              <a:rPr lang="en-US" b="0" dirty="0" err="1"/>
              <a:t>công</a:t>
            </a:r>
            <a:r>
              <a:rPr lang="en-US" b="0" dirty="0"/>
              <a:t>: </a:t>
            </a:r>
            <a:r>
              <a:rPr lang="en-US" b="0" dirty="0" err="1"/>
              <a:t>Sàn</a:t>
            </a:r>
            <a:r>
              <a:rPr lang="en-US" b="0" dirty="0"/>
              <a:t> </a:t>
            </a:r>
            <a:r>
              <a:rPr lang="en-US" b="0" dirty="0" err="1"/>
              <a:t>giao</a:t>
            </a:r>
            <a:r>
              <a:rPr lang="en-US" b="0" dirty="0"/>
              <a:t> </a:t>
            </a:r>
            <a:r>
              <a:rPr lang="en-US" b="0" dirty="0" err="1"/>
              <a:t>dịch</a:t>
            </a:r>
            <a:r>
              <a:rPr lang="en-US" b="0" dirty="0"/>
              <a:t> </a:t>
            </a:r>
            <a:r>
              <a:rPr lang="en-US" b="0" dirty="0" err="1"/>
              <a:t>phân</a:t>
            </a:r>
            <a:r>
              <a:rPr lang="en-US" b="0" dirty="0"/>
              <a:t> chia </a:t>
            </a:r>
            <a:r>
              <a:rPr lang="en-US" b="0" dirty="0" err="1"/>
              <a:t>thành</a:t>
            </a:r>
            <a:r>
              <a:rPr lang="en-US" b="0" dirty="0"/>
              <a:t> </a:t>
            </a:r>
            <a:r>
              <a:rPr lang="en-US" b="0" dirty="0" err="1"/>
              <a:t>nhiều</a:t>
            </a:r>
            <a:r>
              <a:rPr lang="en-US" b="0" dirty="0"/>
              <a:t> </a:t>
            </a:r>
            <a:r>
              <a:rPr lang="en-US" b="0" dirty="0" err="1"/>
              <a:t>quầy</a:t>
            </a:r>
            <a:r>
              <a:rPr lang="en-US" b="0" dirty="0"/>
              <a:t> </a:t>
            </a:r>
            <a:r>
              <a:rPr lang="en-US" b="0" dirty="0" err="1"/>
              <a:t>giao</a:t>
            </a:r>
            <a:r>
              <a:rPr lang="en-US" b="0" dirty="0"/>
              <a:t> </a:t>
            </a:r>
            <a:r>
              <a:rPr lang="en-US" b="0" dirty="0" err="1"/>
              <a:t>dịch</a:t>
            </a:r>
            <a:r>
              <a:rPr lang="en-US" b="0" dirty="0"/>
              <a:t>. Các </a:t>
            </a:r>
            <a:r>
              <a:rPr lang="en-US" b="0" dirty="0" err="1"/>
              <a:t>đối</a:t>
            </a:r>
            <a:r>
              <a:rPr lang="en-US" b="0" dirty="0"/>
              <a:t> </a:t>
            </a:r>
            <a:r>
              <a:rPr lang="en-US" b="0" dirty="0" err="1"/>
              <a:t>tượng</a:t>
            </a:r>
            <a:r>
              <a:rPr lang="en-US" b="0" dirty="0"/>
              <a:t> </a:t>
            </a:r>
            <a:r>
              <a:rPr lang="en-US" b="0" dirty="0" err="1"/>
              <a:t>hoạt</a:t>
            </a:r>
            <a:r>
              <a:rPr lang="en-US" b="0" dirty="0"/>
              <a:t> </a:t>
            </a:r>
            <a:r>
              <a:rPr lang="en-US" b="0" dirty="0" err="1"/>
              <a:t>động</a:t>
            </a:r>
            <a:r>
              <a:rPr lang="en-US" b="0" dirty="0"/>
              <a:t> </a:t>
            </a:r>
            <a:r>
              <a:rPr lang="en-US" b="0" dirty="0" err="1"/>
              <a:t>trên</a:t>
            </a:r>
            <a:r>
              <a:rPr lang="en-US" b="0" dirty="0"/>
              <a:t> </a:t>
            </a:r>
            <a:r>
              <a:rPr lang="en-US" b="0" dirty="0" err="1"/>
              <a:t>sàn</a:t>
            </a:r>
            <a:r>
              <a:rPr lang="en-US" b="0" dirty="0"/>
              <a:t> </a:t>
            </a:r>
            <a:r>
              <a:rPr lang="en-US" b="0" dirty="0" err="1"/>
              <a:t>gồm</a:t>
            </a:r>
            <a:r>
              <a:rPr lang="en-US" b="0" dirty="0"/>
              <a:t>: Nhà </a:t>
            </a:r>
            <a:r>
              <a:rPr lang="en-US" b="0" dirty="0" err="1"/>
              <a:t>môi</a:t>
            </a:r>
            <a:r>
              <a:rPr lang="en-US" b="0" dirty="0"/>
              <a:t> </a:t>
            </a:r>
            <a:r>
              <a:rPr lang="en-US" b="0" dirty="0" err="1"/>
              <a:t>giới</a:t>
            </a:r>
            <a:r>
              <a:rPr lang="en-US" b="0" dirty="0"/>
              <a:t> </a:t>
            </a:r>
            <a:r>
              <a:rPr lang="en-US" b="0" dirty="0" err="1"/>
              <a:t>hoa</a:t>
            </a:r>
            <a:r>
              <a:rPr lang="en-US" b="0" dirty="0"/>
              <a:t> </a:t>
            </a:r>
            <a:r>
              <a:rPr lang="en-US" b="0" dirty="0" err="1"/>
              <a:t>hồng</a:t>
            </a:r>
            <a:r>
              <a:rPr lang="en-US" b="0" dirty="0"/>
              <a:t>, Nhà </a:t>
            </a:r>
            <a:r>
              <a:rPr lang="en-US" b="0" dirty="0" err="1"/>
              <a:t>môi</a:t>
            </a:r>
            <a:r>
              <a:rPr lang="en-US" b="0" dirty="0"/>
              <a:t> </a:t>
            </a:r>
            <a:r>
              <a:rPr lang="en-US" b="0" dirty="0" err="1"/>
              <a:t>giới</a:t>
            </a:r>
            <a:r>
              <a:rPr lang="en-US" b="0" dirty="0"/>
              <a:t> 2 </a:t>
            </a:r>
            <a:r>
              <a:rPr lang="en-US" b="0" dirty="0" err="1"/>
              <a:t>đô</a:t>
            </a:r>
            <a:r>
              <a:rPr lang="en-US" b="0" dirty="0"/>
              <a:t> la, </a:t>
            </a:r>
            <a:r>
              <a:rPr lang="en-US" b="0" dirty="0" err="1"/>
              <a:t>nhà</a:t>
            </a:r>
            <a:r>
              <a:rPr lang="en-US" b="0" dirty="0"/>
              <a:t> </a:t>
            </a:r>
            <a:r>
              <a:rPr lang="en-US" b="0" dirty="0" err="1"/>
              <a:t>kinh</a:t>
            </a:r>
            <a:r>
              <a:rPr lang="en-US" b="0" dirty="0"/>
              <a:t> </a:t>
            </a:r>
            <a:r>
              <a:rPr lang="en-US" b="0" dirty="0" err="1"/>
              <a:t>doanh</a:t>
            </a:r>
            <a:r>
              <a:rPr lang="en-US" b="0" dirty="0"/>
              <a:t> </a:t>
            </a:r>
            <a:r>
              <a:rPr lang="en-US" b="0" dirty="0" err="1"/>
              <a:t>có</a:t>
            </a:r>
            <a:r>
              <a:rPr lang="en-US" b="0" dirty="0"/>
              <a:t> </a:t>
            </a:r>
            <a:r>
              <a:rPr lang="en-US" b="0" dirty="0" err="1"/>
              <a:t>đăng</a:t>
            </a:r>
            <a:r>
              <a:rPr lang="en-US" b="0" dirty="0"/>
              <a:t> </a:t>
            </a:r>
            <a:r>
              <a:rPr lang="en-US" b="0" dirty="0" err="1"/>
              <a:t>ký</a:t>
            </a:r>
            <a:r>
              <a:rPr lang="en-US" b="0" dirty="0"/>
              <a:t>, các </a:t>
            </a:r>
            <a:r>
              <a:rPr lang="en-US" b="0" dirty="0" err="1"/>
              <a:t>chuyên</a:t>
            </a:r>
            <a:r>
              <a:rPr lang="en-US" b="0" dirty="0"/>
              <a:t> </a:t>
            </a:r>
            <a:r>
              <a:rPr lang="en-US" b="0" dirty="0" err="1"/>
              <a:t>gia</a:t>
            </a:r>
            <a:r>
              <a:rPr lang="en-US" b="0" dirty="0"/>
              <a:t>.</a:t>
            </a:r>
          </a:p>
          <a:p>
            <a:pPr algn="just">
              <a:buFont typeface="Arial" panose="020B0604020202020204" pitchFamily="34" charset="0"/>
              <a:buChar char="•"/>
            </a:pPr>
            <a:r>
              <a:rPr lang="en-US" b="0" dirty="0"/>
              <a:t>Hệ </a:t>
            </a:r>
            <a:r>
              <a:rPr lang="en-US" b="0" dirty="0" err="1"/>
              <a:t>thống</a:t>
            </a:r>
            <a:r>
              <a:rPr lang="en-US" b="0" dirty="0"/>
              <a:t> </a:t>
            </a:r>
            <a:r>
              <a:rPr lang="en-US" b="0" dirty="0" err="1"/>
              <a:t>giao</a:t>
            </a:r>
            <a:r>
              <a:rPr lang="en-US" b="0" dirty="0"/>
              <a:t> </a:t>
            </a:r>
            <a:r>
              <a:rPr lang="en-US" b="0" dirty="0" err="1"/>
              <a:t>dịch</a:t>
            </a:r>
            <a:r>
              <a:rPr lang="en-US" b="0" dirty="0"/>
              <a:t> </a:t>
            </a:r>
            <a:r>
              <a:rPr lang="en-US" b="0" dirty="0" err="1"/>
              <a:t>bán</a:t>
            </a:r>
            <a:r>
              <a:rPr lang="en-US" b="0" dirty="0"/>
              <a:t> </a:t>
            </a:r>
            <a:r>
              <a:rPr lang="en-US" b="0" dirty="0" err="1"/>
              <a:t>tự</a:t>
            </a:r>
            <a:r>
              <a:rPr lang="en-US" b="0" dirty="0"/>
              <a:t> </a:t>
            </a:r>
            <a:r>
              <a:rPr lang="en-US" b="0" dirty="0" err="1"/>
              <a:t>động</a:t>
            </a:r>
            <a:r>
              <a:rPr lang="en-US" b="0" dirty="0"/>
              <a:t>: Nhà </a:t>
            </a:r>
            <a:r>
              <a:rPr lang="en-US" b="0" dirty="0" err="1"/>
              <a:t>đầu</a:t>
            </a:r>
            <a:r>
              <a:rPr lang="en-US" b="0" dirty="0"/>
              <a:t> </a:t>
            </a:r>
            <a:r>
              <a:rPr lang="en-US" b="0" dirty="0" err="1"/>
              <a:t>tư</a:t>
            </a:r>
            <a:r>
              <a:rPr lang="en-US" b="0" dirty="0"/>
              <a:t> </a:t>
            </a:r>
            <a:r>
              <a:rPr lang="en-US" b="0" dirty="0" err="1"/>
              <a:t>giao</a:t>
            </a:r>
            <a:r>
              <a:rPr lang="en-US" b="0" dirty="0"/>
              <a:t> </a:t>
            </a:r>
            <a:r>
              <a:rPr lang="en-US" b="0" dirty="0" err="1"/>
              <a:t>dịch</a:t>
            </a:r>
            <a:r>
              <a:rPr lang="en-US" b="0" dirty="0"/>
              <a:t> </a:t>
            </a:r>
            <a:r>
              <a:rPr lang="en-US" b="0" dirty="0" err="1"/>
              <a:t>tại</a:t>
            </a:r>
            <a:r>
              <a:rPr lang="en-US" b="0" dirty="0"/>
              <a:t> </a:t>
            </a:r>
            <a:r>
              <a:rPr lang="en-US" b="0" dirty="0" err="1"/>
              <a:t>cty</a:t>
            </a:r>
            <a:r>
              <a:rPr lang="en-US" b="0" dirty="0"/>
              <a:t> </a:t>
            </a:r>
            <a:r>
              <a:rPr lang="en-US" b="0" dirty="0" err="1"/>
              <a:t>chứng</a:t>
            </a:r>
            <a:r>
              <a:rPr lang="en-US" b="0" dirty="0"/>
              <a:t> </a:t>
            </a:r>
            <a:r>
              <a:rPr lang="en-US" b="0" dirty="0" err="1"/>
              <a:t>khoán</a:t>
            </a:r>
            <a:r>
              <a:rPr lang="en-US" b="0" dirty="0"/>
              <a:t> do </a:t>
            </a:r>
            <a:r>
              <a:rPr lang="en-US" b="0" dirty="0" err="1"/>
              <a:t>hệ</a:t>
            </a:r>
            <a:r>
              <a:rPr lang="en-US" b="0" dirty="0"/>
              <a:t> </a:t>
            </a:r>
            <a:r>
              <a:rPr lang="en-US" b="0" dirty="0" err="1"/>
              <a:t>thống</a:t>
            </a:r>
            <a:r>
              <a:rPr lang="en-US" b="0" dirty="0"/>
              <a:t> </a:t>
            </a:r>
            <a:r>
              <a:rPr lang="en-US" b="0" dirty="0" err="1"/>
              <a:t>máy</a:t>
            </a:r>
            <a:r>
              <a:rPr lang="en-US" b="0" dirty="0"/>
              <a:t> </a:t>
            </a:r>
            <a:r>
              <a:rPr lang="en-US" b="0" dirty="0" err="1"/>
              <a:t>tính</a:t>
            </a:r>
            <a:r>
              <a:rPr lang="en-US" b="0" dirty="0"/>
              <a:t> </a:t>
            </a:r>
            <a:r>
              <a:rPr lang="en-US" b="0" dirty="0" err="1"/>
              <a:t>chưa</a:t>
            </a:r>
            <a:r>
              <a:rPr lang="en-US" b="0" dirty="0"/>
              <a:t> </a:t>
            </a:r>
            <a:r>
              <a:rPr lang="en-US" b="0" dirty="0" err="1"/>
              <a:t>kết</a:t>
            </a:r>
            <a:r>
              <a:rPr lang="en-US" b="0" dirty="0"/>
              <a:t> </a:t>
            </a:r>
            <a:r>
              <a:rPr lang="en-US" b="0" dirty="0" err="1"/>
              <a:t>nối</a:t>
            </a:r>
            <a:r>
              <a:rPr lang="en-US" b="0" dirty="0"/>
              <a:t> </a:t>
            </a:r>
            <a:r>
              <a:rPr lang="en-US" b="0" dirty="0" err="1"/>
              <a:t>đến</a:t>
            </a:r>
            <a:r>
              <a:rPr lang="en-US" b="0" dirty="0"/>
              <a:t> </a:t>
            </a:r>
            <a:r>
              <a:rPr lang="en-US" b="0" dirty="0" err="1"/>
              <a:t>cty</a:t>
            </a:r>
            <a:r>
              <a:rPr lang="en-US" b="0" dirty="0"/>
              <a:t> </a:t>
            </a:r>
            <a:r>
              <a:rPr lang="en-US" b="0" dirty="0" err="1"/>
              <a:t>chứng</a:t>
            </a:r>
            <a:r>
              <a:rPr lang="en-US" b="0" dirty="0"/>
              <a:t> </a:t>
            </a:r>
            <a:r>
              <a:rPr lang="en-US" b="0" dirty="0" err="1"/>
              <a:t>khoán</a:t>
            </a:r>
            <a:r>
              <a:rPr lang="en-US" b="0" dirty="0"/>
              <a:t>, </a:t>
            </a:r>
            <a:r>
              <a:rPr lang="en-US" b="0" dirty="0" err="1"/>
              <a:t>sau</a:t>
            </a:r>
            <a:r>
              <a:rPr lang="en-US" b="0" dirty="0"/>
              <a:t> </a:t>
            </a:r>
            <a:r>
              <a:rPr lang="en-US" b="0" dirty="0" err="1"/>
              <a:t>đó</a:t>
            </a:r>
            <a:r>
              <a:rPr lang="en-US" b="0" dirty="0"/>
              <a:t> </a:t>
            </a:r>
            <a:r>
              <a:rPr lang="en-US" b="0" dirty="0" err="1"/>
              <a:t>lệnh</a:t>
            </a:r>
            <a:r>
              <a:rPr lang="en-US" b="0" dirty="0"/>
              <a:t> </a:t>
            </a:r>
            <a:r>
              <a:rPr lang="en-US" b="0" dirty="0" err="1"/>
              <a:t>chuyển</a:t>
            </a:r>
            <a:r>
              <a:rPr lang="en-US" b="0" dirty="0"/>
              <a:t> </a:t>
            </a:r>
            <a:r>
              <a:rPr lang="en-US" b="0" dirty="0" err="1"/>
              <a:t>vào</a:t>
            </a:r>
            <a:r>
              <a:rPr lang="en-US" b="0" dirty="0"/>
              <a:t> </a:t>
            </a:r>
            <a:r>
              <a:rPr lang="en-US" b="0" dirty="0" err="1"/>
              <a:t>hệ</a:t>
            </a:r>
            <a:r>
              <a:rPr lang="en-US" b="0" dirty="0"/>
              <a:t> </a:t>
            </a:r>
            <a:r>
              <a:rPr lang="en-US" b="0" dirty="0" err="1"/>
              <a:t>thống</a:t>
            </a:r>
            <a:r>
              <a:rPr lang="en-US" b="0" dirty="0"/>
              <a:t> </a:t>
            </a:r>
            <a:r>
              <a:rPr lang="en-US" b="0" dirty="0" err="1"/>
              <a:t>của</a:t>
            </a:r>
            <a:r>
              <a:rPr lang="en-US" b="0" dirty="0"/>
              <a:t> SGDCK </a:t>
            </a:r>
            <a:r>
              <a:rPr lang="en-US" b="0" dirty="0" err="1"/>
              <a:t>bằng</a:t>
            </a:r>
            <a:r>
              <a:rPr lang="en-US" b="0" dirty="0"/>
              <a:t> </a:t>
            </a:r>
            <a:r>
              <a:rPr lang="en-US" b="0" dirty="0" err="1"/>
              <a:t>hệ</a:t>
            </a:r>
            <a:r>
              <a:rPr lang="en-US" b="0" dirty="0"/>
              <a:t> </a:t>
            </a:r>
            <a:r>
              <a:rPr lang="en-US" b="0" dirty="0" err="1"/>
              <a:t>thống</a:t>
            </a:r>
            <a:r>
              <a:rPr lang="en-US" b="0" dirty="0"/>
              <a:t> </a:t>
            </a:r>
            <a:r>
              <a:rPr lang="en-US" b="0" dirty="0" err="1"/>
              <a:t>máy</a:t>
            </a:r>
            <a:r>
              <a:rPr lang="en-US" b="0" dirty="0"/>
              <a:t> </a:t>
            </a:r>
            <a:r>
              <a:rPr lang="en-US" b="0" dirty="0" err="1"/>
              <a:t>tính</a:t>
            </a:r>
            <a:r>
              <a:rPr lang="en-US" b="0" dirty="0"/>
              <a:t> </a:t>
            </a:r>
            <a:r>
              <a:rPr lang="en-US" b="0" dirty="0" err="1"/>
              <a:t>khác</a:t>
            </a:r>
            <a:r>
              <a:rPr lang="en-US" b="0" dirty="0"/>
              <a:t> </a:t>
            </a:r>
            <a:r>
              <a:rPr lang="en-US" b="0" dirty="0" err="1"/>
              <a:t>hoặc</a:t>
            </a:r>
            <a:r>
              <a:rPr lang="en-US" b="0" dirty="0"/>
              <a:t> </a:t>
            </a:r>
            <a:r>
              <a:rPr lang="en-US" b="0" dirty="0" err="1"/>
              <a:t>điện</a:t>
            </a:r>
            <a:r>
              <a:rPr lang="en-US" b="0" dirty="0"/>
              <a:t> </a:t>
            </a:r>
            <a:r>
              <a:rPr lang="en-US" b="0" dirty="0" err="1"/>
              <a:t>thoại</a:t>
            </a:r>
            <a:r>
              <a:rPr lang="en-US" b="0" dirty="0"/>
              <a:t>, fax…</a:t>
            </a:r>
          </a:p>
          <a:p>
            <a:pPr>
              <a:buFont typeface="Arial" panose="020B0604020202020204" pitchFamily="34" charset="0"/>
              <a:buChar char="•"/>
            </a:pPr>
            <a:r>
              <a:rPr lang="en-US" b="0" dirty="0" err="1"/>
              <a:t>Hê</a:t>
            </a:r>
            <a:r>
              <a:rPr lang="en-US" b="0" dirty="0"/>
              <a:t> </a:t>
            </a:r>
            <a:r>
              <a:rPr lang="en-US" b="0" dirty="0" err="1"/>
              <a:t>thống</a:t>
            </a:r>
            <a:r>
              <a:rPr lang="en-US" b="0" dirty="0"/>
              <a:t> </a:t>
            </a:r>
            <a:r>
              <a:rPr lang="en-US" b="0" dirty="0" err="1"/>
              <a:t>giao</a:t>
            </a:r>
            <a:r>
              <a:rPr lang="en-US" b="0" dirty="0"/>
              <a:t> </a:t>
            </a:r>
            <a:r>
              <a:rPr lang="en-US" b="0" dirty="0" err="1"/>
              <a:t>dịch</a:t>
            </a:r>
            <a:r>
              <a:rPr lang="en-US" b="0" dirty="0"/>
              <a:t> </a:t>
            </a:r>
            <a:r>
              <a:rPr lang="en-US" b="0" dirty="0" err="1"/>
              <a:t>tự</a:t>
            </a:r>
            <a:r>
              <a:rPr lang="en-US" b="0" dirty="0"/>
              <a:t> </a:t>
            </a:r>
            <a:r>
              <a:rPr lang="en-US" b="0" dirty="0" err="1"/>
              <a:t>động</a:t>
            </a:r>
            <a:r>
              <a:rPr lang="en-US" b="0" dirty="0"/>
              <a:t>: </a:t>
            </a:r>
            <a:r>
              <a:rPr lang="en-US" b="0" dirty="0" err="1"/>
              <a:t>Tất</a:t>
            </a:r>
            <a:r>
              <a:rPr lang="en-US" b="0" dirty="0"/>
              <a:t> </a:t>
            </a:r>
            <a:r>
              <a:rPr lang="en-US" b="0" dirty="0" err="1"/>
              <a:t>cả</a:t>
            </a:r>
            <a:r>
              <a:rPr lang="en-US" b="0" dirty="0"/>
              <a:t> các </a:t>
            </a:r>
            <a:r>
              <a:rPr lang="en-US" b="0" dirty="0" err="1"/>
              <a:t>công</a:t>
            </a:r>
            <a:r>
              <a:rPr lang="en-US" b="0" dirty="0"/>
              <a:t> </a:t>
            </a:r>
            <a:r>
              <a:rPr lang="en-US" b="0" dirty="0" err="1"/>
              <a:t>việc</a:t>
            </a:r>
            <a:r>
              <a:rPr lang="en-US" b="0" dirty="0"/>
              <a:t> </a:t>
            </a:r>
            <a:r>
              <a:rPr lang="en-US" b="0" dirty="0" err="1"/>
              <a:t>liên</a:t>
            </a:r>
            <a:r>
              <a:rPr lang="en-US" b="0" dirty="0"/>
              <a:t> </a:t>
            </a:r>
            <a:r>
              <a:rPr lang="en-US" b="0" dirty="0" err="1"/>
              <a:t>quan</a:t>
            </a:r>
            <a:r>
              <a:rPr lang="en-US" b="0" dirty="0"/>
              <a:t> </a:t>
            </a:r>
            <a:r>
              <a:rPr lang="en-US" b="0" dirty="0" err="1"/>
              <a:t>đến</a:t>
            </a:r>
            <a:r>
              <a:rPr lang="en-US" b="0" dirty="0"/>
              <a:t> </a:t>
            </a:r>
            <a:r>
              <a:rPr lang="en-US" b="0" dirty="0" err="1"/>
              <a:t>giao</a:t>
            </a:r>
            <a:r>
              <a:rPr lang="en-US" b="0" dirty="0"/>
              <a:t> </a:t>
            </a:r>
            <a:r>
              <a:rPr lang="en-US" b="0" dirty="0" err="1"/>
              <a:t>dịch</a:t>
            </a:r>
            <a:r>
              <a:rPr lang="en-US" b="0" dirty="0"/>
              <a:t> </a:t>
            </a:r>
            <a:r>
              <a:rPr lang="en-US" b="0" dirty="0" err="1"/>
              <a:t>đều</a:t>
            </a:r>
            <a:r>
              <a:rPr lang="en-US" b="0" dirty="0"/>
              <a:t> </a:t>
            </a:r>
            <a:r>
              <a:rPr lang="en-US" b="0" dirty="0" err="1"/>
              <a:t>tự</a:t>
            </a:r>
            <a:r>
              <a:rPr lang="en-US" b="0" dirty="0"/>
              <a:t> </a:t>
            </a:r>
            <a:r>
              <a:rPr lang="en-US" b="0" dirty="0" err="1"/>
              <a:t>động</a:t>
            </a:r>
            <a:r>
              <a:rPr lang="en-US" b="0" dirty="0"/>
              <a:t> </a:t>
            </a:r>
            <a:r>
              <a:rPr lang="en-US" b="0" dirty="0" err="1"/>
              <a:t>hóa</a:t>
            </a:r>
            <a:r>
              <a:rPr lang="en-US" b="0" dirty="0"/>
              <a:t> </a:t>
            </a:r>
            <a:r>
              <a:rPr lang="en-US" b="0" dirty="0" err="1"/>
              <a:t>hoàn</a:t>
            </a:r>
            <a:r>
              <a:rPr lang="en-US" b="0" dirty="0"/>
              <a:t> </a:t>
            </a:r>
            <a:r>
              <a:rPr lang="en-US" b="0" dirty="0" err="1"/>
              <a:t>toàn</a:t>
            </a:r>
            <a:r>
              <a:rPr lang="en-US" b="0" dirty="0"/>
              <a:t>.</a:t>
            </a:r>
          </a:p>
        </p:txBody>
      </p:sp>
    </p:spTree>
    <p:extLst>
      <p:ext uri="{BB962C8B-B14F-4D97-AF65-F5344CB8AC3E}">
        <p14:creationId xmlns:p14="http://schemas.microsoft.com/office/powerpoint/2010/main" val="137401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Quy </a:t>
            </a:r>
            <a:r>
              <a:rPr lang="en-US" dirty="0" err="1"/>
              <a:t>trình</a:t>
            </a:r>
            <a:r>
              <a:rPr lang="en-US" dirty="0"/>
              <a:t> </a:t>
            </a:r>
            <a:r>
              <a:rPr lang="en-US" dirty="0" err="1"/>
              <a:t>giao</a:t>
            </a:r>
            <a:r>
              <a:rPr lang="en-US" dirty="0"/>
              <a:t> </a:t>
            </a:r>
            <a:r>
              <a:rPr lang="en-US" dirty="0" err="1"/>
              <a:t>dịch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2557918"/>
              </p:ext>
            </p:extLst>
          </p:nvPr>
        </p:nvGraphicFramePr>
        <p:xfrm>
          <a:off x="153194" y="1116013"/>
          <a:ext cx="11885612" cy="52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054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Phương </a:t>
            </a:r>
            <a:r>
              <a:rPr lang="en-US" dirty="0" err="1"/>
              <a:t>thức</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en-US" dirty="0"/>
              <a:t>Giao </a:t>
            </a:r>
            <a:r>
              <a:rPr lang="en-US" dirty="0" err="1"/>
              <a:t>dịch</a:t>
            </a:r>
            <a:r>
              <a:rPr lang="en-US" dirty="0"/>
              <a:t> </a:t>
            </a:r>
            <a:r>
              <a:rPr lang="en-US" dirty="0" err="1"/>
              <a:t>đấu</a:t>
            </a:r>
            <a:r>
              <a:rPr lang="en-US" dirty="0"/>
              <a:t> </a:t>
            </a:r>
            <a:r>
              <a:rPr lang="en-US" dirty="0" err="1"/>
              <a:t>giá</a:t>
            </a:r>
            <a:r>
              <a:rPr lang="en-US" dirty="0"/>
              <a:t>: </a:t>
            </a:r>
            <a:r>
              <a:rPr lang="en-US" b="0" dirty="0"/>
              <a:t>Các </a:t>
            </a:r>
            <a:r>
              <a:rPr lang="en-US" b="0" dirty="0" err="1"/>
              <a:t>nhà</a:t>
            </a:r>
            <a:r>
              <a:rPr lang="en-US" b="0" dirty="0"/>
              <a:t> </a:t>
            </a:r>
            <a:r>
              <a:rPr lang="en-US" b="0" dirty="0" err="1"/>
              <a:t>tạo</a:t>
            </a:r>
            <a:r>
              <a:rPr lang="en-US" b="0" dirty="0"/>
              <a:t> </a:t>
            </a:r>
            <a:r>
              <a:rPr lang="en-US" b="0" dirty="0" err="1"/>
              <a:t>lập</a:t>
            </a:r>
            <a:r>
              <a:rPr lang="en-US" b="0" dirty="0"/>
              <a:t> thị </a:t>
            </a:r>
            <a:r>
              <a:rPr lang="en-US" b="0" dirty="0" err="1"/>
              <a:t>trường</a:t>
            </a:r>
            <a:r>
              <a:rPr lang="en-US" b="0" dirty="0"/>
              <a:t> </a:t>
            </a:r>
            <a:r>
              <a:rPr lang="en-US" b="0" dirty="0" err="1"/>
              <a:t>đưa</a:t>
            </a:r>
            <a:r>
              <a:rPr lang="en-US" b="0" dirty="0"/>
              <a:t> </a:t>
            </a:r>
            <a:r>
              <a:rPr lang="en-US" b="0" dirty="0" err="1"/>
              <a:t>ra</a:t>
            </a:r>
            <a:r>
              <a:rPr lang="en-US" b="0" dirty="0"/>
              <a:t> </a:t>
            </a:r>
            <a:r>
              <a:rPr lang="en-US" b="0" dirty="0" err="1"/>
              <a:t>giá</a:t>
            </a:r>
            <a:r>
              <a:rPr lang="en-US" b="0" dirty="0"/>
              <a:t> </a:t>
            </a:r>
            <a:r>
              <a:rPr lang="en-US" b="0" dirty="0" err="1"/>
              <a:t>chào</a:t>
            </a:r>
            <a:r>
              <a:rPr lang="en-US" b="0" dirty="0"/>
              <a:t> </a:t>
            </a:r>
            <a:r>
              <a:rPr lang="en-US" b="0" dirty="0" err="1"/>
              <a:t>mua</a:t>
            </a:r>
            <a:r>
              <a:rPr lang="en-US" b="0" dirty="0"/>
              <a:t>, </a:t>
            </a:r>
            <a:r>
              <a:rPr lang="en-US" b="0" dirty="0" err="1"/>
              <a:t>chào</a:t>
            </a:r>
            <a:r>
              <a:rPr lang="en-US" b="0" dirty="0"/>
              <a:t> </a:t>
            </a:r>
            <a:r>
              <a:rPr lang="en-US" b="0" dirty="0" err="1"/>
              <a:t>bán</a:t>
            </a:r>
            <a:r>
              <a:rPr lang="en-US" b="0" dirty="0"/>
              <a:t> </a:t>
            </a:r>
            <a:r>
              <a:rPr lang="en-US" b="0" dirty="0" err="1"/>
              <a:t>cho</a:t>
            </a:r>
            <a:r>
              <a:rPr lang="en-US" b="0" dirty="0"/>
              <a:t> các CK. Sau </a:t>
            </a:r>
            <a:r>
              <a:rPr lang="en-US" b="0" dirty="0" err="1"/>
              <a:t>đó</a:t>
            </a:r>
            <a:r>
              <a:rPr lang="en-US" b="0" dirty="0"/>
              <a:t> </a:t>
            </a:r>
            <a:r>
              <a:rPr lang="en-US" b="0" dirty="0" err="1"/>
              <a:t>giá</a:t>
            </a:r>
            <a:r>
              <a:rPr lang="en-US" b="0" dirty="0"/>
              <a:t> </a:t>
            </a:r>
            <a:r>
              <a:rPr lang="en-US" b="0" dirty="0" err="1"/>
              <a:t>đưa</a:t>
            </a:r>
            <a:r>
              <a:rPr lang="en-US" b="0" dirty="0"/>
              <a:t> </a:t>
            </a:r>
            <a:r>
              <a:rPr lang="en-US" b="0" dirty="0" err="1"/>
              <a:t>vào</a:t>
            </a:r>
            <a:r>
              <a:rPr lang="en-US" b="0" dirty="0"/>
              <a:t> </a:t>
            </a:r>
            <a:r>
              <a:rPr lang="en-US" b="0" dirty="0" err="1"/>
              <a:t>hệ</a:t>
            </a:r>
            <a:r>
              <a:rPr lang="en-US" b="0" dirty="0"/>
              <a:t> </a:t>
            </a:r>
            <a:r>
              <a:rPr lang="en-US" b="0" dirty="0" err="1"/>
              <a:t>thống</a:t>
            </a:r>
            <a:r>
              <a:rPr lang="en-US" b="0" dirty="0"/>
              <a:t> </a:t>
            </a:r>
            <a:r>
              <a:rPr lang="en-US" b="0" dirty="0" err="1"/>
              <a:t>và</a:t>
            </a:r>
            <a:r>
              <a:rPr lang="en-US" b="0" dirty="0"/>
              <a:t> </a:t>
            </a:r>
            <a:r>
              <a:rPr lang="en-US" b="0" dirty="0" err="1"/>
              <a:t>chuyển</a:t>
            </a:r>
            <a:r>
              <a:rPr lang="en-US" b="0" dirty="0"/>
              <a:t> </a:t>
            </a:r>
            <a:r>
              <a:rPr lang="en-US" b="0" dirty="0" err="1"/>
              <a:t>tới</a:t>
            </a:r>
            <a:r>
              <a:rPr lang="en-US" b="0" dirty="0"/>
              <a:t> các </a:t>
            </a:r>
            <a:r>
              <a:rPr lang="en-US" b="0" dirty="0" err="1"/>
              <a:t>thành</a:t>
            </a:r>
            <a:r>
              <a:rPr lang="en-US" b="0" dirty="0"/>
              <a:t> </a:t>
            </a:r>
            <a:r>
              <a:rPr lang="en-US" b="0" dirty="0" err="1"/>
              <a:t>viên</a:t>
            </a:r>
            <a:r>
              <a:rPr lang="en-US" b="0" dirty="0"/>
              <a:t> </a:t>
            </a:r>
            <a:r>
              <a:rPr lang="en-US" b="0" dirty="0" err="1"/>
              <a:t>của</a:t>
            </a:r>
            <a:r>
              <a:rPr lang="en-US" b="0" dirty="0"/>
              <a:t> thị </a:t>
            </a:r>
            <a:r>
              <a:rPr lang="en-US" b="0" dirty="0" err="1"/>
              <a:t>trường</a:t>
            </a:r>
            <a:r>
              <a:rPr lang="en-US" b="0" dirty="0"/>
              <a:t>. Giá </a:t>
            </a:r>
            <a:r>
              <a:rPr lang="en-US" b="0" dirty="0" err="1"/>
              <a:t>được</a:t>
            </a:r>
            <a:r>
              <a:rPr lang="en-US" b="0" dirty="0"/>
              <a:t> </a:t>
            </a:r>
            <a:r>
              <a:rPr lang="en-US" b="0" dirty="0" err="1"/>
              <a:t>lựa</a:t>
            </a:r>
            <a:r>
              <a:rPr lang="en-US" b="0" dirty="0"/>
              <a:t> </a:t>
            </a:r>
            <a:r>
              <a:rPr lang="en-US" b="0" dirty="0" err="1"/>
              <a:t>chọn</a:t>
            </a:r>
            <a:r>
              <a:rPr lang="en-US" b="0" dirty="0"/>
              <a:t> là </a:t>
            </a:r>
            <a:r>
              <a:rPr lang="en-US" b="0" dirty="0" err="1"/>
              <a:t>giá</a:t>
            </a:r>
            <a:r>
              <a:rPr lang="en-US" b="0" dirty="0"/>
              <a:t> </a:t>
            </a:r>
            <a:r>
              <a:rPr lang="en-US" b="0" dirty="0" err="1"/>
              <a:t>chào</a:t>
            </a:r>
            <a:r>
              <a:rPr lang="en-US" b="0" dirty="0"/>
              <a:t> </a:t>
            </a:r>
            <a:r>
              <a:rPr lang="en-US" b="0" dirty="0" err="1"/>
              <a:t>mua</a:t>
            </a:r>
            <a:r>
              <a:rPr lang="en-US" b="0" dirty="0"/>
              <a:t> </a:t>
            </a:r>
            <a:r>
              <a:rPr lang="en-US" b="0" dirty="0" err="1"/>
              <a:t>và</a:t>
            </a:r>
            <a:r>
              <a:rPr lang="en-US" b="0" dirty="0"/>
              <a:t> </a:t>
            </a:r>
            <a:r>
              <a:rPr lang="en-US" b="0" dirty="0" err="1"/>
              <a:t>giá</a:t>
            </a:r>
            <a:r>
              <a:rPr lang="en-US" b="0" dirty="0"/>
              <a:t> </a:t>
            </a:r>
            <a:r>
              <a:rPr lang="en-US" b="0" dirty="0" err="1"/>
              <a:t>chào</a:t>
            </a:r>
            <a:r>
              <a:rPr lang="en-US" b="0" dirty="0"/>
              <a:t> </a:t>
            </a:r>
            <a:r>
              <a:rPr lang="en-US" b="0" dirty="0" err="1"/>
              <a:t>bán</a:t>
            </a:r>
            <a:r>
              <a:rPr lang="en-US" b="0" dirty="0"/>
              <a:t> tốt </a:t>
            </a:r>
            <a:r>
              <a:rPr lang="en-US" b="0" dirty="0" err="1"/>
              <a:t>nhất</a:t>
            </a:r>
            <a:r>
              <a:rPr lang="en-US" b="0" dirty="0"/>
              <a:t>.</a:t>
            </a:r>
          </a:p>
          <a:p>
            <a:pPr algn="just"/>
            <a:r>
              <a:rPr lang="en-US" dirty="0"/>
              <a:t>Giao </a:t>
            </a:r>
            <a:r>
              <a:rPr lang="en-US" dirty="0" err="1"/>
              <a:t>dịch</a:t>
            </a:r>
            <a:r>
              <a:rPr lang="en-US" dirty="0"/>
              <a:t> </a:t>
            </a:r>
            <a:r>
              <a:rPr lang="en-US" dirty="0" err="1"/>
              <a:t>khớp</a:t>
            </a:r>
            <a:r>
              <a:rPr lang="en-US" dirty="0"/>
              <a:t> </a:t>
            </a:r>
            <a:r>
              <a:rPr lang="en-US" dirty="0" err="1"/>
              <a:t>lệnh</a:t>
            </a:r>
            <a:r>
              <a:rPr lang="en-US" dirty="0"/>
              <a:t>: </a:t>
            </a:r>
            <a:r>
              <a:rPr lang="en-US" b="0" dirty="0" err="1"/>
              <a:t>Lệnh</a:t>
            </a:r>
            <a:r>
              <a:rPr lang="en-US" b="0" dirty="0"/>
              <a:t> </a:t>
            </a:r>
            <a:r>
              <a:rPr lang="en-US" b="0" dirty="0" err="1"/>
              <a:t>của</a:t>
            </a:r>
            <a:r>
              <a:rPr lang="en-US" b="0" dirty="0"/>
              <a:t> các </a:t>
            </a:r>
            <a:r>
              <a:rPr lang="en-US" b="0" dirty="0" err="1"/>
              <a:t>nhà</a:t>
            </a:r>
            <a:r>
              <a:rPr lang="en-US" b="0" dirty="0"/>
              <a:t> </a:t>
            </a:r>
            <a:r>
              <a:rPr lang="en-US" b="0" dirty="0" err="1"/>
              <a:t>đầu</a:t>
            </a:r>
            <a:r>
              <a:rPr lang="en-US" b="0" dirty="0"/>
              <a:t> </a:t>
            </a:r>
            <a:r>
              <a:rPr lang="en-US" b="0" dirty="0" err="1"/>
              <a:t>tư</a:t>
            </a:r>
            <a:r>
              <a:rPr lang="en-US" b="0" dirty="0"/>
              <a:t> </a:t>
            </a:r>
            <a:r>
              <a:rPr lang="en-US" b="0" dirty="0" err="1"/>
              <a:t>được</a:t>
            </a:r>
            <a:r>
              <a:rPr lang="en-US" b="0" dirty="0"/>
              <a:t> so </a:t>
            </a:r>
            <a:r>
              <a:rPr lang="en-US" b="0" dirty="0" err="1"/>
              <a:t>khớp</a:t>
            </a:r>
            <a:r>
              <a:rPr lang="en-US" b="0" dirty="0"/>
              <a:t> </a:t>
            </a:r>
            <a:r>
              <a:rPr lang="en-US" b="0" dirty="0" err="1"/>
              <a:t>khi</a:t>
            </a:r>
            <a:r>
              <a:rPr lang="en-US" b="0" dirty="0"/>
              <a:t> </a:t>
            </a:r>
            <a:r>
              <a:rPr lang="en-US" b="0" dirty="0" err="1"/>
              <a:t>được</a:t>
            </a:r>
            <a:r>
              <a:rPr lang="en-US" b="0" dirty="0"/>
              <a:t> </a:t>
            </a:r>
            <a:r>
              <a:rPr lang="en-US" b="0" dirty="0" err="1"/>
              <a:t>đưa</a:t>
            </a:r>
            <a:r>
              <a:rPr lang="en-US" b="0" dirty="0"/>
              <a:t> </a:t>
            </a:r>
            <a:r>
              <a:rPr lang="en-US" b="0" dirty="0" err="1"/>
              <a:t>vào</a:t>
            </a:r>
            <a:r>
              <a:rPr lang="en-US" b="0" dirty="0"/>
              <a:t> </a:t>
            </a:r>
            <a:r>
              <a:rPr lang="en-US" b="0" dirty="0" err="1"/>
              <a:t>hệ</a:t>
            </a:r>
            <a:r>
              <a:rPr lang="en-US" b="0" dirty="0"/>
              <a:t> </a:t>
            </a:r>
            <a:r>
              <a:rPr lang="en-US" b="0" dirty="0" err="1"/>
              <a:t>thống</a:t>
            </a:r>
            <a:r>
              <a:rPr lang="en-US" b="0" dirty="0"/>
              <a:t> </a:t>
            </a:r>
            <a:r>
              <a:rPr lang="en-US" b="0" dirty="0" err="1"/>
              <a:t>theo</a:t>
            </a:r>
            <a:r>
              <a:rPr lang="en-US" b="0" dirty="0"/>
              <a:t> </a:t>
            </a:r>
            <a:r>
              <a:rPr lang="en-US" b="0" dirty="0" err="1"/>
              <a:t>nguyên</a:t>
            </a:r>
            <a:r>
              <a:rPr lang="en-US" b="0" dirty="0"/>
              <a:t> </a:t>
            </a:r>
            <a:r>
              <a:rPr lang="en-US" b="0" dirty="0" err="1"/>
              <a:t>tắc</a:t>
            </a:r>
            <a:r>
              <a:rPr lang="en-US" b="0" dirty="0"/>
              <a:t> </a:t>
            </a:r>
            <a:r>
              <a:rPr lang="en-US" b="0" dirty="0" err="1"/>
              <a:t>ưu</a:t>
            </a:r>
            <a:r>
              <a:rPr lang="en-US" b="0" dirty="0"/>
              <a:t> </a:t>
            </a:r>
            <a:r>
              <a:rPr lang="en-US" b="0" dirty="0" err="1"/>
              <a:t>tiên</a:t>
            </a:r>
            <a:r>
              <a:rPr lang="en-US" b="0" dirty="0"/>
              <a:t> </a:t>
            </a:r>
            <a:r>
              <a:rPr lang="en-US" b="0" dirty="0" err="1"/>
              <a:t>về</a:t>
            </a:r>
            <a:r>
              <a:rPr lang="en-US" b="0" dirty="0"/>
              <a:t> </a:t>
            </a:r>
            <a:r>
              <a:rPr lang="en-US" b="0" dirty="0" err="1"/>
              <a:t>giá</a:t>
            </a:r>
            <a:r>
              <a:rPr lang="en-US" b="0" dirty="0"/>
              <a:t> </a:t>
            </a:r>
            <a:r>
              <a:rPr lang="en-US" b="0" dirty="0" err="1"/>
              <a:t>và</a:t>
            </a:r>
            <a:r>
              <a:rPr lang="en-US" b="0" dirty="0"/>
              <a:t> </a:t>
            </a:r>
            <a:r>
              <a:rPr lang="en-US" b="0" dirty="0" err="1"/>
              <a:t>thời</a:t>
            </a:r>
            <a:r>
              <a:rPr lang="en-US" b="0" dirty="0"/>
              <a:t> </a:t>
            </a:r>
            <a:r>
              <a:rPr lang="en-US" b="0" dirty="0" err="1"/>
              <a:t>gian</a:t>
            </a:r>
            <a:r>
              <a:rPr lang="en-US" b="0" dirty="0"/>
              <a:t>. Giá </a:t>
            </a:r>
            <a:r>
              <a:rPr lang="en-US" b="0" dirty="0" err="1"/>
              <a:t>được</a:t>
            </a:r>
            <a:r>
              <a:rPr lang="en-US" b="0" dirty="0"/>
              <a:t> </a:t>
            </a:r>
            <a:r>
              <a:rPr lang="en-US" b="0" dirty="0" err="1"/>
              <a:t>xác</a:t>
            </a:r>
            <a:r>
              <a:rPr lang="en-US" b="0" dirty="0"/>
              <a:t> </a:t>
            </a:r>
            <a:r>
              <a:rPr lang="en-US" b="0" dirty="0" err="1"/>
              <a:t>định</a:t>
            </a:r>
            <a:r>
              <a:rPr lang="en-US" b="0" dirty="0"/>
              <a:t> </a:t>
            </a:r>
            <a:r>
              <a:rPr lang="en-US" b="0" dirty="0" err="1"/>
              <a:t>thông</a:t>
            </a:r>
            <a:r>
              <a:rPr lang="en-US" b="0" dirty="0"/>
              <a:t> qua </a:t>
            </a:r>
            <a:r>
              <a:rPr lang="en-US" b="0" dirty="0" err="1"/>
              <a:t>sự</a:t>
            </a:r>
            <a:r>
              <a:rPr lang="en-US" b="0" dirty="0"/>
              <a:t> </a:t>
            </a:r>
            <a:r>
              <a:rPr lang="en-US" b="0" dirty="0" err="1"/>
              <a:t>cạnh</a:t>
            </a:r>
            <a:r>
              <a:rPr lang="en-US" b="0" dirty="0"/>
              <a:t> </a:t>
            </a:r>
            <a:r>
              <a:rPr lang="en-US" b="0" dirty="0" err="1"/>
              <a:t>tranh</a:t>
            </a:r>
            <a:r>
              <a:rPr lang="en-US" b="0" dirty="0"/>
              <a:t> </a:t>
            </a:r>
            <a:r>
              <a:rPr lang="en-US" b="0" dirty="0" err="1"/>
              <a:t>của</a:t>
            </a:r>
            <a:r>
              <a:rPr lang="en-US" b="0" dirty="0"/>
              <a:t> các </a:t>
            </a:r>
            <a:r>
              <a:rPr lang="en-US" b="0" dirty="0" err="1"/>
              <a:t>nhà</a:t>
            </a:r>
            <a:r>
              <a:rPr lang="en-US" b="0" dirty="0"/>
              <a:t> </a:t>
            </a:r>
            <a:r>
              <a:rPr lang="en-US" b="0" dirty="0" err="1"/>
              <a:t>đầu</a:t>
            </a:r>
            <a:r>
              <a:rPr lang="en-US" b="0" dirty="0"/>
              <a:t> </a:t>
            </a:r>
            <a:r>
              <a:rPr lang="en-US" b="0" dirty="0" err="1"/>
              <a:t>tư</a:t>
            </a:r>
            <a:r>
              <a:rPr lang="en-US" b="0" dirty="0"/>
              <a:t>. </a:t>
            </a:r>
          </a:p>
          <a:p>
            <a:r>
              <a:rPr lang="en-US" b="0" dirty="0"/>
              <a:t>Có 2 </a:t>
            </a:r>
            <a:r>
              <a:rPr lang="en-US" b="0" dirty="0" err="1"/>
              <a:t>loại</a:t>
            </a:r>
            <a:r>
              <a:rPr lang="en-US" b="0" dirty="0"/>
              <a:t> </a:t>
            </a:r>
            <a:r>
              <a:rPr lang="en-US" b="0" dirty="0" err="1"/>
              <a:t>khớp</a:t>
            </a:r>
            <a:r>
              <a:rPr lang="en-US" b="0" dirty="0"/>
              <a:t> </a:t>
            </a:r>
            <a:r>
              <a:rPr lang="en-US" b="0" dirty="0" err="1"/>
              <a:t>lệnh</a:t>
            </a:r>
            <a:r>
              <a:rPr lang="en-US" b="0" dirty="0"/>
              <a:t> </a:t>
            </a:r>
            <a:r>
              <a:rPr lang="en-US" b="0" dirty="0" err="1"/>
              <a:t>chủ</a:t>
            </a:r>
            <a:r>
              <a:rPr lang="en-US" b="0" dirty="0"/>
              <a:t> </a:t>
            </a:r>
            <a:r>
              <a:rPr lang="en-US" b="0" dirty="0" err="1"/>
              <a:t>yếu</a:t>
            </a:r>
            <a:r>
              <a:rPr lang="en-US" b="0" dirty="0"/>
              <a:t>: </a:t>
            </a:r>
            <a:r>
              <a:rPr lang="en-US" b="0" dirty="0" err="1"/>
              <a:t>Khớp</a:t>
            </a:r>
            <a:r>
              <a:rPr lang="en-US" b="0" dirty="0"/>
              <a:t> </a:t>
            </a:r>
            <a:r>
              <a:rPr lang="en-US" b="0" dirty="0" err="1"/>
              <a:t>lệnh</a:t>
            </a:r>
            <a:r>
              <a:rPr lang="en-US" b="0" dirty="0"/>
              <a:t> </a:t>
            </a:r>
            <a:r>
              <a:rPr lang="en-US" b="0" dirty="0" err="1"/>
              <a:t>định</a:t>
            </a:r>
            <a:r>
              <a:rPr lang="en-US" b="0" dirty="0"/>
              <a:t> </a:t>
            </a:r>
            <a:r>
              <a:rPr lang="en-US" b="0" dirty="0" err="1"/>
              <a:t>kỳ</a:t>
            </a:r>
            <a:r>
              <a:rPr lang="en-US" b="0" dirty="0"/>
              <a:t> </a:t>
            </a:r>
            <a:r>
              <a:rPr lang="en-US" b="0" dirty="0" err="1"/>
              <a:t>và</a:t>
            </a:r>
            <a:r>
              <a:rPr lang="en-US" b="0" dirty="0"/>
              <a:t> </a:t>
            </a:r>
            <a:r>
              <a:rPr lang="en-US" b="0" dirty="0" err="1"/>
              <a:t>khớp</a:t>
            </a:r>
            <a:r>
              <a:rPr lang="en-US" b="0" dirty="0"/>
              <a:t> </a:t>
            </a:r>
            <a:r>
              <a:rPr lang="en-US" b="0" dirty="0" err="1"/>
              <a:t>lệnh</a:t>
            </a:r>
            <a:r>
              <a:rPr lang="en-US" b="0" dirty="0"/>
              <a:t> </a:t>
            </a:r>
            <a:r>
              <a:rPr lang="en-US" b="0" dirty="0" err="1"/>
              <a:t>liên</a:t>
            </a:r>
            <a:r>
              <a:rPr lang="en-US" b="0" dirty="0"/>
              <a:t> </a:t>
            </a:r>
            <a:r>
              <a:rPr lang="en-US" b="0" dirty="0" err="1"/>
              <a:t>tục</a:t>
            </a:r>
            <a:endParaRPr lang="en-US" b="0" dirty="0"/>
          </a:p>
        </p:txBody>
      </p:sp>
    </p:spTree>
    <p:extLst>
      <p:ext uri="{BB962C8B-B14F-4D97-AF65-F5344CB8AC3E}">
        <p14:creationId xmlns:p14="http://schemas.microsoft.com/office/powerpoint/2010/main" val="15661909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03. BG_Template - LC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03. BG_Template - LCD" id="{EEAA1C79-9B29-4D84-9841-099025A45E48}" vid="{1E656269-97A2-477F-B135-266FF33CCB5E}"/>
    </a:ext>
  </a:extLst>
</a:theme>
</file>

<file path=docProps/app.xml><?xml version="1.0" encoding="utf-8"?>
<Properties xmlns="http://schemas.openxmlformats.org/officeDocument/2006/extended-properties" xmlns:vt="http://schemas.openxmlformats.org/officeDocument/2006/docPropsVTypes">
  <Template>03. BG_Template - LCD</Template>
  <TotalTime>5155</TotalTime>
  <Words>4783</Words>
  <Application>Microsoft Office PowerPoint</Application>
  <PresentationFormat>Widescreen</PresentationFormat>
  <Paragraphs>399</Paragraphs>
  <Slides>61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vt:lpstr>
      <vt:lpstr>Courier New</vt:lpstr>
      <vt:lpstr>Impact</vt:lpstr>
      <vt:lpstr>Roboto Condensed</vt:lpstr>
      <vt:lpstr>Times New Roman</vt:lpstr>
      <vt:lpstr>Wingdings</vt:lpstr>
      <vt:lpstr>Wingdings 3</vt:lpstr>
      <vt:lpstr>03. BG_Template - LCD</vt:lpstr>
      <vt:lpstr>Chương 4 SỞ GIAO DỊCH CHỨNG KHOÁN VÀ THỊ TRƯỜNG PHI TẬP TRUNG</vt:lpstr>
      <vt:lpstr>Mục tiêu của chương</vt:lpstr>
      <vt:lpstr>Nội dung Chương</vt:lpstr>
      <vt:lpstr>Tổ chức sở GDCK</vt:lpstr>
      <vt:lpstr>Hình thức sở hữu</vt:lpstr>
      <vt:lpstr>Tổ chức SGDCK</vt:lpstr>
      <vt:lpstr>Hoạt động của sở giao dịch chứng khoán</vt:lpstr>
      <vt:lpstr>Quy trình giao dịch</vt:lpstr>
      <vt:lpstr>Phương thức giao dịch</vt:lpstr>
      <vt:lpstr>Khớp lệnh định kỳ</vt:lpstr>
      <vt:lpstr>PowerPoint Presentation</vt:lpstr>
      <vt:lpstr>Đấu giá lệnh</vt:lpstr>
      <vt:lpstr>Khớp lệnh liên tục</vt:lpstr>
      <vt:lpstr>PowerPoint Presentation</vt:lpstr>
      <vt:lpstr>Kết quả giao dịch</vt:lpstr>
      <vt:lpstr>Các loại lệnh giao dịch</vt:lpstr>
      <vt:lpstr>Thứ tự ưu tiên về thực hiện lệnh</vt:lpstr>
      <vt:lpstr>Hướng dẫn giao dịch trên sàn HOSE</vt:lpstr>
      <vt:lpstr>Điều kiện niêm yết trên sàn Hose</vt:lpstr>
      <vt:lpstr>Phương thức khớp lệnh</vt:lpstr>
      <vt:lpstr>PowerPoint Presentation</vt:lpstr>
      <vt:lpstr>Nguyên tắc khớp lệnh</vt:lpstr>
      <vt:lpstr>Đơn vị giao dịch</vt:lpstr>
      <vt:lpstr>Đơn vị yết giá</vt:lpstr>
      <vt:lpstr>Biên độ dao động </vt:lpstr>
      <vt:lpstr>PowerPoint Presentation</vt:lpstr>
      <vt:lpstr>PowerPoint Presentation</vt:lpstr>
      <vt:lpstr>PowerPoint Presentation</vt:lpstr>
      <vt:lpstr>PowerPoint Presentation</vt:lpstr>
      <vt:lpstr>Lệnh giao dịch</vt:lpstr>
      <vt:lpstr>PowerPoint Presentation</vt:lpstr>
      <vt:lpstr>Ví dụ về lệnh ATO (ATC)</vt:lpstr>
      <vt:lpstr>PowerPoint Presentation</vt:lpstr>
      <vt:lpstr>PowerPoint Presentation</vt:lpstr>
      <vt:lpstr>PowerPoint Presentation</vt:lpstr>
      <vt:lpstr>Hủy lệnh giao dịch</vt:lpstr>
      <vt:lpstr>Thời gian thanh toán</vt:lpstr>
      <vt:lpstr>Giao dịch của nhà đầu tư nước ngoài</vt:lpstr>
      <vt:lpstr>PowerPoint Presentation</vt:lpstr>
      <vt:lpstr>Sở giao dịch chứng khoán Hà Nội</vt:lpstr>
      <vt:lpstr>Phương thức khớp lệnh</vt:lpstr>
      <vt:lpstr>PowerPoint Presentation</vt:lpstr>
      <vt:lpstr>Đơn vị giao dịch</vt:lpstr>
      <vt:lpstr>PowerPoint Presentation</vt:lpstr>
      <vt:lpstr>Giới hạn dao động giá</vt:lpstr>
      <vt:lpstr>PowerPoint Presentation</vt:lpstr>
      <vt:lpstr>Lệnh giao dịch</vt:lpstr>
      <vt:lpstr>Sửa/Hủy lệnh</vt:lpstr>
      <vt:lpstr>Sàn Upcome</vt:lpstr>
      <vt:lpstr>PowerPoint Presentation</vt:lpstr>
      <vt:lpstr>Ký quỹ giao dịch</vt:lpstr>
      <vt:lpstr>Đơn vị giao dịch</vt:lpstr>
      <vt:lpstr>PowerPoint Presentation</vt:lpstr>
      <vt:lpstr>PowerPoint Presentation</vt:lpstr>
      <vt:lpstr>Sửa, hủy lệnh trong phiên giao dịch</vt:lpstr>
      <vt:lpstr>Thị trường Phi tập trung (OTC)</vt:lpstr>
      <vt:lpstr>PowerPoint Presentation</vt:lpstr>
      <vt:lpstr>Một số đặc trưng cơ bản</vt:lpstr>
      <vt:lpstr>Phương thức mua bán, giao dịch</vt:lpstr>
      <vt:lpstr>Thu thập thông tin của các loại cổ phiếu</vt:lpstr>
      <vt:lpstr>Những rủi ro thường gặp khi mua bán cổ phiếu OTC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5 SỞ GIAO DỊCH CHỨNG KHOÁN VÀ THỊ TRƯỜNG PHI TẬP TRUNG</dc:title>
  <dc:creator>Le Trung Hieu</dc:creator>
  <cp:lastModifiedBy>Le Trung Hieu</cp:lastModifiedBy>
  <cp:revision>32</cp:revision>
  <dcterms:created xsi:type="dcterms:W3CDTF">2018-08-31T16:27:19Z</dcterms:created>
  <dcterms:modified xsi:type="dcterms:W3CDTF">2019-10-03T03:20:59Z</dcterms:modified>
</cp:coreProperties>
</file>