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4" d="100"/>
          <a:sy n="84" d="100"/>
        </p:scale>
        <p:origin x="1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ên mô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629" y="1"/>
            <a:ext cx="1218793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Kim\Desktop\Baigiang\NE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" y="655853"/>
            <a:ext cx="12204701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769291" y="290287"/>
            <a:ext cx="2177110" cy="214470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6688" y="2917421"/>
            <a:ext cx="11196761" cy="742371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4000" b="1" baseline="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9527" y="5656647"/>
            <a:ext cx="5616440" cy="380281"/>
          </a:xfrm>
          <a:prstGeom prst="rect">
            <a:avLst/>
          </a:prstGeom>
        </p:spPr>
        <p:txBody>
          <a:bodyPr anchor="b" anchorCtr="0"/>
          <a:lstStyle>
            <a:lvl1pPr marL="0" indent="0" algn="ctr">
              <a:buNone/>
              <a:defRPr sz="2200" b="1" i="0" baseline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0682" y="396449"/>
            <a:ext cx="1903356" cy="1903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904460" y="754382"/>
            <a:ext cx="4719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1800" b="1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ĐẠI HỌC TRÀ VINH</a:t>
            </a:r>
            <a:endParaRPr lang="en-US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479973" y="1123714"/>
            <a:ext cx="8436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 TRÌNH ĐÀO TẠO TRỰC TUYẾN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08351" y="2289499"/>
            <a:ext cx="2065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i="0" dirty="0">
                <a:solidFill>
                  <a:srgbClr val="C00000"/>
                </a:solidFill>
                <a:latin typeface="Impact" pitchFamily="34" charset="0"/>
                <a:cs typeface="Times New Roman" pitchFamily="18" charset="0"/>
              </a:rPr>
              <a:t>ISO</a:t>
            </a:r>
            <a:r>
              <a:rPr lang="en-US" sz="2000" b="0" i="0" baseline="0" dirty="0">
                <a:solidFill>
                  <a:srgbClr val="C00000"/>
                </a:solidFill>
                <a:latin typeface="Impact" pitchFamily="34" charset="0"/>
                <a:cs typeface="Times New Roman" pitchFamily="18" charset="0"/>
              </a:rPr>
              <a:t> 9001:2008</a:t>
            </a:r>
            <a:endParaRPr lang="en-US" sz="2000" b="0" i="0" dirty="0">
              <a:solidFill>
                <a:srgbClr val="C00000"/>
              </a:solidFill>
              <a:latin typeface="Impact" pitchFamily="34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508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293" y="24478"/>
            <a:ext cx="11461617" cy="76097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800" b="1" cap="none" baseline="0">
                <a:solidFill>
                  <a:schemeClr val="accent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08484" y="6492878"/>
            <a:ext cx="683517" cy="365125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70C0"/>
                </a:solidFill>
              </a:defRPr>
            </a:lvl1pPr>
          </a:lstStyle>
          <a:p>
            <a:fld id="{CEA711DE-073C-4376-833E-C4F53164F73F}" type="slidenum">
              <a:rPr lang="vi-VN" smtClean="0"/>
              <a:t>‹#›</a:t>
            </a:fld>
            <a:endParaRPr lang="vi-VN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8797" y="1059474"/>
            <a:ext cx="11342435" cy="5294434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50000"/>
              </a:lnSpc>
              <a:buSzPct val="100000"/>
              <a:buFontTx/>
              <a:buBlip>
                <a:blip r:embed="rId3"/>
              </a:buBlip>
              <a:defRPr sz="2400" b="1" baseline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lnSpc>
                <a:spcPct val="150000"/>
              </a:lnSpc>
              <a:buFont typeface="Wingdings" pitchFamily="2" charset="2"/>
              <a:buChar char="Ø"/>
              <a:defRPr sz="2400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257300" indent="-342900">
              <a:lnSpc>
                <a:spcPct val="150000"/>
              </a:lnSpc>
              <a:buFont typeface="Wingdings" pitchFamily="2" charset="2"/>
              <a:buChar char="ü"/>
              <a:defRPr sz="2400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lnSpc>
                <a:spcPct val="150000"/>
              </a:lnSpc>
              <a:buFont typeface="Wingdings" pitchFamily="2" charset="2"/>
              <a:buChar char="v"/>
              <a:defRPr sz="2400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lnSpc>
                <a:spcPct val="150000"/>
              </a:lnSpc>
              <a:buFont typeface="Courier New" pitchFamily="49" charset="0"/>
              <a:buChar char="o"/>
              <a:defRPr sz="2400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61879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nội dung (bảng, ảnh...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0186" y="1051537"/>
            <a:ext cx="5720863" cy="500155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lnSpc>
                <a:spcPct val="150000"/>
              </a:lnSpc>
              <a:buFontTx/>
              <a:buBlip>
                <a:blip r:embed="rId3"/>
              </a:buBlip>
              <a:defRPr sz="2400" b="1" i="0" baseline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lnSpc>
                <a:spcPct val="150000"/>
              </a:lnSpc>
              <a:buFont typeface="Wingdings" pitchFamily="2" charset="2"/>
              <a:buChar char="Ø"/>
              <a:defRPr sz="2400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lnSpc>
                <a:spcPct val="150000"/>
              </a:lnSpc>
              <a:buFont typeface="Wingdings" pitchFamily="2" charset="2"/>
              <a:buChar char="ü"/>
              <a:defRPr sz="2400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828800" indent="-457200">
              <a:lnSpc>
                <a:spcPct val="150000"/>
              </a:lnSpc>
              <a:buFont typeface="Courier New" pitchFamily="49" charset="0"/>
              <a:buChar char="o"/>
              <a:defRPr sz="2400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lnSpc>
                <a:spcPct val="150000"/>
              </a:lnSpc>
              <a:buFont typeface="Wingdings" pitchFamily="2" charset="2"/>
              <a:buChar char="§"/>
              <a:defRPr sz="2400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941" y="1052150"/>
            <a:ext cx="5437553" cy="500155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lnSpc>
                <a:spcPct val="150000"/>
              </a:lnSpc>
              <a:buFontTx/>
              <a:buBlip>
                <a:blip r:embed="rId3"/>
              </a:buBlip>
              <a:defRPr sz="2400" b="1" i="0" baseline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lnSpc>
                <a:spcPct val="150000"/>
              </a:lnSpc>
              <a:buFont typeface="Wingdings" pitchFamily="2" charset="2"/>
              <a:buChar char="Ø"/>
              <a:defRPr sz="2400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lnSpc>
                <a:spcPct val="150000"/>
              </a:lnSpc>
              <a:buFont typeface="Wingdings" pitchFamily="2" charset="2"/>
              <a:buChar char="ü"/>
              <a:defRPr sz="2400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lnSpc>
                <a:spcPct val="150000"/>
              </a:lnSpc>
              <a:buFont typeface="Courier New" pitchFamily="49" charset="0"/>
              <a:buChar char="o"/>
              <a:defRPr sz="2400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lnSpc>
                <a:spcPct val="150000"/>
              </a:lnSpc>
              <a:buFont typeface="Wingdings" pitchFamily="2" charset="2"/>
              <a:buChar char="§"/>
              <a:defRPr sz="2400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03704" y="6512191"/>
            <a:ext cx="68351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A711DE-073C-4376-833E-C4F53164F73F}" type="slidenum">
              <a:rPr lang="vi-VN" smtClean="0"/>
              <a:t>‹#›</a:t>
            </a:fld>
            <a:endParaRPr lang="vi-VN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80293" y="24478"/>
            <a:ext cx="11461617" cy="76097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800" b="1" cap="none" baseline="0">
                <a:solidFill>
                  <a:schemeClr val="accent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6005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ình, table, ... và diễn giả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9855" y="1331566"/>
            <a:ext cx="6642900" cy="552643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lnSpc>
                <a:spcPct val="150000"/>
              </a:lnSpc>
              <a:buFontTx/>
              <a:buBlip>
                <a:blip r:embed="rId3"/>
              </a:buBlip>
              <a:defRPr sz="2400" b="1" i="0" baseline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50000"/>
              </a:lnSpc>
              <a:buFont typeface="Wingdings" pitchFamily="2" charset="2"/>
              <a:buChar char="Ø"/>
              <a:defRPr sz="2400" baseline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lnSpc>
                <a:spcPct val="150000"/>
              </a:lnSpc>
              <a:buFont typeface="Wingdings" pitchFamily="2" charset="2"/>
              <a:buChar char="ü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lnSpc>
                <a:spcPct val="150000"/>
              </a:lnSpc>
              <a:buFont typeface="Courier New" pitchFamily="49" charset="0"/>
              <a:buChar char="o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lnSpc>
                <a:spcPct val="150000"/>
              </a:lnSpc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9501" y="1364274"/>
            <a:ext cx="3983543" cy="30945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03704" y="6512191"/>
            <a:ext cx="68351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A711DE-073C-4376-833E-C4F53164F73F}" type="slidenum">
              <a:rPr lang="vi-VN" smtClean="0"/>
              <a:t>‹#›</a:t>
            </a:fld>
            <a:endParaRPr lang="vi-VN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80293" y="24478"/>
            <a:ext cx="11461617" cy="76097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800" b="1" cap="none" baseline="0">
                <a:solidFill>
                  <a:schemeClr val="accent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48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ình minh họ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844" y="1179633"/>
            <a:ext cx="11311173" cy="481086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03704" y="6512191"/>
            <a:ext cx="68351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A711DE-073C-4376-833E-C4F53164F73F}" type="slidenum">
              <a:rPr lang="vi-VN" smtClean="0"/>
              <a:t>‹#›</a:t>
            </a:fld>
            <a:endParaRPr lang="vi-VN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80293" y="24478"/>
            <a:ext cx="11461617" cy="76097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800" b="1" cap="none" baseline="0">
                <a:solidFill>
                  <a:schemeClr val="accent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8706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rang trắ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03704" y="6512191"/>
            <a:ext cx="683517" cy="365125"/>
          </a:xfrm>
          <a:prstGeom prst="rect">
            <a:avLst/>
          </a:prstGeom>
        </p:spPr>
        <p:txBody>
          <a:bodyPr/>
          <a:lstStyle/>
          <a:p>
            <a:fld id="{CEA711DE-073C-4376-833E-C4F53164F73F}" type="slidenum">
              <a:rPr lang="vi-VN" smtClean="0"/>
              <a:t>‹#›</a:t>
            </a:fld>
            <a:endParaRPr lang="vi-VN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2371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ỉ có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5483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Kim\Desktop\Baigiang\TRAVINH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2395"/>
            <a:ext cx="1219200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113"/>
          <p:cNvSpPr>
            <a:spLocks noChangeArrowheads="1"/>
          </p:cNvSpPr>
          <p:nvPr/>
        </p:nvSpPr>
        <p:spPr bwMode="auto">
          <a:xfrm>
            <a:off x="64330" y="631665"/>
            <a:ext cx="689084" cy="63032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>
              <a:solidFill>
                <a:schemeClr val="bg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0598" y="650982"/>
            <a:ext cx="593704" cy="593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9"/>
    </p:custDataLst>
    <p:extLst>
      <p:ext uri="{BB962C8B-B14F-4D97-AF65-F5344CB8AC3E}">
        <p14:creationId xmlns:p14="http://schemas.microsoft.com/office/powerpoint/2010/main" val="230821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1E21A-A802-4640-9830-4D6AE3293B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6688" y="3590281"/>
            <a:ext cx="11196761" cy="742371"/>
          </a:xfrm>
        </p:spPr>
        <p:txBody>
          <a:bodyPr/>
          <a:lstStyle/>
          <a:p>
            <a:r>
              <a:rPr lang="en-US" dirty="0"/>
              <a:t>H</a:t>
            </a:r>
            <a:r>
              <a:rPr lang="vi-VN" dirty="0"/>
              <a:t>ƯỚNG DẪN </a:t>
            </a:r>
            <a:br>
              <a:rPr lang="vi-VN" dirty="0"/>
            </a:br>
            <a:r>
              <a:rPr lang="vi-VN" dirty="0"/>
              <a:t>BÀI TẬP ÔN TẬP</a:t>
            </a:r>
            <a:br>
              <a:rPr lang="vi-VN" dirty="0"/>
            </a:br>
            <a:r>
              <a:rPr lang="vi-VN" dirty="0"/>
              <a:t>MÔN HỌC THỊ TRƯỜNG TÀI CHÍNH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6F2F92-21A6-4934-8901-5F939C23B0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vi-VN" dirty="0"/>
              <a:t>GV Lê Trung Hiếu</a:t>
            </a:r>
          </a:p>
        </p:txBody>
      </p:sp>
    </p:spTree>
    <p:extLst>
      <p:ext uri="{BB962C8B-B14F-4D97-AF65-F5344CB8AC3E}">
        <p14:creationId xmlns:p14="http://schemas.microsoft.com/office/powerpoint/2010/main" val="24288839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B747C-CF68-4953-AB93-ADF90C76A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/>
              <a:t>Bài tập ôn tập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E12A4-135A-4FBA-84FA-84C0AFA64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27041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59EA8-BBEE-49C3-BDF6-543C51042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/>
              <a:t>Bài tập ôn tập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34EB7-3B93-499F-9801-666A6C7FD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vi-VN" u="sng" dirty="0"/>
              <a:t>1. Nhận xét cấu trúc vốn của công ty?</a:t>
            </a:r>
          </a:p>
          <a:p>
            <a:pPr algn="just"/>
            <a:r>
              <a:rPr lang="vi-VN" b="0" dirty="0"/>
              <a:t>Chỉ số trái phiếu =  Tổng giá trị trái phiếu/Toàn bộ vốn dài hạn = 10 Tỷ/(10 tỷ+12 tỷ) = 0,45 (45%) &lt; 50% =&gt; Cấu trúc vốn an toàn.</a:t>
            </a:r>
          </a:p>
          <a:p>
            <a:pPr algn="just"/>
            <a:r>
              <a:rPr lang="vi-VN" u="sng" dirty="0"/>
              <a:t>2. Tính thu nhập mỗi cổ phần (EPS)?</a:t>
            </a:r>
          </a:p>
          <a:p>
            <a:pPr algn="just"/>
            <a:r>
              <a:rPr lang="vi-VN" b="0" dirty="0"/>
              <a:t>EPS =(Thu nhập ròng – Cổ tức ưu đãi)/ Số cổ phiếu thường đang lưu hành</a:t>
            </a:r>
          </a:p>
          <a:p>
            <a:pPr algn="just"/>
            <a:r>
              <a:rPr lang="vi-VN" b="0" dirty="0"/>
              <a:t>Ta có EBIT = 15 tỷ</a:t>
            </a:r>
          </a:p>
          <a:p>
            <a:pPr algn="just"/>
            <a:r>
              <a:rPr lang="vi-VN" b="0" dirty="0"/>
              <a:t>I =  Tổng giá trị trái phiếu x Lãi suất = 10 tỷ x 10% = 1 tỷ</a:t>
            </a:r>
          </a:p>
          <a:p>
            <a:pPr algn="just"/>
            <a:r>
              <a:rPr lang="vi-VN" b="0" dirty="0"/>
              <a:t>EBT = EBIT – I = 15 tỷ - 1 tỷ = 14 tỷ</a:t>
            </a:r>
          </a:p>
          <a:p>
            <a:pPr algn="just"/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1257635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CC28E-937B-45C6-A474-458B71425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D5249-74B3-4FA3-A327-C306ECD809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vi-VN" b="0" dirty="0"/>
              <a:t>T = EBT x Thuế suất = 14 tỷ x 28% = 3,92 tỷ</a:t>
            </a:r>
          </a:p>
          <a:p>
            <a:pPr algn="just"/>
            <a:r>
              <a:rPr lang="vi-VN" b="0" dirty="0"/>
              <a:t>EAT = EBT – T = 14 tỷ - 3,92 tỷ = 10,08 tỷ</a:t>
            </a:r>
          </a:p>
          <a:p>
            <a:pPr algn="just"/>
            <a:r>
              <a:rPr lang="vi-VN" b="0" dirty="0"/>
              <a:t>Cổ tức ưu đãi = tổng giá trị CP ưu đãi x tỷ lệ cổ tức ưu đãi = 5 tỷ x 9% = 0,45 tỷ</a:t>
            </a:r>
          </a:p>
          <a:p>
            <a:pPr algn="just"/>
            <a:r>
              <a:rPr lang="vi-VN" b="0" dirty="0"/>
              <a:t>Số CP thường đang lưu hành = 7 tỷ/10000đ = 700.000 CP</a:t>
            </a:r>
          </a:p>
          <a:p>
            <a:pPr algn="just"/>
            <a:r>
              <a:rPr lang="vi-VN" b="0" dirty="0"/>
              <a:t>EPS = (10,08 tỷ - 0,45 tỷ)/700.000 CP = 13.757 đ</a:t>
            </a:r>
          </a:p>
          <a:p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426441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FE159-A6B8-43BE-89DE-76FC70127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vi-V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A7184-2608-4F56-B297-CBDDCFBA0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u="sng" dirty="0"/>
              <a:t>3. Nếu công ty trả 65% thu nhập hiện tại cho cổ đông dưới hình thức cổ tức và giữ lại 35% thu nhập. Tính cổ tức cổ phiếu thường (DPS)?</a:t>
            </a:r>
          </a:p>
          <a:p>
            <a:r>
              <a:rPr lang="vi-VN" b="0" dirty="0"/>
              <a:t>DPS = EPS x % Thanh toán cổ tức = 13.757 x 65% = 8.942 đ</a:t>
            </a:r>
          </a:p>
          <a:p>
            <a:r>
              <a:rPr lang="en-US" u="sng" dirty="0"/>
              <a:t>4. Tính </a:t>
            </a:r>
            <a:r>
              <a:rPr lang="en-US" u="sng" dirty="0" err="1"/>
              <a:t>chỉ</a:t>
            </a:r>
            <a:r>
              <a:rPr lang="en-US" u="sng" dirty="0"/>
              <a:t> </a:t>
            </a:r>
            <a:r>
              <a:rPr lang="en-US" u="sng" dirty="0" err="1"/>
              <a:t>số</a:t>
            </a:r>
            <a:r>
              <a:rPr lang="en-US" u="sng" dirty="0"/>
              <a:t> </a:t>
            </a:r>
            <a:r>
              <a:rPr lang="en-US" u="sng" dirty="0" err="1"/>
              <a:t>giá</a:t>
            </a:r>
            <a:r>
              <a:rPr lang="en-US" u="sng" dirty="0"/>
              <a:t> </a:t>
            </a:r>
            <a:r>
              <a:rPr lang="en-US" u="sng" dirty="0" err="1"/>
              <a:t>trên</a:t>
            </a:r>
            <a:r>
              <a:rPr lang="en-US" u="sng" dirty="0"/>
              <a:t> </a:t>
            </a:r>
            <a:r>
              <a:rPr lang="en-US" u="sng" dirty="0" err="1"/>
              <a:t>thu</a:t>
            </a:r>
            <a:r>
              <a:rPr lang="en-US" u="sng" dirty="0"/>
              <a:t> </a:t>
            </a:r>
            <a:r>
              <a:rPr lang="en-US" u="sng" dirty="0" err="1"/>
              <a:t>nhập</a:t>
            </a:r>
            <a:r>
              <a:rPr lang="en-US" u="sng" dirty="0"/>
              <a:t> (P/E)?</a:t>
            </a:r>
          </a:p>
          <a:p>
            <a:pPr algn="just"/>
            <a:r>
              <a:rPr lang="en-US" b="0" dirty="0"/>
              <a:t>P/E = thị </a:t>
            </a:r>
            <a:r>
              <a:rPr lang="en-US" b="0" dirty="0" err="1"/>
              <a:t>giá</a:t>
            </a:r>
            <a:r>
              <a:rPr lang="en-US" b="0" dirty="0"/>
              <a:t> / EPS = 48.000/13.757 = 3,5 </a:t>
            </a:r>
            <a:r>
              <a:rPr lang="en-US" b="0" dirty="0" err="1"/>
              <a:t>lần</a:t>
            </a:r>
            <a:endParaRPr lang="vi-VN" b="0" dirty="0"/>
          </a:p>
          <a:p>
            <a:pPr algn="just"/>
            <a:r>
              <a:rPr lang="vi-VN" u="sng" dirty="0"/>
              <a:t>5. Tính tỷ suất lợi nhuận ròng trên vốn chủ sở hữu (ROE) và tốc độ tăng trưởng của công ty (g)?</a:t>
            </a:r>
          </a:p>
          <a:p>
            <a:r>
              <a:rPr lang="vi-VN" b="0" dirty="0"/>
              <a:t>ROE = Thu nhập ròng/Vốn chủ sở hữu = 10,08 tỷ/12 tỷ = 0,84 (84%)</a:t>
            </a:r>
          </a:p>
        </p:txBody>
      </p:sp>
    </p:spTree>
    <p:extLst>
      <p:ext uri="{BB962C8B-B14F-4D97-AF65-F5344CB8AC3E}">
        <p14:creationId xmlns:p14="http://schemas.microsoft.com/office/powerpoint/2010/main" val="3600765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37387-41F2-4139-937C-15520ED7E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8168E-896A-4744-A748-80C25D4DB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vi-VN" u="sng" dirty="0"/>
              <a:t>6. Nếu một nữa số trái phiếu đang lưu hành được chuyển đổi thành cổ phiếu thường với giá chuyển đổi là 40.000đ/CP. Hỏi nhà đầu tư có nên chuyển đổi hay không? Tính tỷ lệ chuyển đổi và khoản chênh lệch giá trên một trái phiếu chuyển đổi?</a:t>
            </a:r>
          </a:p>
          <a:p>
            <a:pPr algn="just"/>
            <a:r>
              <a:rPr lang="vi-VN" b="0" dirty="0"/>
              <a:t>Tỷ lệ chuyển đổi = Mệnh giá/Giá chuyển đổi = 1.000.000/40.000 = 25</a:t>
            </a:r>
          </a:p>
          <a:p>
            <a:pPr algn="just"/>
            <a:r>
              <a:rPr lang="vi-VN" b="0" dirty="0"/>
              <a:t>Khoản chênh lệch = (25 x 48.000) -  1.000.000 = 200.000 đ</a:t>
            </a:r>
          </a:p>
          <a:p>
            <a:pPr algn="just"/>
            <a:r>
              <a:rPr lang="vi-VN" b="0" dirty="0"/>
              <a:t>Nhà đầu tư nên chuyển đổi</a:t>
            </a:r>
          </a:p>
          <a:p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54367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100CC-B222-4299-B58F-81C438A24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/>
              <a:t>Bài tập ôn tập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5B915-C1CF-4BAE-BCA3-151594D7C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u="sng" dirty="0"/>
              <a:t>a) Tính các chỉ tiêu ROE, EPS, DPS, tốc độ tăng trưởng?</a:t>
            </a:r>
          </a:p>
          <a:p>
            <a:r>
              <a:rPr lang="vi-VN" b="0" dirty="0"/>
              <a:t>Vốn kinh doanh =  200 tỷ</a:t>
            </a:r>
          </a:p>
          <a:p>
            <a:r>
              <a:rPr lang="vi-VN" b="0" dirty="0"/>
              <a:t>CPT (50%) = 100 tỷ</a:t>
            </a:r>
          </a:p>
          <a:p>
            <a:r>
              <a:rPr lang="vi-VN" b="0" dirty="0"/>
              <a:t>CP Ưu đãi (10%) = 20 tỷ</a:t>
            </a:r>
          </a:p>
          <a:p>
            <a:r>
              <a:rPr lang="vi-VN" b="0" dirty="0"/>
              <a:t>Trái phiếu (40%) = 80 tỷ</a:t>
            </a:r>
          </a:p>
          <a:p>
            <a:r>
              <a:rPr lang="vi-VN" b="0" dirty="0"/>
              <a:t>EBIT = 50 tỷ</a:t>
            </a:r>
          </a:p>
          <a:p>
            <a:r>
              <a:rPr lang="vi-VN" b="0" dirty="0"/>
              <a:t>I = 80 tỷ x 10% = 8 tỷ</a:t>
            </a:r>
          </a:p>
          <a:p>
            <a:r>
              <a:rPr lang="vi-VN" b="0" dirty="0"/>
              <a:t>EBT = EBIT – I = 50 tỷ - 8 tỷ = 42 tỷ</a:t>
            </a:r>
          </a:p>
        </p:txBody>
      </p:sp>
    </p:spTree>
    <p:extLst>
      <p:ext uri="{BB962C8B-B14F-4D97-AF65-F5344CB8AC3E}">
        <p14:creationId xmlns:p14="http://schemas.microsoft.com/office/powerpoint/2010/main" val="2656798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B968C-2E6E-4EA1-827E-A47671215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24735-1D38-490B-83FF-66A2409B5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b="0" dirty="0"/>
              <a:t>T = EBT x Thuế suất = 42 tỷ x 28% = 11,76 tỷ</a:t>
            </a:r>
          </a:p>
          <a:p>
            <a:r>
              <a:rPr lang="vi-VN" b="0" dirty="0"/>
              <a:t>EAT = EBT – T = 42 tỷ - 11,76 tỷ = 30,24 tỷ</a:t>
            </a:r>
          </a:p>
          <a:p>
            <a:r>
              <a:rPr lang="vi-VN" b="0" dirty="0"/>
              <a:t>Cổ tức CP ưu đãi = 20 tỷ x 8% = 1,6 tỷ</a:t>
            </a:r>
          </a:p>
          <a:p>
            <a:r>
              <a:rPr lang="vi-VN" b="0" dirty="0"/>
              <a:t>ROE = 30,24 tỷ/120 tỷ = 0,25 (25%)</a:t>
            </a:r>
          </a:p>
          <a:p>
            <a:r>
              <a:rPr lang="vi-VN" b="0" dirty="0"/>
              <a:t>EPS = (30,24 tỷ - 1,6 tỷ)/5000000 CP = 5.728 đ</a:t>
            </a:r>
          </a:p>
          <a:p>
            <a:r>
              <a:rPr lang="vi-VN" b="0" dirty="0"/>
              <a:t>DPS = EPS x % Thanh toán cổ tức = 5.728 x 60% = 3.437 đ</a:t>
            </a:r>
          </a:p>
          <a:p>
            <a:r>
              <a:rPr lang="vi-VN" b="0" dirty="0"/>
              <a:t>g = 0,25 x 0,4 = 0,10 (10%)</a:t>
            </a:r>
          </a:p>
        </p:txBody>
      </p:sp>
    </p:spTree>
    <p:extLst>
      <p:ext uri="{BB962C8B-B14F-4D97-AF65-F5344CB8AC3E}">
        <p14:creationId xmlns:p14="http://schemas.microsoft.com/office/powerpoint/2010/main" val="3404317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0040B-9346-49F2-BC60-2F66CB117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D1CC6-C422-44B1-9AC0-59750C061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vi-VN" u="sng" dirty="0"/>
              <a:t>b)Tốc độ tăng trưởng trên được duy trì trong 3 năm tới, năm thứ 4 tăng 12%/năm và năm thứ 5 trở đi tăng 6%/năm. Tỷ lệ lãi yêu cầu trên cổ phiếu là 10%. Hãy tính giá cổ phiếu hiện nay?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/>
              <a:t>D0 = 3.437 đ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/>
              <a:t>D1 = D0(1+g1) = 3.437(1+10%) = 3.781 đ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/>
              <a:t>D2 = D1(1+g2) = 3.781(1+10%) = 4.159 đ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/>
              <a:t>D3 = D2(1+g3) = 4.159 (1+10%) = 4.575 đ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/>
              <a:t>D4 = D3(1+g4) = 4.575 (1+12%) = 5.124 đ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b="0" dirty="0"/>
          </a:p>
          <a:p>
            <a:pPr algn="just"/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839651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CC978-62BB-46D4-BC50-2FC646F68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995A6EA-BC1E-4019-9874-645B577B1DC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b="0" dirty="0"/>
                  <a:t>D5 = D4(1+g5) = 5.124 (1+ 6%) = 5.431 đ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b="0" dirty="0"/>
                  <a:t>P4 = D5/(r-g5) = 5.431/(10% - 6%) = 135.776 đ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b="0" dirty="0"/>
                  <a:t>P0 </a:t>
                </a:r>
                <a:r>
                  <a:rPr lang="en-US" b="0" dirty="0">
                    <a:latin typeface="+mj-lt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>
                            <a:latin typeface="+mj-lt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dirty="0">
                            <a:latin typeface="+mj-lt"/>
                          </a:rPr>
                          <m:t>3.781</m:t>
                        </m:r>
                      </m:num>
                      <m:den>
                        <m:sSup>
                          <m:sSupPr>
                            <m:ctrlPr>
                              <a:rPr lang="en-US" b="0" i="1">
                                <a:latin typeface="+mj-lt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+mj-lt"/>
                              </a:rPr>
                              <m:t>(1+</m:t>
                            </m:r>
                            <m:r>
                              <a:rPr lang="en-US" b="0" i="1" smtClean="0">
                                <a:latin typeface="+mj-lt"/>
                              </a:rPr>
                              <m:t>10</m:t>
                            </m:r>
                            <m:r>
                              <a:rPr lang="en-US" b="0" i="1">
                                <a:latin typeface="+mj-lt"/>
                              </a:rPr>
                              <m:t>%</m:t>
                            </m:r>
                            <m:r>
                              <a:rPr lang="en-US" b="0" i="1">
                                <a:latin typeface="+mj-lt"/>
                              </a:rPr>
                              <m:t>)</m:t>
                            </m:r>
                          </m:e>
                          <m:sup>
                            <m:r>
                              <a:rPr lang="en-US" b="0" i="1">
                                <a:latin typeface="+mj-lt"/>
                              </a:rPr>
                              <m:t>1</m:t>
                            </m:r>
                          </m:sup>
                        </m:sSup>
                      </m:den>
                    </m:f>
                    <m:r>
                      <a:rPr lang="en-US" b="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dirty="0"/>
                          <m:t>4.159</m:t>
                        </m:r>
                      </m:num>
                      <m:den>
                        <m:sSup>
                          <m:sSup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/>
                              </a:rPr>
                              <m:t>(1+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  <m:r>
                              <a:rPr lang="en-US" b="0" i="1">
                                <a:latin typeface="Cambria Math"/>
                              </a:rPr>
                              <m:t>%</m:t>
                            </m:r>
                            <m:r>
                              <a:rPr lang="en-US" b="0" i="1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b="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dirty="0"/>
                          <m:t>4.575</m:t>
                        </m:r>
                      </m:num>
                      <m:den>
                        <m:sSup>
                          <m:sSup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/>
                              </a:rPr>
                              <m:t>(1+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  <m:r>
                              <a:rPr lang="en-US" b="0" i="1">
                                <a:latin typeface="Cambria Math"/>
                              </a:rPr>
                              <m:t>%)</m:t>
                            </m:r>
                          </m:e>
                          <m:sup>
                            <m:r>
                              <a:rPr lang="en-US" b="0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b="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dirty="0"/>
                          <m:t>5.124</m:t>
                        </m:r>
                      </m:num>
                      <m:den>
                        <m:sSup>
                          <m:sSup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/>
                              </a:rPr>
                              <m:t>(1+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  <m:r>
                              <a:rPr lang="en-US" b="0" i="1">
                                <a:latin typeface="Cambria Math"/>
                              </a:rPr>
                              <m:t>%</m:t>
                            </m:r>
                            <m:r>
                              <a:rPr lang="en-US" b="0" i="1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dirty="0"/>
                          <m:t>135.776</m:t>
                        </m:r>
                      </m:num>
                      <m:den>
                        <m:sSup>
                          <m:sSup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/>
                              </a:rPr>
                              <m:t>(1+</m:t>
                            </m:r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10</m:t>
                            </m:r>
                            <m:r>
                              <a:rPr lang="en-US" b="0" i="1">
                                <a:latin typeface="Cambria Math"/>
                              </a:rPr>
                              <m:t>%)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den>
                    </m:f>
                    <m:r>
                      <a:rPr lang="en-US" b="0" i="1">
                        <a:latin typeface="Cambria Math"/>
                      </a:rPr>
                      <m:t>=</m:t>
                    </m:r>
                  </m:oMath>
                </a14:m>
                <a:r>
                  <a:rPr lang="en-US" b="0" dirty="0"/>
                  <a:t> 106.548 đ</a:t>
                </a:r>
              </a:p>
              <a:p>
                <a:endParaRPr lang="vi-VN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995A6EA-BC1E-4019-9874-645B577B1DC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9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9517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03. BG_Template - LC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3. BG_Template - LCD" id="{EEAA1C79-9B29-4D84-9841-099025A45E48}" vid="{1E656269-97A2-477F-B135-266FF33CCB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03. BG_Template - LCD</Template>
  <TotalTime>66</TotalTime>
  <Words>771</Words>
  <Application>Microsoft Office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Cambria Math</vt:lpstr>
      <vt:lpstr>Courier New</vt:lpstr>
      <vt:lpstr>Impact</vt:lpstr>
      <vt:lpstr>Times New Roman</vt:lpstr>
      <vt:lpstr>Wingdings</vt:lpstr>
      <vt:lpstr>Wingdings 3</vt:lpstr>
      <vt:lpstr>03. BG_Template - LCD</vt:lpstr>
      <vt:lpstr>HƯỚNG DẪN  BÀI TẬP ÔN TẬP MÔN HỌC THỊ TRƯỜNG TÀI CHÍNH</vt:lpstr>
      <vt:lpstr>Bài tập ôn tập 1</vt:lpstr>
      <vt:lpstr>PowerPoint Presentation</vt:lpstr>
      <vt:lpstr>PowerPoint Presentation</vt:lpstr>
      <vt:lpstr>PowerPoint Presentation</vt:lpstr>
      <vt:lpstr>Bài tập ôn tập 2</vt:lpstr>
      <vt:lpstr>PowerPoint Presentation</vt:lpstr>
      <vt:lpstr>PowerPoint Presentation</vt:lpstr>
      <vt:lpstr>PowerPoint Presentation</vt:lpstr>
      <vt:lpstr>Bài tập ôn tập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HƯỚNG DẪN BÀI TẬP ÔN TẬP MÔN THỊ TRƯỜNG TÀI CHÍNH</dc:title>
  <dc:creator>Le Trung Hieu</dc:creator>
  <cp:lastModifiedBy>Le Trung Hieu</cp:lastModifiedBy>
  <cp:revision>10</cp:revision>
  <dcterms:created xsi:type="dcterms:W3CDTF">2019-09-15T06:09:18Z</dcterms:created>
  <dcterms:modified xsi:type="dcterms:W3CDTF">2019-09-15T07:16:17Z</dcterms:modified>
</cp:coreProperties>
</file>